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70" r:id="rId3"/>
    <p:sldId id="306" r:id="rId4"/>
    <p:sldId id="307" r:id="rId5"/>
    <p:sldId id="308" r:id="rId6"/>
    <p:sldId id="309" r:id="rId7"/>
    <p:sldId id="27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896"/>
    <a:srgbClr val="E5F6FF"/>
    <a:srgbClr val="99DDFF"/>
    <a:srgbClr val="9DB1E1"/>
    <a:srgbClr val="00AAFF"/>
    <a:srgbClr val="E62632"/>
    <a:srgbClr val="4CD964"/>
    <a:srgbClr val="0A3CB4"/>
    <a:srgbClr val="CED8F0"/>
    <a:srgbClr val="537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753" autoAdjust="0"/>
  </p:normalViewPr>
  <p:slideViewPr>
    <p:cSldViewPr snapToGrid="0" snapToObjects="1">
      <p:cViewPr>
        <p:scale>
          <a:sx n="110" d="100"/>
          <a:sy n="110" d="100"/>
        </p:scale>
        <p:origin x="-40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E9BB2-5728-2D4C-B25E-8073B9C781C2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90713-9E6F-F447-ADAD-DE3BA53508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52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90713-9E6F-F447-ADAD-DE3BA53508E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0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90713-9E6F-F447-ADAD-DE3BA53508E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10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641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8" y="1846783"/>
            <a:ext cx="6863371" cy="818630"/>
          </a:xfrm>
        </p:spPr>
        <p:txBody>
          <a:bodyPr anchor="t"/>
          <a:lstStyle>
            <a:lvl1pPr algn="l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7" y="2788215"/>
            <a:ext cx="5713413" cy="3323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5C46-983C-9C4D-B3BD-042FB096B3EA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Размещение денежных средств в срочные депозиты «Овернайт»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84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8124000" y="1906588"/>
            <a:ext cx="4068000" cy="4951412"/>
          </a:xfrm>
          <a:prstGeom prst="rect">
            <a:avLst/>
          </a:prstGeom>
          <a:solidFill>
            <a:srgbClr val="99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068000" y="1906588"/>
            <a:ext cx="4068000" cy="4951412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9F9F9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906588"/>
            <a:ext cx="4068000" cy="4951411"/>
          </a:xfrm>
          <a:prstGeom prst="rect">
            <a:avLst/>
          </a:prstGeom>
          <a:solidFill>
            <a:srgbClr val="99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10F1-2203-6D42-A01E-00E1BA7C114C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7" y="1520825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7" y="2282824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6" y="2282824"/>
            <a:ext cx="3422650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6" name="Изображение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E8AD-01F8-704D-B196-7557102205CB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6089650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CF9D-8CF1-8747-B856-E804B29B18AE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6089650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solidFill>
          <a:srgbClr val="0A28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0" y="1587"/>
            <a:ext cx="12192000" cy="6856413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8" y="1846783"/>
            <a:ext cx="6863371" cy="553998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7" y="2788215"/>
            <a:ext cx="5713413" cy="140119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8295-D3B3-8944-A3C6-B9F51885A9EB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6089650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555C-6D0A-6441-A521-D68A7A360A61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6089650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6089650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555C-6D0A-6441-A521-D68A7A360A61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6089650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  <p:sp>
        <p:nvSpPr>
          <p:cNvPr id="10" name="Объект 2"/>
          <p:cNvSpPr>
            <a:spLocks noGrp="1"/>
          </p:cNvSpPr>
          <p:nvPr>
            <p:ph idx="14" hasCustomPrompt="1"/>
          </p:nvPr>
        </p:nvSpPr>
        <p:spPr>
          <a:xfrm>
            <a:off x="7613650" y="2282824"/>
            <a:ext cx="3053777" cy="166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rgbClr val="00AAFF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ru-RU" dirty="0" smtClean="0"/>
              <a:t>Четвертый уровень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5713412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1747-A542-B242-89AD-E0D4CCF7ADE9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6089650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49" y="2282824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1" name="Изображение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6089649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37CB-6D3C-124D-97C0-3F5F1D2EB3C1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7" y="1520825"/>
            <a:ext cx="5330825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6472238" y="2282824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8124000" y="1906588"/>
            <a:ext cx="4068000" cy="4951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068000" y="1906588"/>
            <a:ext cx="4068000" cy="495141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9F9F9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906588"/>
            <a:ext cx="4068000" cy="4951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B62F-74FA-4947-8014-2DD1526ED83B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7" y="1520825"/>
            <a:ext cx="5330825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7" y="2282824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6" y="2282824"/>
            <a:ext cx="3422650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6" name="Изображение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A3CB4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C6FC-04D1-9E4C-9B04-9519409DFD42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49" y="2282824"/>
            <a:ext cx="5330825" cy="1170577"/>
          </a:xfrm>
          <a:prstGeom prst="rect">
            <a:avLst/>
          </a:prstGeom>
        </p:spPr>
        <p:txBody>
          <a:bodyPr/>
          <a:lstStyle>
            <a:lvl1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1pPr>
            <a:lvl2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2pPr>
            <a:lvl3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3pPr>
            <a:lvl4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4pPr>
            <a:lvl5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8" y="390763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4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4A53-B6CD-5345-ADDD-7CC4EE091364}" type="datetime1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5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2238" y="2282824"/>
            <a:ext cx="4954587" cy="27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cap="all" baseline="0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8705" y="143678"/>
            <a:ext cx="1491247" cy="851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77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2588" y="6472238"/>
            <a:ext cx="758825" cy="384041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sz="1000" b="0" i="0">
                <a:solidFill>
                  <a:schemeClr val="tx1">
                    <a:tint val="75000"/>
                  </a:schemeClr>
                </a:solidFill>
                <a:latin typeface="VTB Group Cond Light" charset="0"/>
                <a:ea typeface="VTB Group Cond Light" charset="0"/>
                <a:cs typeface="VTB Group Cond Light" charset="0"/>
              </a:defRPr>
            </a:lvl1pPr>
          </a:lstStyle>
          <a:p>
            <a:fld id="{3B942F04-96C8-3749-B15D-70096E3C20A2}" type="datetime1">
              <a:rPr lang="ru-RU" smtClean="0"/>
              <a:pPr/>
              <a:t>06.07.2018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41413" y="6472238"/>
            <a:ext cx="4114800" cy="385762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sz="1000" b="0" i="0">
                <a:solidFill>
                  <a:schemeClr val="tx1">
                    <a:tint val="75000"/>
                  </a:schemeClr>
                </a:solidFill>
                <a:latin typeface="VTB Group Cond Light" charset="0"/>
                <a:ea typeface="VTB Group Cond Light" charset="0"/>
                <a:cs typeface="VTB Group Cond Light" charset="0"/>
              </a:defRPr>
            </a:lvl1pPr>
          </a:lstStyle>
          <a:p>
            <a:r>
              <a:rPr lang="ru-RU" dirty="0" smtClean="0"/>
              <a:t>Размещение денежных средств в срочные депозиты «Овернайт»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37649" y="6472238"/>
            <a:ext cx="2663825" cy="385762"/>
          </a:xfrm>
          <a:prstGeom prst="rect">
            <a:avLst/>
          </a:prstGeom>
        </p:spPr>
        <p:txBody>
          <a:bodyPr vert="horz" lIns="91440" tIns="0" rIns="0" bIns="45720" rtlCol="0" anchor="t" anchorCtr="0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VTB Group Cond Light" charset="0"/>
                <a:ea typeface="VTB Group Cond Light" charset="0"/>
                <a:cs typeface="VTB Group Cond Light" charset="0"/>
              </a:defRPr>
            </a:lvl1pPr>
          </a:lstStyle>
          <a:p>
            <a:fld id="{9158D697-4E55-5D4C-8003-1105B4668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60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70" r:id="rId4"/>
    <p:sldLayoutId id="2147483661" r:id="rId5"/>
    <p:sldLayoutId id="2147483665" r:id="rId6"/>
    <p:sldLayoutId id="2147483666" r:id="rId7"/>
    <p:sldLayoutId id="2147483664" r:id="rId8"/>
    <p:sldLayoutId id="2147483662" r:id="rId9"/>
    <p:sldLayoutId id="2147483667" r:id="rId10"/>
    <p:sldLayoutId id="2147483660" r:id="rId11"/>
    <p:sldLayoutId id="2147483668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 cap="all" baseline="0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00AAFF"/>
        </a:buClr>
        <a:buFont typeface="Arial" charset="0"/>
        <a:buChar char="•"/>
        <a:defRPr sz="1400" b="0" i="0" kern="1200">
          <a:solidFill>
            <a:schemeClr val="tx1">
              <a:lumMod val="75000"/>
            </a:schemeClr>
          </a:solidFill>
          <a:latin typeface="VTB Group Cond Light" charset="0"/>
          <a:ea typeface="VTB Group Cond Light" charset="0"/>
          <a:cs typeface="VTB Group Cond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400" b="0" i="0" kern="1200">
          <a:solidFill>
            <a:schemeClr val="tx1">
              <a:lumMod val="75000"/>
            </a:schemeClr>
          </a:solidFill>
          <a:latin typeface="VTB Group Cond Light" charset="0"/>
          <a:ea typeface="VTB Group Cond Light" charset="0"/>
          <a:cs typeface="VTB Group Cond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400" b="0" i="0" kern="1200">
          <a:solidFill>
            <a:schemeClr val="tx1">
              <a:lumMod val="75000"/>
            </a:schemeClr>
          </a:solidFill>
          <a:latin typeface="VTB Group Cond Light" charset="0"/>
          <a:ea typeface="VTB Group Cond Light" charset="0"/>
          <a:cs typeface="VTB Group Cond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200" b="0" i="0" kern="1200">
          <a:solidFill>
            <a:schemeClr val="tx1">
              <a:lumMod val="60000"/>
              <a:lumOff val="40000"/>
            </a:schemeClr>
          </a:solidFill>
          <a:latin typeface="VTB Group Cond Light" charset="0"/>
          <a:ea typeface="VTB Group Cond Light" charset="0"/>
          <a:cs typeface="VTB Group Cond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200" b="0" i="0" kern="1200">
          <a:solidFill>
            <a:schemeClr val="tx1">
              <a:lumMod val="60000"/>
              <a:lumOff val="40000"/>
            </a:schemeClr>
          </a:solidFill>
          <a:latin typeface="VTB Group Cond Light" charset="0"/>
          <a:ea typeface="VTB Group Cond Light" charset="0"/>
          <a:cs typeface="VTB Group Cond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920" userDrawn="1">
          <p15:clr>
            <a:srgbClr val="F26B43"/>
          </p15:clr>
        </p15:guide>
        <p15:guide id="4" orient="horz" pos="1679" userDrawn="1">
          <p15:clr>
            <a:srgbClr val="F26B43"/>
          </p15:clr>
        </p15:guide>
        <p15:guide id="5" orient="horz" pos="1438" userDrawn="1">
          <p15:clr>
            <a:srgbClr val="F26B43"/>
          </p15:clr>
        </p15:guide>
        <p15:guide id="6" orient="horz" pos="1201" userDrawn="1">
          <p15:clr>
            <a:srgbClr val="F26B43"/>
          </p15:clr>
        </p15:guide>
        <p15:guide id="7" orient="horz" pos="241" userDrawn="1">
          <p15:clr>
            <a:srgbClr val="F26B43"/>
          </p15:clr>
        </p15:guide>
        <p15:guide id="8" orient="horz" pos="2398" userDrawn="1">
          <p15:clr>
            <a:srgbClr val="F26B43"/>
          </p15:clr>
        </p15:guide>
        <p15:guide id="9" orient="horz" pos="2639" userDrawn="1">
          <p15:clr>
            <a:srgbClr val="F26B43"/>
          </p15:clr>
        </p15:guide>
        <p15:guide id="10" orient="horz" pos="2880" userDrawn="1">
          <p15:clr>
            <a:srgbClr val="F26B43"/>
          </p15:clr>
        </p15:guide>
        <p15:guide id="11" orient="horz" pos="3117" userDrawn="1">
          <p15:clr>
            <a:srgbClr val="F26B43"/>
          </p15:clr>
        </p15:guide>
        <p15:guide id="12" orient="horz" pos="3358" userDrawn="1">
          <p15:clr>
            <a:srgbClr val="F26B43"/>
          </p15:clr>
        </p15:guide>
        <p15:guide id="13" orient="horz" pos="3599" userDrawn="1">
          <p15:clr>
            <a:srgbClr val="F26B43"/>
          </p15:clr>
        </p15:guide>
        <p15:guide id="14" orient="horz" pos="3840" userDrawn="1">
          <p15:clr>
            <a:srgbClr val="F26B43"/>
          </p15:clr>
        </p15:guide>
        <p15:guide id="15" orient="horz" pos="4077" userDrawn="1">
          <p15:clr>
            <a:srgbClr val="F26B43"/>
          </p15:clr>
        </p15:guide>
        <p15:guide id="16" pos="3599" userDrawn="1">
          <p15:clr>
            <a:srgbClr val="F26B43"/>
          </p15:clr>
        </p15:guide>
        <p15:guide id="17" pos="3358" userDrawn="1">
          <p15:clr>
            <a:srgbClr val="F26B43"/>
          </p15:clr>
        </p15:guide>
        <p15:guide id="18" pos="3117" userDrawn="1">
          <p15:clr>
            <a:srgbClr val="F26B43"/>
          </p15:clr>
        </p15:guide>
        <p15:guide id="19" pos="2880" userDrawn="1">
          <p15:clr>
            <a:srgbClr val="F26B43"/>
          </p15:clr>
        </p15:guide>
        <p15:guide id="20" pos="2639" userDrawn="1">
          <p15:clr>
            <a:srgbClr val="F26B43"/>
          </p15:clr>
        </p15:guide>
        <p15:guide id="21" pos="2398" userDrawn="1">
          <p15:clr>
            <a:srgbClr val="F26B43"/>
          </p15:clr>
        </p15:guide>
        <p15:guide id="22" pos="2157" userDrawn="1">
          <p15:clr>
            <a:srgbClr val="F26B43"/>
          </p15:clr>
        </p15:guide>
        <p15:guide id="23" pos="1920" userDrawn="1">
          <p15:clr>
            <a:srgbClr val="F26B43"/>
          </p15:clr>
        </p15:guide>
        <p15:guide id="24" pos="1679" userDrawn="1">
          <p15:clr>
            <a:srgbClr val="F26B43"/>
          </p15:clr>
        </p15:guide>
        <p15:guide id="25" pos="1438" userDrawn="1">
          <p15:clr>
            <a:srgbClr val="F26B43"/>
          </p15:clr>
        </p15:guide>
        <p15:guide id="26" pos="1201" userDrawn="1">
          <p15:clr>
            <a:srgbClr val="F26B43"/>
          </p15:clr>
        </p15:guide>
        <p15:guide id="27" pos="960" userDrawn="1">
          <p15:clr>
            <a:srgbClr val="F26B43"/>
          </p15:clr>
        </p15:guide>
        <p15:guide id="28" pos="719" userDrawn="1">
          <p15:clr>
            <a:srgbClr val="F26B43"/>
          </p15:clr>
        </p15:guide>
        <p15:guide id="29" pos="478" userDrawn="1">
          <p15:clr>
            <a:srgbClr val="F26B43"/>
          </p15:clr>
        </p15:guide>
        <p15:guide id="30" pos="241" userDrawn="1">
          <p15:clr>
            <a:srgbClr val="F26B43"/>
          </p15:clr>
        </p15:guide>
        <p15:guide id="31" pos="4077" userDrawn="1">
          <p15:clr>
            <a:srgbClr val="F26B43"/>
          </p15:clr>
        </p15:guide>
        <p15:guide id="32" pos="4318" userDrawn="1">
          <p15:clr>
            <a:srgbClr val="F26B43"/>
          </p15:clr>
        </p15:guide>
        <p15:guide id="33" pos="4559" userDrawn="1">
          <p15:clr>
            <a:srgbClr val="F26B43"/>
          </p15:clr>
        </p15:guide>
        <p15:guide id="34" pos="4796" userDrawn="1">
          <p15:clr>
            <a:srgbClr val="F26B43"/>
          </p15:clr>
        </p15:guide>
        <p15:guide id="35" pos="5037" userDrawn="1">
          <p15:clr>
            <a:srgbClr val="F26B43"/>
          </p15:clr>
        </p15:guide>
        <p15:guide id="36" pos="5278" userDrawn="1">
          <p15:clr>
            <a:srgbClr val="F26B43"/>
          </p15:clr>
        </p15:guide>
        <p15:guide id="37" pos="5514" userDrawn="1">
          <p15:clr>
            <a:srgbClr val="F26B43"/>
          </p15:clr>
        </p15:guide>
        <p15:guide id="38" pos="5756" userDrawn="1">
          <p15:clr>
            <a:srgbClr val="F26B43"/>
          </p15:clr>
        </p15:guide>
        <p15:guide id="39" pos="5997" userDrawn="1">
          <p15:clr>
            <a:srgbClr val="F26B43"/>
          </p15:clr>
        </p15:guide>
        <p15:guide id="40" pos="6238" userDrawn="1">
          <p15:clr>
            <a:srgbClr val="F26B43"/>
          </p15:clr>
        </p15:guide>
        <p15:guide id="41" pos="6474" userDrawn="1">
          <p15:clr>
            <a:srgbClr val="F26B43"/>
          </p15:clr>
        </p15:guide>
        <p15:guide id="42" pos="6716" userDrawn="1">
          <p15:clr>
            <a:srgbClr val="F26B43"/>
          </p15:clr>
        </p15:guide>
        <p15:guide id="43" pos="6957" userDrawn="1">
          <p15:clr>
            <a:srgbClr val="F26B43"/>
          </p15:clr>
        </p15:guide>
        <p15:guide id="44" pos="7198" userDrawn="1">
          <p15:clr>
            <a:srgbClr val="F26B43"/>
          </p15:clr>
        </p15:guide>
        <p15:guide id="45" pos="7434" userDrawn="1">
          <p15:clr>
            <a:srgbClr val="F26B43"/>
          </p15:clr>
        </p15:guide>
        <p15:guide id="46" orient="horz" pos="958" userDrawn="1">
          <p15:clr>
            <a:srgbClr val="F26B43"/>
          </p15:clr>
        </p15:guide>
        <p15:guide id="47" orient="horz" pos="721" userDrawn="1">
          <p15:clr>
            <a:srgbClr val="F26B43"/>
          </p15:clr>
        </p15:guide>
        <p15:guide id="48" orient="horz" pos="4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http://www.vtb.ru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mailto:NAArtyukhova@kmr.vtb.ru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2588" y="1587703"/>
            <a:ext cx="8220392" cy="3656386"/>
          </a:xfrm>
        </p:spPr>
        <p:txBody>
          <a:bodyPr/>
          <a:lstStyle/>
          <a:p>
            <a:r>
              <a:rPr lang="ru-RU" sz="2000" i="1" dirty="0"/>
              <a:t>ДОСТУПНОЕ КРЕДИТОВАНИЕ НА ЛЬГОТНЫХ УСЛОВИЯХ В БАНКЕ ВТБ</a:t>
            </a:r>
            <a:br>
              <a:rPr lang="ru-RU" sz="2000" i="1" dirty="0"/>
            </a:br>
            <a:r>
              <a:rPr lang="ru-RU" sz="2000" i="1" dirty="0">
                <a:solidFill>
                  <a:srgbClr val="C00000"/>
                </a:solidFill>
              </a:rPr>
              <a:t/>
            </a:r>
            <a:br>
              <a:rPr lang="ru-RU" sz="2000" i="1" dirty="0">
                <a:solidFill>
                  <a:srgbClr val="C00000"/>
                </a:solidFill>
              </a:rPr>
            </a:br>
            <a:r>
              <a:rPr lang="ru-RU" sz="2000" i="1" dirty="0">
                <a:solidFill>
                  <a:srgbClr val="C00000"/>
                </a:solidFill>
              </a:rPr>
              <a:t/>
            </a:r>
            <a:br>
              <a:rPr lang="ru-RU" sz="2000" i="1" dirty="0">
                <a:solidFill>
                  <a:srgbClr val="C00000"/>
                </a:solidFill>
              </a:rPr>
            </a:br>
            <a:r>
              <a:rPr lang="ru-RU" sz="2800" i="1" dirty="0">
                <a:solidFill>
                  <a:schemeClr val="accent1"/>
                </a:solidFill>
              </a:rPr>
              <a:t>Инструмент государственной </a:t>
            </a:r>
            <a:r>
              <a:rPr lang="ru-RU" sz="2800" i="1" dirty="0" smtClean="0">
                <a:solidFill>
                  <a:schemeClr val="accent1"/>
                </a:solidFill>
              </a:rPr>
              <a:t>поддержки </a:t>
            </a:r>
            <a:r>
              <a:rPr lang="ru-RU" altLang="ru-RU" sz="2800" i="1" dirty="0" smtClean="0">
                <a:solidFill>
                  <a:schemeClr val="accent1"/>
                </a:solidFill>
              </a:rPr>
              <a:t>«Программа </a:t>
            </a:r>
            <a:r>
              <a:rPr lang="ru-RU" altLang="ru-RU" sz="2800" i="1" dirty="0">
                <a:solidFill>
                  <a:schemeClr val="accent1"/>
                </a:solidFill>
              </a:rPr>
              <a:t>1</a:t>
            </a:r>
            <a:r>
              <a:rPr lang="en-US" altLang="ru-RU" sz="2800" i="1" dirty="0">
                <a:solidFill>
                  <a:schemeClr val="accent1"/>
                </a:solidFill>
              </a:rPr>
              <a:t>706</a:t>
            </a:r>
            <a:r>
              <a:rPr lang="ru-RU" altLang="ru-RU" sz="2800" i="1" dirty="0">
                <a:solidFill>
                  <a:schemeClr val="accent1"/>
                </a:solidFill>
              </a:rPr>
              <a:t>»</a:t>
            </a:r>
            <a:r>
              <a:rPr lang="ru-RU" altLang="ru-RU" sz="2400" i="1" dirty="0">
                <a:solidFill>
                  <a:srgbClr val="0A2973"/>
                </a:solidFill>
              </a:rPr>
              <a:t/>
            </a:r>
            <a:br>
              <a:rPr lang="ru-RU" altLang="ru-RU" sz="2400" i="1" dirty="0">
                <a:solidFill>
                  <a:srgbClr val="0A2973"/>
                </a:solidFill>
              </a:rPr>
            </a:br>
            <a:r>
              <a:rPr lang="ru-RU" altLang="ru-RU" sz="2000" i="1" dirty="0">
                <a:solidFill>
                  <a:srgbClr val="0A2973"/>
                </a:solidFill>
              </a:rPr>
              <a:t/>
            </a:r>
            <a:br>
              <a:rPr lang="ru-RU" altLang="ru-RU" sz="2000" i="1" dirty="0">
                <a:solidFill>
                  <a:srgbClr val="0A2973"/>
                </a:solidFill>
              </a:rPr>
            </a:br>
            <a:r>
              <a:rPr lang="ru-RU" altLang="ru-RU" sz="2000" i="1" dirty="0">
                <a:solidFill>
                  <a:srgbClr val="0A2973"/>
                </a:solidFill>
              </a:rPr>
              <a:t/>
            </a:r>
            <a:br>
              <a:rPr lang="ru-RU" altLang="ru-RU" sz="2000" i="1" dirty="0">
                <a:solidFill>
                  <a:srgbClr val="0A2973"/>
                </a:solidFill>
              </a:rPr>
            </a:br>
            <a:r>
              <a:rPr lang="ru-RU" altLang="ru-RU" sz="2000" i="1" dirty="0">
                <a:solidFill>
                  <a:srgbClr val="0A2973"/>
                </a:solidFill>
              </a:rPr>
              <a:t/>
            </a:r>
            <a:br>
              <a:rPr lang="ru-RU" altLang="ru-RU" sz="2000" i="1" dirty="0">
                <a:solidFill>
                  <a:srgbClr val="0A2973"/>
                </a:solidFill>
              </a:rPr>
            </a:br>
            <a:r>
              <a:rPr lang="ru-RU" altLang="ru-RU" sz="2000" i="1" dirty="0">
                <a:solidFill>
                  <a:srgbClr val="0A2973"/>
                </a:solidFill>
              </a:rPr>
              <a:t/>
            </a:r>
            <a:br>
              <a:rPr lang="ru-RU" altLang="ru-RU" sz="2000" i="1" dirty="0">
                <a:solidFill>
                  <a:srgbClr val="0A2973"/>
                </a:solidFill>
              </a:rPr>
            </a:br>
            <a:r>
              <a:rPr lang="ru-RU" altLang="ru-RU" sz="1600" i="1" dirty="0">
                <a:solidFill>
                  <a:srgbClr val="0A2973"/>
                </a:solidFill>
              </a:rPr>
              <a:t>Программа субсидирования  кредитования субъектов </a:t>
            </a:r>
            <a:r>
              <a:rPr lang="ru-RU" altLang="ru-RU" sz="1600" i="1" dirty="0" smtClean="0">
                <a:solidFill>
                  <a:srgbClr val="0A2973"/>
                </a:solidFill>
              </a:rPr>
              <a:t>МСП, Утвержденная </a:t>
            </a:r>
            <a:r>
              <a:rPr lang="ru-RU" altLang="ru-RU" sz="1600" i="1" dirty="0">
                <a:solidFill>
                  <a:srgbClr val="0A2973"/>
                </a:solidFill>
              </a:rPr>
              <a:t>Постановлением Правительства РФ № 1</a:t>
            </a:r>
            <a:r>
              <a:rPr lang="en-US" altLang="ru-RU" sz="1600" i="1" dirty="0">
                <a:solidFill>
                  <a:srgbClr val="0A2973"/>
                </a:solidFill>
              </a:rPr>
              <a:t>706</a:t>
            </a:r>
            <a:r>
              <a:rPr lang="ru-RU" altLang="ru-RU" sz="1600" i="1" dirty="0">
                <a:solidFill>
                  <a:srgbClr val="0A2973"/>
                </a:solidFill>
              </a:rPr>
              <a:t/>
            </a:r>
            <a:br>
              <a:rPr lang="ru-RU" altLang="ru-RU" sz="1600" i="1" dirty="0">
                <a:solidFill>
                  <a:srgbClr val="0A2973"/>
                </a:solidFill>
              </a:rPr>
            </a:br>
            <a:r>
              <a:rPr lang="ru-RU" altLang="ru-RU" sz="1600" i="1" dirty="0">
                <a:solidFill>
                  <a:srgbClr val="0A2973"/>
                </a:solidFill>
              </a:rPr>
              <a:t>от </a:t>
            </a:r>
            <a:r>
              <a:rPr lang="ru-RU" altLang="ru-RU" sz="1600" i="1" dirty="0" smtClean="0">
                <a:solidFill>
                  <a:srgbClr val="0A2973"/>
                </a:solidFill>
              </a:rPr>
              <a:t>30.12.2017г. </a:t>
            </a:r>
            <a:endParaRPr lang="ru-RU" altLang="ru-RU" sz="2000" i="1" dirty="0">
              <a:solidFill>
                <a:srgbClr val="0A2973"/>
              </a:solidFill>
            </a:endParaRP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7829" y="299891"/>
            <a:ext cx="3197224" cy="182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8"/>
          <p:cNvSpPr/>
          <p:nvPr/>
        </p:nvSpPr>
        <p:spPr>
          <a:xfrm>
            <a:off x="238576" y="373957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90" h="720089">
                <a:moveTo>
                  <a:pt x="599998" y="0"/>
                </a:moveTo>
                <a:lnTo>
                  <a:pt x="120002" y="0"/>
                </a:lnTo>
                <a:lnTo>
                  <a:pt x="73289" y="9429"/>
                </a:lnTo>
                <a:lnTo>
                  <a:pt x="35145" y="35147"/>
                </a:lnTo>
                <a:lnTo>
                  <a:pt x="9429" y="73294"/>
                </a:lnTo>
                <a:lnTo>
                  <a:pt x="0" y="120015"/>
                </a:lnTo>
                <a:lnTo>
                  <a:pt x="0" y="599948"/>
                </a:lnTo>
                <a:lnTo>
                  <a:pt x="9429" y="646668"/>
                </a:lnTo>
                <a:lnTo>
                  <a:pt x="35145" y="684815"/>
                </a:lnTo>
                <a:lnTo>
                  <a:pt x="73289" y="710533"/>
                </a:lnTo>
                <a:lnTo>
                  <a:pt x="120002" y="719963"/>
                </a:lnTo>
                <a:lnTo>
                  <a:pt x="599998" y="719963"/>
                </a:lnTo>
                <a:lnTo>
                  <a:pt x="646706" y="710533"/>
                </a:lnTo>
                <a:lnTo>
                  <a:pt x="684850" y="684815"/>
                </a:lnTo>
                <a:lnTo>
                  <a:pt x="710569" y="646668"/>
                </a:lnTo>
                <a:lnTo>
                  <a:pt x="720001" y="599948"/>
                </a:lnTo>
                <a:lnTo>
                  <a:pt x="720001" y="120015"/>
                </a:lnTo>
                <a:lnTo>
                  <a:pt x="710569" y="73294"/>
                </a:lnTo>
                <a:lnTo>
                  <a:pt x="684850" y="35147"/>
                </a:lnTo>
                <a:lnTo>
                  <a:pt x="646706" y="9429"/>
                </a:lnTo>
                <a:lnTo>
                  <a:pt x="599998" y="0"/>
                </a:lnTo>
                <a:close/>
              </a:path>
            </a:pathLst>
          </a:custGeom>
          <a:solidFill>
            <a:srgbClr val="001F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"/>
          <p:cNvSpPr/>
          <p:nvPr/>
        </p:nvSpPr>
        <p:spPr>
          <a:xfrm>
            <a:off x="244683" y="1616925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90" h="720089">
                <a:moveTo>
                  <a:pt x="599998" y="0"/>
                </a:moveTo>
                <a:lnTo>
                  <a:pt x="120002" y="0"/>
                </a:lnTo>
                <a:lnTo>
                  <a:pt x="73289" y="9429"/>
                </a:lnTo>
                <a:lnTo>
                  <a:pt x="35145" y="35147"/>
                </a:lnTo>
                <a:lnTo>
                  <a:pt x="9429" y="73294"/>
                </a:lnTo>
                <a:lnTo>
                  <a:pt x="0" y="120015"/>
                </a:lnTo>
                <a:lnTo>
                  <a:pt x="0" y="600075"/>
                </a:lnTo>
                <a:lnTo>
                  <a:pt x="9429" y="646741"/>
                </a:lnTo>
                <a:lnTo>
                  <a:pt x="35145" y="684895"/>
                </a:lnTo>
                <a:lnTo>
                  <a:pt x="73289" y="710642"/>
                </a:lnTo>
                <a:lnTo>
                  <a:pt x="120002" y="720090"/>
                </a:lnTo>
                <a:lnTo>
                  <a:pt x="599998" y="720090"/>
                </a:lnTo>
                <a:lnTo>
                  <a:pt x="646706" y="710642"/>
                </a:lnTo>
                <a:lnTo>
                  <a:pt x="684850" y="684895"/>
                </a:lnTo>
                <a:lnTo>
                  <a:pt x="710569" y="646741"/>
                </a:lnTo>
                <a:lnTo>
                  <a:pt x="720001" y="600075"/>
                </a:lnTo>
                <a:lnTo>
                  <a:pt x="720001" y="120015"/>
                </a:lnTo>
                <a:lnTo>
                  <a:pt x="710569" y="73294"/>
                </a:lnTo>
                <a:lnTo>
                  <a:pt x="684850" y="35147"/>
                </a:lnTo>
                <a:lnTo>
                  <a:pt x="646706" y="9429"/>
                </a:lnTo>
                <a:lnTo>
                  <a:pt x="599998" y="0"/>
                </a:lnTo>
                <a:close/>
              </a:path>
            </a:pathLst>
          </a:custGeom>
          <a:solidFill>
            <a:srgbClr val="001F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7"/>
          <p:cNvSpPr/>
          <p:nvPr/>
        </p:nvSpPr>
        <p:spPr>
          <a:xfrm>
            <a:off x="231252" y="5152774"/>
            <a:ext cx="698786" cy="787522"/>
          </a:xfrm>
          <a:custGeom>
            <a:avLst/>
            <a:gdLst/>
            <a:ahLst/>
            <a:cxnLst/>
            <a:rect l="l" t="t" r="r" b="b"/>
            <a:pathLst>
              <a:path w="719454" h="719455">
                <a:moveTo>
                  <a:pt x="599186" y="0"/>
                </a:moveTo>
                <a:lnTo>
                  <a:pt x="119761" y="0"/>
                </a:lnTo>
                <a:lnTo>
                  <a:pt x="73134" y="9427"/>
                </a:lnTo>
                <a:lnTo>
                  <a:pt x="35067" y="35131"/>
                </a:lnTo>
                <a:lnTo>
                  <a:pt x="9407" y="73241"/>
                </a:lnTo>
                <a:lnTo>
                  <a:pt x="0" y="119887"/>
                </a:lnTo>
                <a:lnTo>
                  <a:pt x="0" y="599313"/>
                </a:lnTo>
                <a:lnTo>
                  <a:pt x="9407" y="645959"/>
                </a:lnTo>
                <a:lnTo>
                  <a:pt x="35067" y="684069"/>
                </a:lnTo>
                <a:lnTo>
                  <a:pt x="73134" y="709773"/>
                </a:lnTo>
                <a:lnTo>
                  <a:pt x="119761" y="719201"/>
                </a:lnTo>
                <a:lnTo>
                  <a:pt x="599186" y="719201"/>
                </a:lnTo>
                <a:lnTo>
                  <a:pt x="645832" y="709773"/>
                </a:lnTo>
                <a:lnTo>
                  <a:pt x="683942" y="684069"/>
                </a:lnTo>
                <a:lnTo>
                  <a:pt x="709646" y="645959"/>
                </a:lnTo>
                <a:lnTo>
                  <a:pt x="719074" y="599313"/>
                </a:lnTo>
                <a:lnTo>
                  <a:pt x="719074" y="119887"/>
                </a:lnTo>
                <a:lnTo>
                  <a:pt x="709646" y="73241"/>
                </a:lnTo>
                <a:lnTo>
                  <a:pt x="683942" y="35131"/>
                </a:lnTo>
                <a:lnTo>
                  <a:pt x="645832" y="9427"/>
                </a:lnTo>
                <a:lnTo>
                  <a:pt x="599186" y="0"/>
                </a:lnTo>
                <a:close/>
              </a:path>
            </a:pathLst>
          </a:custGeom>
          <a:solidFill>
            <a:srgbClr val="001F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390763"/>
            <a:ext cx="10110152" cy="666849"/>
          </a:xfrm>
        </p:spPr>
        <p:txBody>
          <a:bodyPr/>
          <a:lstStyle/>
          <a:p>
            <a:pPr defTabSz="1030288" eaLnBrk="0" fontAlgn="base" hangingPunct="0">
              <a:lnSpc>
                <a:spcPts val="2600"/>
              </a:lnSpc>
              <a:spcAft>
                <a:spcPct val="0"/>
              </a:spcAft>
            </a:pPr>
            <a:r>
              <a:rPr lang="ru-RU" sz="2400" spc="-50" dirty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  <a:t>Основные условия финансирования в рамках </a:t>
            </a:r>
            <a:r>
              <a:rPr lang="ru-RU" sz="2400" spc="-50" dirty="0" smtClean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spc="-50" dirty="0" smtClean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spc="-50" dirty="0" smtClean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  <a:t>программы В </a:t>
            </a:r>
            <a:r>
              <a:rPr lang="ru-RU" sz="2400" spc="-50" dirty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  <a:t>ПЛАНИРУЕМОЙ РЕДАКЦИИ НА 2018г.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2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588" y="1327638"/>
            <a:ext cx="760412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ject 3"/>
          <p:cNvSpPr txBox="1"/>
          <p:nvPr/>
        </p:nvSpPr>
        <p:spPr>
          <a:xfrm>
            <a:off x="1122680" y="1693352"/>
            <a:ext cx="7045384" cy="52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z="1600" b="1" spc="-15" dirty="0">
                <a:solidFill>
                  <a:srgbClr val="00009E"/>
                </a:solidFill>
                <a:latin typeface="Arial"/>
                <a:cs typeface="Arial"/>
              </a:rPr>
              <a:t>ЛЬГОТНАЯ ПРОЦЕНТНАЯ</a:t>
            </a:r>
            <a:r>
              <a:rPr sz="1600" b="1" spc="125" dirty="0">
                <a:solidFill>
                  <a:srgbClr val="00009E"/>
                </a:solidFill>
                <a:latin typeface="Arial"/>
                <a:cs typeface="Arial"/>
              </a:rPr>
              <a:t> </a:t>
            </a:r>
            <a:r>
              <a:rPr sz="1600" b="1" spc="-35" dirty="0" smtClean="0">
                <a:solidFill>
                  <a:srgbClr val="00009E"/>
                </a:solidFill>
                <a:latin typeface="Arial"/>
                <a:cs typeface="Arial"/>
              </a:rPr>
              <a:t>СТАВКА</a:t>
            </a:r>
            <a:endParaRPr sz="1200" baseline="24305" dirty="0">
              <a:latin typeface="Arial"/>
              <a:cs typeface="Arial"/>
            </a:endParaRPr>
          </a:p>
          <a:p>
            <a:pPr marL="12700">
              <a:lnSpc>
                <a:spcPts val="2155"/>
              </a:lnSpc>
            </a:pPr>
            <a:r>
              <a:rPr lang="ru-RU" sz="2000" b="1" spc="-20" dirty="0" smtClean="0">
                <a:solidFill>
                  <a:schemeClr val="accent1"/>
                </a:solidFill>
                <a:latin typeface="Arial"/>
                <a:cs typeface="Arial"/>
              </a:rPr>
              <a:t>6,5%</a:t>
            </a:r>
            <a:endParaRPr sz="1600" baseline="24305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2" name="object 5"/>
          <p:cNvSpPr txBox="1"/>
          <p:nvPr/>
        </p:nvSpPr>
        <p:spPr>
          <a:xfrm>
            <a:off x="1116090" y="2521331"/>
            <a:ext cx="901436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00009E"/>
                </a:solidFill>
                <a:latin typeface="Arial"/>
                <a:cs typeface="Arial"/>
              </a:rPr>
              <a:t>СУММА КРЕДИТНОГО </a:t>
            </a:r>
            <a:r>
              <a:rPr sz="1600" b="1" spc="-15" dirty="0">
                <a:solidFill>
                  <a:srgbClr val="00009E"/>
                </a:solidFill>
                <a:latin typeface="Arial"/>
                <a:cs typeface="Arial"/>
              </a:rPr>
              <a:t>СОГЛАШЕНИЯ</a:t>
            </a:r>
            <a:endParaRPr sz="1600" dirty="0">
              <a:latin typeface="Arial"/>
              <a:cs typeface="Arial"/>
            </a:endParaRPr>
          </a:p>
          <a:p>
            <a:pPr fontAlgn="t"/>
            <a:r>
              <a:rPr lang="ru-RU" sz="1600" b="1" dirty="0">
                <a:solidFill>
                  <a:srgbClr val="0A2973"/>
                </a:solidFill>
              </a:rPr>
              <a:t>Инвестиционное кредитование: </a:t>
            </a:r>
            <a:r>
              <a:rPr lang="ru-RU" sz="1600" dirty="0">
                <a:solidFill>
                  <a:schemeClr val="accent1"/>
                </a:solidFill>
              </a:rPr>
              <a:t>1 сделка - от 3 млн</a:t>
            </a:r>
            <a:r>
              <a:rPr lang="ru-RU" sz="1600" dirty="0" smtClean="0">
                <a:solidFill>
                  <a:schemeClr val="accent1"/>
                </a:solidFill>
              </a:rPr>
              <a:t>. руб</a:t>
            </a:r>
            <a:r>
              <a:rPr lang="ru-RU" sz="1600" dirty="0">
                <a:solidFill>
                  <a:schemeClr val="accent1"/>
                </a:solidFill>
              </a:rPr>
              <a:t>. до </a:t>
            </a:r>
            <a:r>
              <a:rPr lang="ru-RU" sz="1600" b="1" dirty="0">
                <a:solidFill>
                  <a:schemeClr val="accent1"/>
                </a:solidFill>
              </a:rPr>
              <a:t>1 000 </a:t>
            </a:r>
            <a:r>
              <a:rPr lang="ru-RU" sz="1600" dirty="0">
                <a:solidFill>
                  <a:schemeClr val="accent1"/>
                </a:solidFill>
              </a:rPr>
              <a:t>млн.руб.</a:t>
            </a:r>
          </a:p>
          <a:p>
            <a:pPr fontAlgn="t"/>
            <a:r>
              <a:rPr lang="ru-RU" sz="1600" b="1" dirty="0">
                <a:solidFill>
                  <a:srgbClr val="0A2973"/>
                </a:solidFill>
              </a:rPr>
              <a:t>Пополнение оборотных средств: </a:t>
            </a:r>
            <a:r>
              <a:rPr lang="ru-RU" sz="1600" dirty="0">
                <a:solidFill>
                  <a:schemeClr val="accent1"/>
                </a:solidFill>
              </a:rPr>
              <a:t>1 сделка - от 3 млн</a:t>
            </a:r>
            <a:r>
              <a:rPr lang="ru-RU" sz="1600" dirty="0" smtClean="0">
                <a:solidFill>
                  <a:schemeClr val="accent1"/>
                </a:solidFill>
              </a:rPr>
              <a:t>. руб</a:t>
            </a:r>
            <a:r>
              <a:rPr lang="ru-RU" sz="1600" dirty="0">
                <a:solidFill>
                  <a:schemeClr val="accent1"/>
                </a:solidFill>
              </a:rPr>
              <a:t>. до </a:t>
            </a:r>
            <a:r>
              <a:rPr lang="ru-RU" sz="1600" b="1" dirty="0">
                <a:solidFill>
                  <a:schemeClr val="accent1"/>
                </a:solidFill>
              </a:rPr>
              <a:t>100 </a:t>
            </a:r>
            <a:r>
              <a:rPr lang="ru-RU" sz="1600" dirty="0">
                <a:solidFill>
                  <a:schemeClr val="accent1"/>
                </a:solidFill>
              </a:rPr>
              <a:t>млн.руб.</a:t>
            </a:r>
          </a:p>
          <a:p>
            <a:pPr fontAlgn="t"/>
            <a:r>
              <a:rPr lang="ru-RU" sz="1600" spc="-10" dirty="0" smtClean="0">
                <a:solidFill>
                  <a:schemeClr val="accent1"/>
                </a:solidFill>
                <a:latin typeface="Arial"/>
                <a:cs typeface="Arial"/>
              </a:rPr>
              <a:t>На одного клиента сумма кредитных соглашений - не более 1 млрд. руб.</a:t>
            </a:r>
            <a:endParaRPr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3" name="object 6"/>
          <p:cNvSpPr txBox="1"/>
          <p:nvPr/>
        </p:nvSpPr>
        <p:spPr>
          <a:xfrm>
            <a:off x="1122680" y="3721001"/>
            <a:ext cx="753417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00009E"/>
                </a:solidFill>
                <a:latin typeface="Arial"/>
                <a:cs typeface="Arial"/>
              </a:rPr>
              <a:t>СРОК</a:t>
            </a:r>
            <a:r>
              <a:rPr sz="1600" b="1" spc="-55" dirty="0">
                <a:solidFill>
                  <a:srgbClr val="00009E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00009E"/>
                </a:solidFill>
                <a:latin typeface="Arial"/>
                <a:cs typeface="Arial"/>
              </a:rPr>
              <a:t>КРЕДИТОВАНИЯ</a:t>
            </a:r>
            <a:r>
              <a:rPr lang="ru-RU" sz="1600" b="1" spc="-20" dirty="0" smtClean="0">
                <a:solidFill>
                  <a:srgbClr val="00009E"/>
                </a:solidFill>
                <a:latin typeface="Arial"/>
                <a:cs typeface="Arial"/>
              </a:rPr>
              <a:t> </a:t>
            </a:r>
          </a:p>
          <a:p>
            <a:r>
              <a:rPr lang="ru-RU" sz="1600" b="1" dirty="0" smtClean="0">
                <a:solidFill>
                  <a:srgbClr val="0A2973"/>
                </a:solidFill>
              </a:rPr>
              <a:t>Инвестиционное кредитование</a:t>
            </a:r>
            <a:r>
              <a:rPr lang="ru-RU" sz="1600" b="1" dirty="0">
                <a:solidFill>
                  <a:srgbClr val="0A2973"/>
                </a:solidFill>
              </a:rPr>
              <a:t>:</a:t>
            </a:r>
            <a:r>
              <a:rPr lang="ru-RU" sz="1600" dirty="0">
                <a:solidFill>
                  <a:srgbClr val="0A2973"/>
                </a:solidFill>
              </a:rPr>
              <a:t> до 10 лет</a:t>
            </a:r>
          </a:p>
          <a:p>
            <a:r>
              <a:rPr lang="ru-RU" sz="1600" b="1" dirty="0">
                <a:solidFill>
                  <a:srgbClr val="0A2973"/>
                </a:solidFill>
              </a:rPr>
              <a:t>Пополнение </a:t>
            </a:r>
            <a:r>
              <a:rPr lang="ru-RU" sz="1600" b="1" dirty="0" smtClean="0">
                <a:solidFill>
                  <a:srgbClr val="0A2973"/>
                </a:solidFill>
              </a:rPr>
              <a:t>оборотных средств</a:t>
            </a:r>
            <a:r>
              <a:rPr lang="ru-RU" sz="1600" b="1" dirty="0">
                <a:solidFill>
                  <a:srgbClr val="0A2973"/>
                </a:solidFill>
              </a:rPr>
              <a:t>: </a:t>
            </a:r>
            <a:r>
              <a:rPr lang="ru-RU" sz="1600" dirty="0">
                <a:solidFill>
                  <a:srgbClr val="0A2973"/>
                </a:solidFill>
              </a:rPr>
              <a:t>до 3 лет</a:t>
            </a:r>
          </a:p>
        </p:txBody>
      </p:sp>
      <p:sp>
        <p:nvSpPr>
          <p:cNvPr id="14" name="object 7"/>
          <p:cNvSpPr/>
          <p:nvPr/>
        </p:nvSpPr>
        <p:spPr>
          <a:xfrm>
            <a:off x="221826" y="2653791"/>
            <a:ext cx="720001" cy="71996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9"/>
          <p:cNvSpPr/>
          <p:nvPr/>
        </p:nvSpPr>
        <p:spPr>
          <a:xfrm>
            <a:off x="301159" y="3811622"/>
            <a:ext cx="575995" cy="575995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4"/>
          <p:cNvSpPr/>
          <p:nvPr/>
        </p:nvSpPr>
        <p:spPr>
          <a:xfrm>
            <a:off x="316692" y="1689010"/>
            <a:ext cx="575995" cy="575995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8"/>
          <p:cNvSpPr/>
          <p:nvPr/>
        </p:nvSpPr>
        <p:spPr>
          <a:xfrm>
            <a:off x="301007" y="5231291"/>
            <a:ext cx="577494" cy="630489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6"/>
          <p:cNvSpPr txBox="1"/>
          <p:nvPr/>
        </p:nvSpPr>
        <p:spPr>
          <a:xfrm>
            <a:off x="1064692" y="4807871"/>
            <a:ext cx="8231708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/>
            <a:r>
              <a:rPr lang="ru-RU" sz="1600" b="1" spc="-20" dirty="0">
                <a:solidFill>
                  <a:srgbClr val="00009E"/>
                </a:solidFill>
                <a:latin typeface="Arial"/>
                <a:cs typeface="Arial"/>
              </a:rPr>
              <a:t>ИНВЕСТИЦИОННЫЕ </a:t>
            </a:r>
            <a:r>
              <a:rPr lang="ru-RU" sz="1600" b="1" spc="-20" dirty="0" smtClean="0">
                <a:solidFill>
                  <a:srgbClr val="00009E"/>
                </a:solidFill>
                <a:latin typeface="Arial"/>
                <a:cs typeface="Arial"/>
              </a:rPr>
              <a:t>ЦЕЛИ</a:t>
            </a:r>
          </a:p>
          <a:p>
            <a:pPr lvl="0"/>
            <a:r>
              <a:rPr lang="ru-RU" sz="1600" dirty="0">
                <a:solidFill>
                  <a:srgbClr val="0A2973"/>
                </a:solidFill>
              </a:rPr>
              <a:t>реализация инвестиционных проектов, создание или приобретение основных средств, включая строительство, модернизацию объектов капитального строительства, в том числе проведение инженерных изысканий, подготовка проектной документации.</a:t>
            </a:r>
          </a:p>
          <a:p>
            <a:pPr marL="12700">
              <a:lnSpc>
                <a:spcPct val="100000"/>
              </a:lnSpc>
            </a:pPr>
            <a:r>
              <a:rPr lang="ru-RU" sz="1600" b="1" spc="-20" dirty="0">
                <a:solidFill>
                  <a:srgbClr val="00009E"/>
                </a:solidFill>
                <a:latin typeface="Arial"/>
                <a:cs typeface="Arial"/>
              </a:rPr>
              <a:t>ПОПОЛНЕНИЕ ОБОРОТНЫХ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8834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390763"/>
            <a:ext cx="10110152" cy="666849"/>
          </a:xfrm>
        </p:spPr>
        <p:txBody>
          <a:bodyPr/>
          <a:lstStyle/>
          <a:p>
            <a:pPr defTabSz="1030288" eaLnBrk="0" fontAlgn="base" hangingPunct="0">
              <a:lnSpc>
                <a:spcPts val="2600"/>
              </a:lnSpc>
              <a:spcAft>
                <a:spcPct val="0"/>
              </a:spcAft>
            </a:pPr>
            <a:r>
              <a:rPr lang="ru-RU" sz="2400" dirty="0"/>
              <a:t>Порядок отнесения ЮЛ и ИП к субъектам МСП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соответствии с 209-ФЗ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3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588" y="1327638"/>
            <a:ext cx="760412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ject 3"/>
          <p:cNvSpPr txBox="1"/>
          <p:nvPr/>
        </p:nvSpPr>
        <p:spPr>
          <a:xfrm>
            <a:off x="395536" y="1533168"/>
            <a:ext cx="8822840" cy="534121"/>
          </a:xfrm>
          <a:prstGeom prst="rect">
            <a:avLst/>
          </a:prstGeom>
          <a:solidFill>
            <a:srgbClr val="E7F5FD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Критерии</a:t>
            </a:r>
            <a:r>
              <a:rPr sz="1600" spc="20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отнесения</a:t>
            </a:r>
            <a:r>
              <a:rPr sz="1600" spc="204" dirty="0">
                <a:latin typeface="Arial"/>
                <a:cs typeface="Arial"/>
              </a:rPr>
              <a:t> </a:t>
            </a:r>
            <a:r>
              <a:rPr sz="1600" spc="-5" dirty="0" smtClean="0">
                <a:latin typeface="Arial"/>
                <a:cs typeface="Arial"/>
              </a:rPr>
              <a:t>к</a:t>
            </a:r>
            <a:r>
              <a:rPr sz="1600" spc="195" dirty="0" smtClean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категории</a:t>
            </a:r>
            <a:r>
              <a:rPr sz="1600" spc="2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субъектов</a:t>
            </a:r>
            <a:r>
              <a:rPr sz="1600" spc="2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МСП</a:t>
            </a:r>
            <a:r>
              <a:rPr sz="1600" spc="20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определены</a:t>
            </a:r>
            <a:r>
              <a:rPr sz="1600" spc="20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в</a:t>
            </a:r>
            <a:endParaRPr sz="1600" dirty="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статье 4 Федерального закона №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209-ФЗ:</a:t>
            </a:r>
            <a:endParaRPr sz="1600" dirty="0">
              <a:latin typeface="Arial"/>
              <a:cs typeface="Arial"/>
            </a:endParaRPr>
          </a:p>
        </p:txBody>
      </p:sp>
      <p:graphicFrame>
        <p:nvGraphicFramePr>
          <p:cNvPr id="23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57766"/>
              </p:ext>
            </p:extLst>
          </p:nvPr>
        </p:nvGraphicFramePr>
        <p:xfrm>
          <a:off x="395133" y="2181240"/>
          <a:ext cx="9114627" cy="35718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715"/>
                <a:gridCol w="3574254"/>
                <a:gridCol w="5226658"/>
              </a:tblGrid>
              <a:tr h="226711">
                <a:tc>
                  <a:txBody>
                    <a:bodyPr/>
                    <a:lstStyle/>
                    <a:p>
                      <a:pPr marL="51435" marR="117475">
                        <a:lnSpc>
                          <a:spcPts val="1660"/>
                        </a:lnSpc>
                        <a:spcBef>
                          <a:spcPts val="35"/>
                        </a:spcBef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Наименование</a:t>
                      </a:r>
                      <a:r>
                        <a:rPr sz="12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Нормативное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значение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1F4E79"/>
                    </a:solidFill>
                  </a:tcPr>
                </a:tc>
              </a:tr>
              <a:tr h="2192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514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0" marB="0"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Arial"/>
                          <a:cs typeface="Arial"/>
                        </a:rPr>
                        <a:t>Структура </a:t>
                      </a:r>
                      <a:r>
                        <a:rPr sz="1200" spc="-10" dirty="0" smtClean="0">
                          <a:latin typeface="Arial"/>
                          <a:cs typeface="Arial"/>
                        </a:rPr>
                        <a:t>уставного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(складочного) </a:t>
                      </a:r>
                      <a:r>
                        <a:rPr sz="1200" dirty="0" smtClean="0">
                          <a:latin typeface="Arial"/>
                          <a:cs typeface="Arial"/>
                        </a:rPr>
                        <a:t>капитала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юридического</a:t>
                      </a:r>
                      <a:r>
                        <a:rPr sz="1200" spc="-5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лица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24154" marR="135890" indent="-172085" algn="l">
                        <a:lnSpc>
                          <a:spcPct val="114999"/>
                        </a:lnSpc>
                        <a:buChar char="•"/>
                        <a:tabLst>
                          <a:tab pos="22479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Суммарная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доля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участия Российской Федерации, субъектов Российской  Федерации, муниципальных образований, общественных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организаций в уставном</a:t>
                      </a:r>
                      <a:r>
                        <a:rPr lang="en-US"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 smtClean="0">
                          <a:latin typeface="Arial"/>
                          <a:cs typeface="Arial"/>
                        </a:rPr>
                        <a:t>капитале Заемщика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более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200" b="1" spc="-5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;</a:t>
                      </a:r>
                      <a:endParaRPr lang="ru-RU" sz="1200" spc="-5" dirty="0" smtClean="0">
                        <a:latin typeface="Arial"/>
                        <a:cs typeface="Arial"/>
                      </a:endParaRPr>
                    </a:p>
                    <a:p>
                      <a:pPr marL="52069" marR="135890" indent="0" algn="l">
                        <a:lnSpc>
                          <a:spcPct val="114999"/>
                        </a:lnSpc>
                        <a:buNone/>
                        <a:tabLst>
                          <a:tab pos="224790" algn="l"/>
                        </a:tabLst>
                      </a:pP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224154" marR="516255" indent="-172085" algn="l">
                        <a:lnSpc>
                          <a:spcPct val="114999"/>
                        </a:lnSpc>
                        <a:buChar char="•"/>
                        <a:tabLst>
                          <a:tab pos="22479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Суммарная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доля </a:t>
                      </a:r>
                      <a:r>
                        <a:rPr lang="ru-RU" sz="1200" spc="-10" dirty="0" smtClean="0">
                          <a:latin typeface="Arial"/>
                          <a:cs typeface="Arial"/>
                        </a:rPr>
                        <a:t>в уставном капитале, принадлежащая юридическому лицу,</a:t>
                      </a:r>
                      <a:r>
                        <a:rPr lang="ru-RU" sz="1200" spc="-10" baseline="0" dirty="0" smtClean="0">
                          <a:latin typeface="Arial"/>
                          <a:cs typeface="Arial"/>
                        </a:rPr>
                        <a:t> не являющемуся субъектом МСП, иностранному юридическому лицу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–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не должна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превышать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49</a:t>
                      </a:r>
                      <a:r>
                        <a:rPr sz="1200" b="1" spc="-5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;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384075"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0" marB="0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Средняя численность работников за предшествующий календарный год</a:t>
                      </a:r>
                      <a:endParaRPr sz="1200" kern="1200" spc="-5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 indent="-172085">
                        <a:lnSpc>
                          <a:spcPct val="100000"/>
                        </a:lnSpc>
                        <a:spcBef>
                          <a:spcPts val="1005"/>
                        </a:spcBef>
                        <a:buFont typeface="Arial"/>
                        <a:buChar char="•"/>
                        <a:tabLst>
                          <a:tab pos="224790" algn="l"/>
                        </a:tabLst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Не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более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250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человек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768149"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0" marB="0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963930" algn="l" defTabSz="1031626" rtl="0" eaLnBrk="1" latinLnBrk="0" hangingPunct="1">
                        <a:lnSpc>
                          <a:spcPct val="100000"/>
                        </a:lnSpc>
                        <a:spcBef>
                          <a:spcPts val="1005"/>
                        </a:spcBef>
                        <a:tabLst>
                          <a:tab pos="3314700" algn="l"/>
                        </a:tabLst>
                      </a:pPr>
                      <a:r>
                        <a:rPr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Выручка от реализации товаров </a:t>
                      </a:r>
                      <a:r>
                        <a:rPr lang="ru-RU"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(</a:t>
                      </a:r>
                      <a:r>
                        <a:rPr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работ, услуг) без учета </a:t>
                      </a:r>
                      <a:r>
                        <a:rPr lang="ru-RU"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НДС </a:t>
                      </a:r>
                      <a:r>
                        <a:rPr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за предшествующий календарный </a:t>
                      </a:r>
                      <a:r>
                        <a:rPr lang="ru-RU"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г</a:t>
                      </a:r>
                      <a:r>
                        <a:rPr sz="1200" kern="1200" spc="-5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од</a:t>
                      </a:r>
                      <a:endParaRPr lang="ru-RU" sz="1200" kern="1200" spc="-5" dirty="0" smtClean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 indent="-172085">
                        <a:lnSpc>
                          <a:spcPct val="100000"/>
                        </a:lnSpc>
                        <a:spcBef>
                          <a:spcPts val="1005"/>
                        </a:spcBef>
                        <a:buFont typeface="Arial"/>
                        <a:buChar char="•"/>
                        <a:tabLst>
                          <a:tab pos="224790" algn="l"/>
                        </a:tabLst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Не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более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млрд.</a:t>
                      </a:r>
                      <a:r>
                        <a:rPr sz="12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руб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7E7E7E"/>
                      </a:solidFill>
                      <a:prstDash val="solid"/>
                    </a:lnT>
                    <a:lnB w="3175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4" name="object 6"/>
          <p:cNvSpPr txBox="1"/>
          <p:nvPr/>
        </p:nvSpPr>
        <p:spPr>
          <a:xfrm>
            <a:off x="360915" y="5978364"/>
            <a:ext cx="893515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ru-RU" sz="1200" b="1" dirty="0" smtClean="0">
                <a:latin typeface="Arial"/>
                <a:cs typeface="Arial"/>
              </a:rPr>
              <a:t>Соответствие критериям отнесения к субъектам МСП можно проверить на сайте ИФНС: </a:t>
            </a:r>
            <a:r>
              <a:rPr lang="en-US" sz="1200" b="1" dirty="0">
                <a:cs typeface="Arial"/>
              </a:rPr>
              <a:t>https://</a:t>
            </a:r>
            <a:r>
              <a:rPr lang="en-US" sz="1200" b="1" dirty="0" smtClean="0">
                <a:cs typeface="Arial"/>
              </a:rPr>
              <a:t>rmsp.nalog.ru</a:t>
            </a:r>
            <a:endParaRPr lang="ru-RU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3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390763"/>
            <a:ext cx="10110152" cy="333425"/>
          </a:xfrm>
        </p:spPr>
        <p:txBody>
          <a:bodyPr/>
          <a:lstStyle/>
          <a:p>
            <a:pPr defTabSz="1030288" eaLnBrk="0" fontAlgn="base" hangingPunct="0">
              <a:lnSpc>
                <a:spcPts val="2600"/>
              </a:lnSpc>
              <a:spcAft>
                <a:spcPct val="0"/>
              </a:spcAft>
            </a:pPr>
            <a:r>
              <a:rPr lang="ru-RU" sz="2400" spc="-50" dirty="0">
                <a:solidFill>
                  <a:srgbClr val="0A2973"/>
                </a:solidFill>
                <a:latin typeface="Arial" pitchFamily="34" charset="0"/>
                <a:cs typeface="Arial" pitchFamily="34" charset="0"/>
              </a:rPr>
              <a:t>Каким критериям должен соответствовать Заемщик?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4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588" y="817098"/>
            <a:ext cx="760412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451732" y="1011070"/>
            <a:ext cx="9263767" cy="5290669"/>
            <a:chOff x="432752" y="1693555"/>
            <a:chExt cx="8163870" cy="4201380"/>
          </a:xfrm>
        </p:grpSpPr>
        <p:sp>
          <p:nvSpPr>
            <p:cNvPr id="10" name="object 2"/>
            <p:cNvSpPr txBox="1"/>
            <p:nvPr/>
          </p:nvSpPr>
          <p:spPr>
            <a:xfrm>
              <a:off x="4744711" y="2868700"/>
              <a:ext cx="3851911" cy="205257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5" dirty="0" smtClean="0">
                  <a:solidFill>
                    <a:srgbClr val="0A2973"/>
                  </a:solidFill>
                  <a:latin typeface="Arial"/>
                  <a:cs typeface="Arial"/>
                </a:rPr>
                <a:t> Зае</a:t>
              </a:r>
              <a:r>
                <a:rPr sz="1400" spc="-5" dirty="0" smtClean="0">
                  <a:solidFill>
                    <a:srgbClr val="0A2973"/>
                  </a:solidFill>
                  <a:latin typeface="Arial"/>
                  <a:cs typeface="Arial"/>
                </a:rPr>
                <a:t>мщик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–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субъект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МСП, 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соответствующий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требованиям</a:t>
              </a:r>
              <a:r>
                <a:rPr sz="1400" spc="-100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Федерального 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закона </a:t>
              </a:r>
              <a:r>
                <a:rPr sz="1400" spc="-20" dirty="0">
                  <a:solidFill>
                    <a:srgbClr val="0A2973"/>
                  </a:solidFill>
                  <a:latin typeface="Arial"/>
                  <a:cs typeface="Arial"/>
                </a:rPr>
                <a:t>от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24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июля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2007 </a:t>
              </a:r>
              <a:r>
                <a:rPr sz="1400" spc="-20" dirty="0">
                  <a:solidFill>
                    <a:srgbClr val="0A2973"/>
                  </a:solidFill>
                  <a:latin typeface="Arial"/>
                  <a:cs typeface="Arial"/>
                </a:rPr>
                <a:t>года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№ 209-ФЗ «О 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развитии малого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и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среднего  предпринимательства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в</a:t>
              </a:r>
              <a:r>
                <a:rPr sz="1400" spc="-95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РФ»</a:t>
              </a:r>
              <a:endParaRPr sz="1400" dirty="0">
                <a:solidFill>
                  <a:srgbClr val="0A2973"/>
                </a:solidFill>
                <a:latin typeface="Arial"/>
                <a:cs typeface="Arial"/>
              </a:endParaRPr>
            </a:p>
            <a:p>
              <a:pPr marL="12700" marR="153670">
                <a:lnSpc>
                  <a:spcPct val="100000"/>
                </a:lnSpc>
                <a:spcBef>
                  <a:spcPts val="1200"/>
                </a:spcBef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5" dirty="0" smtClean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 smtClean="0">
                  <a:solidFill>
                    <a:srgbClr val="0A2973"/>
                  </a:solidFill>
                  <a:latin typeface="Arial"/>
                  <a:cs typeface="Arial"/>
                </a:rPr>
                <a:t>Регистрация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в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статусе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юридического</a:t>
              </a:r>
              <a:r>
                <a:rPr sz="1400" spc="-95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лица 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на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территории</a:t>
              </a:r>
              <a:r>
                <a:rPr sz="1400" spc="-130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РФ</a:t>
              </a:r>
              <a:endParaRPr sz="1400" dirty="0">
                <a:solidFill>
                  <a:srgbClr val="0A2973"/>
                </a:solidFill>
                <a:latin typeface="Arial"/>
                <a:cs typeface="Arial"/>
              </a:endParaRPr>
            </a:p>
            <a:p>
              <a:pPr marL="12700" marR="1055370">
                <a:lnSpc>
                  <a:spcPct val="100000"/>
                </a:lnSpc>
                <a:spcBef>
                  <a:spcPts val="1200"/>
                </a:spcBef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10" dirty="0" smtClean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10" dirty="0" smtClean="0">
                  <a:solidFill>
                    <a:srgbClr val="0A2973"/>
                  </a:solidFill>
                  <a:latin typeface="Arial"/>
                  <a:cs typeface="Arial"/>
                </a:rPr>
                <a:t>Реализация </a:t>
              </a:r>
              <a:r>
                <a:rPr sz="1400" dirty="0">
                  <a:solidFill>
                    <a:srgbClr val="0A2973"/>
                  </a:solidFill>
                  <a:latin typeface="Arial"/>
                  <a:cs typeface="Arial"/>
                </a:rPr>
                <a:t>проекта в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одной</a:t>
              </a:r>
              <a:r>
                <a:rPr sz="1400" spc="-100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из  </a:t>
              </a:r>
              <a:r>
                <a:rPr sz="1400" spc="-10" dirty="0">
                  <a:solidFill>
                    <a:srgbClr val="0A2973"/>
                  </a:solidFill>
                  <a:latin typeface="Arial"/>
                  <a:cs typeface="Arial"/>
                </a:rPr>
                <a:t>приоритетных</a:t>
              </a:r>
              <a:r>
                <a:rPr sz="1400" spc="-70" dirty="0">
                  <a:solidFill>
                    <a:srgbClr val="0A2973"/>
                  </a:solidFill>
                  <a:latin typeface="Arial"/>
                  <a:cs typeface="Arial"/>
                </a:rPr>
                <a:t> </a:t>
              </a:r>
              <a:r>
                <a:rPr sz="1400" spc="-5" dirty="0">
                  <a:solidFill>
                    <a:srgbClr val="0A2973"/>
                  </a:solidFill>
                  <a:latin typeface="Arial"/>
                  <a:cs typeface="Arial"/>
                </a:rPr>
                <a:t>отраслей</a:t>
              </a:r>
              <a:endParaRPr sz="1400" dirty="0">
                <a:solidFill>
                  <a:srgbClr val="0A2973"/>
                </a:solidFill>
                <a:latin typeface="Arial"/>
                <a:cs typeface="Arial"/>
              </a:endParaRPr>
            </a:p>
          </p:txBody>
        </p:sp>
        <p:sp>
          <p:nvSpPr>
            <p:cNvPr id="11" name="object 4"/>
            <p:cNvSpPr/>
            <p:nvPr/>
          </p:nvSpPr>
          <p:spPr>
            <a:xfrm>
              <a:off x="4692815" y="1701133"/>
              <a:ext cx="719137" cy="719201"/>
            </a:xfrm>
            <a:prstGeom prst="rect">
              <a:avLst/>
            </a:pr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5"/>
            <p:cNvSpPr txBox="1"/>
            <p:nvPr/>
          </p:nvSpPr>
          <p:spPr>
            <a:xfrm>
              <a:off x="4744711" y="2567786"/>
              <a:ext cx="3706894" cy="2249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b="1" spc="-5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Нефинансовые</a:t>
              </a:r>
              <a:r>
                <a:rPr sz="1600" b="1" spc="-80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 </a:t>
              </a:r>
              <a:r>
                <a:rPr sz="1600" b="1" spc="-10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критерии</a:t>
              </a:r>
              <a:endParaRPr sz="160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13" name="object 6"/>
            <p:cNvSpPr txBox="1"/>
            <p:nvPr/>
          </p:nvSpPr>
          <p:spPr>
            <a:xfrm>
              <a:off x="432752" y="2567787"/>
              <a:ext cx="4114467" cy="2249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b="1" spc="-5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Финансовые</a:t>
              </a:r>
              <a:r>
                <a:rPr sz="1600" b="1" spc="-95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 </a:t>
              </a:r>
              <a:r>
                <a:rPr sz="1600" b="1" spc="-10" dirty="0">
                  <a:solidFill>
                    <a:schemeClr val="tx1">
                      <a:lumMod val="75000"/>
                    </a:schemeClr>
                  </a:solidFill>
                  <a:latin typeface="Arial"/>
                  <a:cs typeface="Arial"/>
                </a:rPr>
                <a:t>критерии</a:t>
              </a:r>
              <a:endParaRPr sz="160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14" name="object 7"/>
            <p:cNvSpPr/>
            <p:nvPr/>
          </p:nvSpPr>
          <p:spPr>
            <a:xfrm>
              <a:off x="446926" y="1693555"/>
              <a:ext cx="719455" cy="719455"/>
            </a:xfrm>
            <a:custGeom>
              <a:avLst/>
              <a:gdLst/>
              <a:ahLst/>
              <a:cxnLst/>
              <a:rect l="l" t="t" r="r" b="b"/>
              <a:pathLst>
                <a:path w="719454" h="719455">
                  <a:moveTo>
                    <a:pt x="599186" y="0"/>
                  </a:moveTo>
                  <a:lnTo>
                    <a:pt x="119761" y="0"/>
                  </a:lnTo>
                  <a:lnTo>
                    <a:pt x="73134" y="9427"/>
                  </a:lnTo>
                  <a:lnTo>
                    <a:pt x="35067" y="35131"/>
                  </a:lnTo>
                  <a:lnTo>
                    <a:pt x="9407" y="73241"/>
                  </a:lnTo>
                  <a:lnTo>
                    <a:pt x="0" y="119887"/>
                  </a:lnTo>
                  <a:lnTo>
                    <a:pt x="0" y="599313"/>
                  </a:lnTo>
                  <a:lnTo>
                    <a:pt x="9407" y="645959"/>
                  </a:lnTo>
                  <a:lnTo>
                    <a:pt x="35067" y="684069"/>
                  </a:lnTo>
                  <a:lnTo>
                    <a:pt x="73134" y="709773"/>
                  </a:lnTo>
                  <a:lnTo>
                    <a:pt x="119761" y="719201"/>
                  </a:lnTo>
                  <a:lnTo>
                    <a:pt x="599186" y="719201"/>
                  </a:lnTo>
                  <a:lnTo>
                    <a:pt x="645832" y="709773"/>
                  </a:lnTo>
                  <a:lnTo>
                    <a:pt x="683942" y="684069"/>
                  </a:lnTo>
                  <a:lnTo>
                    <a:pt x="709646" y="645959"/>
                  </a:lnTo>
                  <a:lnTo>
                    <a:pt x="719074" y="599313"/>
                  </a:lnTo>
                  <a:lnTo>
                    <a:pt x="719074" y="119887"/>
                  </a:lnTo>
                  <a:lnTo>
                    <a:pt x="709646" y="73241"/>
                  </a:lnTo>
                  <a:lnTo>
                    <a:pt x="683942" y="35131"/>
                  </a:lnTo>
                  <a:lnTo>
                    <a:pt x="645832" y="9427"/>
                  </a:lnTo>
                  <a:lnTo>
                    <a:pt x="599186" y="0"/>
                  </a:lnTo>
                  <a:close/>
                </a:path>
              </a:pathLst>
            </a:custGeom>
            <a:solidFill>
              <a:srgbClr val="001F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8"/>
            <p:cNvSpPr/>
            <p:nvPr/>
          </p:nvSpPr>
          <p:spPr>
            <a:xfrm>
              <a:off x="509365" y="1752617"/>
              <a:ext cx="594575" cy="575995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9"/>
            <p:cNvSpPr txBox="1"/>
            <p:nvPr/>
          </p:nvSpPr>
          <p:spPr>
            <a:xfrm>
              <a:off x="432752" y="2914479"/>
              <a:ext cx="4114467" cy="298045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436245">
                <a:lnSpc>
                  <a:spcPct val="100000"/>
                </a:lnSpc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5" dirty="0" smtClean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sz="1400" spc="-5" dirty="0" smtClean="0">
                  <a:solidFill>
                    <a:srgbClr val="000066"/>
                  </a:solidFill>
                  <a:latin typeface="Arial"/>
                  <a:cs typeface="Arial"/>
                </a:rPr>
                <a:t>Отсутствие </a:t>
              </a:r>
              <a:r>
                <a:rPr sz="1400" spc="-5" dirty="0">
                  <a:solidFill>
                    <a:srgbClr val="000066"/>
                  </a:solidFill>
                  <a:latin typeface="Arial"/>
                  <a:cs typeface="Arial"/>
                </a:rPr>
                <a:t>просроченной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(</a:t>
              </a:r>
              <a:r>
                <a:rPr sz="1400" spc="-10" dirty="0" smtClean="0">
                  <a:solidFill>
                    <a:srgbClr val="000066"/>
                  </a:solidFill>
                  <a:latin typeface="Arial"/>
                  <a:cs typeface="Arial"/>
                </a:rPr>
                <a:t>неурегулир</a:t>
              </a:r>
              <a:r>
                <a:rPr lang="ru-RU" sz="1400" spc="-10" dirty="0" smtClean="0">
                  <a:solidFill>
                    <a:srgbClr val="000066"/>
                  </a:solidFill>
                  <a:latin typeface="Arial"/>
                  <a:cs typeface="Arial"/>
                </a:rPr>
                <a:t>ованной</a:t>
              </a:r>
              <a:r>
                <a:rPr sz="1400" spc="-10" dirty="0" smtClean="0">
                  <a:solidFill>
                    <a:srgbClr val="000066"/>
                  </a:solidFill>
                  <a:latin typeface="Arial"/>
                  <a:cs typeface="Arial"/>
                </a:rPr>
                <a:t>)  </a:t>
              </a:r>
              <a:r>
                <a:rPr sz="1400" spc="-5" dirty="0">
                  <a:solidFill>
                    <a:srgbClr val="000066"/>
                  </a:solidFill>
                  <a:latin typeface="Arial"/>
                  <a:cs typeface="Arial"/>
                </a:rPr>
                <a:t>задолженности по налогам, </a:t>
              </a:r>
              <a:r>
                <a:rPr sz="1400" dirty="0">
                  <a:solidFill>
                    <a:srgbClr val="000066"/>
                  </a:solidFill>
                  <a:latin typeface="Arial"/>
                  <a:cs typeface="Arial"/>
                </a:rPr>
                <a:t>сборам и иным  </a:t>
              </a:r>
              <a:r>
                <a:rPr sz="1400" spc="-15" dirty="0">
                  <a:solidFill>
                    <a:srgbClr val="000066"/>
                  </a:solidFill>
                  <a:latin typeface="Arial"/>
                  <a:cs typeface="Arial"/>
                </a:rPr>
                <a:t>обязательным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платежам </a:t>
              </a:r>
              <a:r>
                <a:rPr sz="1400" dirty="0">
                  <a:solidFill>
                    <a:srgbClr val="000066"/>
                  </a:solidFill>
                  <a:latin typeface="Arial"/>
                  <a:cs typeface="Arial"/>
                </a:rPr>
                <a:t>в </a:t>
              </a:r>
              <a:r>
                <a:rPr sz="1400" spc="-15" dirty="0">
                  <a:solidFill>
                    <a:srgbClr val="000066"/>
                  </a:solidFill>
                  <a:latin typeface="Arial"/>
                  <a:cs typeface="Arial"/>
                </a:rPr>
                <a:t>бюджеты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бюджетной  </a:t>
              </a:r>
              <a:r>
                <a:rPr sz="1400" spc="-5" dirty="0">
                  <a:solidFill>
                    <a:srgbClr val="000066"/>
                  </a:solidFill>
                  <a:latin typeface="Arial"/>
                  <a:cs typeface="Arial"/>
                </a:rPr>
                <a:t>системы РФ </a:t>
              </a:r>
              <a:r>
                <a:rPr sz="1400" dirty="0">
                  <a:solidFill>
                    <a:srgbClr val="000066"/>
                  </a:solidFill>
                  <a:latin typeface="Arial"/>
                  <a:cs typeface="Arial"/>
                </a:rPr>
                <a:t>и в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гос. внебюджетные</a:t>
              </a:r>
              <a:r>
                <a:rPr sz="1400" spc="-85" dirty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sz="1400" dirty="0">
                  <a:solidFill>
                    <a:srgbClr val="000066"/>
                  </a:solidFill>
                  <a:latin typeface="Arial"/>
                  <a:cs typeface="Arial"/>
                </a:rPr>
                <a:t>фонды</a:t>
              </a:r>
              <a:endParaRPr sz="1400" dirty="0">
                <a:latin typeface="Arial"/>
                <a:cs typeface="Arial"/>
              </a:endParaRPr>
            </a:p>
            <a:p>
              <a:pPr marL="12700" marR="7620">
                <a:lnSpc>
                  <a:spcPct val="100000"/>
                </a:lnSpc>
                <a:spcBef>
                  <a:spcPts val="1200"/>
                </a:spcBef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5" dirty="0" smtClean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sz="1400" spc="-5" dirty="0" smtClean="0">
                  <a:solidFill>
                    <a:srgbClr val="000066"/>
                  </a:solidFill>
                  <a:latin typeface="Arial"/>
                  <a:cs typeface="Arial"/>
                </a:rPr>
                <a:t>Отсутствие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возбужденного </a:t>
              </a:r>
              <a:r>
                <a:rPr sz="1400" spc="-5" dirty="0">
                  <a:solidFill>
                    <a:srgbClr val="000066"/>
                  </a:solidFill>
                  <a:latin typeface="Arial"/>
                  <a:cs typeface="Arial"/>
                </a:rPr>
                <a:t>производства по </a:t>
              </a:r>
              <a:r>
                <a:rPr sz="1400" spc="-15" dirty="0">
                  <a:solidFill>
                    <a:srgbClr val="000066"/>
                  </a:solidFill>
                  <a:latin typeface="Arial"/>
                  <a:cs typeface="Arial"/>
                </a:rPr>
                <a:t>делу</a:t>
              </a:r>
              <a:r>
                <a:rPr sz="1400" spc="-150" dirty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sz="1400" dirty="0">
                  <a:solidFill>
                    <a:srgbClr val="000066"/>
                  </a:solidFill>
                  <a:latin typeface="Arial"/>
                  <a:cs typeface="Arial"/>
                </a:rPr>
                <a:t>о 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несостоятельности</a:t>
              </a:r>
              <a:r>
                <a:rPr sz="1400" spc="-25" dirty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sz="1400" spc="-10" dirty="0">
                  <a:solidFill>
                    <a:srgbClr val="000066"/>
                  </a:solidFill>
                  <a:latin typeface="Arial"/>
                  <a:cs typeface="Arial"/>
                </a:rPr>
                <a:t>(банкротстве</a:t>
              </a:r>
              <a:r>
                <a:rPr sz="1400" spc="-10" dirty="0" smtClean="0">
                  <a:solidFill>
                    <a:srgbClr val="000066"/>
                  </a:solidFill>
                  <a:latin typeface="Arial"/>
                  <a:cs typeface="Arial"/>
                </a:rPr>
                <a:t>)</a:t>
              </a:r>
              <a:endParaRPr lang="ru-RU" sz="1400" spc="-10" dirty="0" smtClean="0">
                <a:solidFill>
                  <a:srgbClr val="000066"/>
                </a:solidFill>
                <a:latin typeface="Arial"/>
                <a:cs typeface="Arial"/>
              </a:endParaRPr>
            </a:p>
            <a:p>
              <a:pPr marL="12700" marR="7620">
                <a:lnSpc>
                  <a:spcPct val="100000"/>
                </a:lnSpc>
                <a:spcBef>
                  <a:spcPts val="1200"/>
                </a:spcBef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10" dirty="0">
                  <a:solidFill>
                    <a:srgbClr val="000066"/>
                  </a:solidFill>
                  <a:latin typeface="Arial"/>
                  <a:cs typeface="Arial"/>
                </a:rPr>
                <a:t> </a:t>
              </a:r>
              <a:r>
                <a:rPr lang="ru-RU" sz="1400" spc="-10" dirty="0" smtClean="0">
                  <a:solidFill>
                    <a:srgbClr val="000066"/>
                  </a:solidFill>
                  <a:cs typeface="Arial"/>
                </a:rPr>
                <a:t>Отсутствие задолженности </a:t>
              </a:r>
              <a:r>
                <a:rPr lang="ru-RU" sz="1400" spc="-10" dirty="0">
                  <a:solidFill>
                    <a:srgbClr val="000066"/>
                  </a:solidFill>
                  <a:cs typeface="Arial"/>
                </a:rPr>
                <a:t>перед работниками (персоналом) по заработной </a:t>
              </a:r>
              <a:r>
                <a:rPr lang="ru-RU" sz="1400" spc="-10" dirty="0" smtClean="0">
                  <a:solidFill>
                    <a:srgbClr val="000066"/>
                  </a:solidFill>
                  <a:cs typeface="Arial"/>
                </a:rPr>
                <a:t>плате </a:t>
              </a:r>
              <a:endParaRPr lang="ru-RU" sz="1400" spc="-10" dirty="0">
                <a:solidFill>
                  <a:srgbClr val="000066"/>
                </a:solidFill>
                <a:cs typeface="Arial"/>
              </a:endParaRPr>
            </a:p>
            <a:p>
              <a:pPr marL="12700" marR="7620">
                <a:lnSpc>
                  <a:spcPct val="100000"/>
                </a:lnSpc>
                <a:spcBef>
                  <a:spcPts val="1200"/>
                </a:spcBef>
                <a:buClr>
                  <a:srgbClr val="A6A6A6"/>
                </a:buClr>
                <a:buFont typeface="Wingdings"/>
                <a:buChar char=""/>
                <a:tabLst>
                  <a:tab pos="185420" algn="l"/>
                </a:tabLst>
              </a:pPr>
              <a:r>
                <a:rPr lang="ru-RU" sz="1400" spc="-10" dirty="0" smtClean="0">
                  <a:solidFill>
                    <a:srgbClr val="000066"/>
                  </a:solidFill>
                  <a:cs typeface="Arial"/>
                </a:rPr>
                <a:t> Отсутствие просроченной </a:t>
              </a:r>
              <a:r>
                <a:rPr lang="ru-RU" sz="1400" spc="-10" dirty="0">
                  <a:solidFill>
                    <a:srgbClr val="000066"/>
                  </a:solidFill>
                  <a:cs typeface="Arial"/>
                </a:rPr>
                <a:t>задолженности на срок свыше 30 календарных дней платежей по обслуживанию кредитного портфеля (положительная кредитная история</a:t>
              </a:r>
              <a:r>
                <a:rPr lang="ru-RU" sz="1400" spc="-10" dirty="0" smtClean="0">
                  <a:solidFill>
                    <a:srgbClr val="000066"/>
                  </a:solidFill>
                  <a:cs typeface="Arial"/>
                </a:rPr>
                <a:t>)</a:t>
              </a:r>
              <a:endParaRPr sz="1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655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390763"/>
            <a:ext cx="10110152" cy="333425"/>
          </a:xfrm>
        </p:spPr>
        <p:txBody>
          <a:bodyPr/>
          <a:lstStyle/>
          <a:p>
            <a:pPr defTabSz="1030288" eaLnBrk="0" fontAlgn="base" hangingPunct="0">
              <a:lnSpc>
                <a:spcPts val="2600"/>
              </a:lnSpc>
              <a:spcAft>
                <a:spcPct val="0"/>
              </a:spcAft>
            </a:pPr>
            <a:r>
              <a:rPr lang="ru-RU" sz="2400" dirty="0"/>
              <a:t>Приоритетные направления гарантийной поддержки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588" y="855198"/>
            <a:ext cx="760412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ject 2"/>
          <p:cNvSpPr txBox="1"/>
          <p:nvPr/>
        </p:nvSpPr>
        <p:spPr>
          <a:xfrm>
            <a:off x="7828533" y="4185793"/>
            <a:ext cx="1989455" cy="37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b="1" spc="-20" dirty="0" smtClean="0">
                <a:solidFill>
                  <a:srgbClr val="000066"/>
                </a:solidFill>
                <a:latin typeface="Arial"/>
                <a:cs typeface="Arial"/>
              </a:rPr>
              <a:t>РАЗВИТИ</a:t>
            </a:r>
            <a:r>
              <a:rPr lang="ru-RU" sz="1200" b="1" spc="-20" dirty="0">
                <a:solidFill>
                  <a:srgbClr val="000066"/>
                </a:solidFill>
                <a:latin typeface="Arial"/>
                <a:cs typeface="Arial"/>
              </a:rPr>
              <a:t>Е</a:t>
            </a:r>
            <a:r>
              <a:rPr sz="1200" b="1" spc="-2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0066"/>
                </a:solidFill>
                <a:latin typeface="Arial"/>
                <a:cs typeface="Arial"/>
              </a:rPr>
              <a:t>НАУКИ,  </a:t>
            </a:r>
            <a:r>
              <a:rPr sz="1200" b="1" spc="-5" dirty="0">
                <a:solidFill>
                  <a:srgbClr val="000066"/>
                </a:solidFill>
                <a:latin typeface="Arial"/>
                <a:cs typeface="Arial"/>
              </a:rPr>
              <a:t>ТЕХНОЛОГИЙ 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И</a:t>
            </a:r>
            <a:r>
              <a:rPr sz="1200" b="1" spc="-10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ТЕХНИКИ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2" name="object 3"/>
          <p:cNvSpPr txBox="1"/>
          <p:nvPr/>
        </p:nvSpPr>
        <p:spPr>
          <a:xfrm>
            <a:off x="3090334" y="2442337"/>
            <a:ext cx="186753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000066"/>
                </a:solidFill>
                <a:latin typeface="Arial"/>
                <a:cs typeface="Arial"/>
              </a:rPr>
              <a:t>СЕЛЬСКОЕ</a:t>
            </a:r>
            <a:r>
              <a:rPr sz="1200" b="1" spc="-8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0066"/>
                </a:solidFill>
                <a:latin typeface="Arial"/>
                <a:cs typeface="Arial"/>
              </a:rPr>
              <a:t>ХОЗЯЙСТВО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3" name="object 4"/>
          <p:cNvSpPr txBox="1"/>
          <p:nvPr/>
        </p:nvSpPr>
        <p:spPr>
          <a:xfrm>
            <a:off x="1959051" y="4177284"/>
            <a:ext cx="1620520" cy="37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ОБ</a:t>
            </a:r>
            <a:r>
              <a:rPr sz="1200" b="1" spc="-105" dirty="0">
                <a:solidFill>
                  <a:srgbClr val="000066"/>
                </a:solidFill>
                <a:latin typeface="Arial"/>
                <a:cs typeface="Arial"/>
              </a:rPr>
              <a:t>Р</a:t>
            </a:r>
            <a:r>
              <a:rPr sz="1200" b="1" spc="-45" dirty="0">
                <a:solidFill>
                  <a:srgbClr val="000066"/>
                </a:solidFill>
                <a:latin typeface="Arial"/>
                <a:cs typeface="Arial"/>
              </a:rPr>
              <a:t>А</a:t>
            </a:r>
            <a:r>
              <a:rPr sz="1200" b="1" spc="-35" dirty="0">
                <a:solidFill>
                  <a:srgbClr val="000066"/>
                </a:solidFill>
                <a:latin typeface="Arial"/>
                <a:cs typeface="Arial"/>
              </a:rPr>
              <a:t>Б</a:t>
            </a:r>
            <a:r>
              <a:rPr sz="1200" b="1" spc="-105" dirty="0">
                <a:solidFill>
                  <a:srgbClr val="000066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ТЫ</a:t>
            </a:r>
            <a:r>
              <a:rPr sz="1200" b="1" spc="-55" dirty="0">
                <a:solidFill>
                  <a:srgbClr val="000066"/>
                </a:solidFill>
                <a:latin typeface="Arial"/>
                <a:cs typeface="Arial"/>
              </a:rPr>
              <a:t>В</a:t>
            </a:r>
            <a:r>
              <a:rPr sz="1200" b="1" spc="-20" dirty="0">
                <a:solidFill>
                  <a:srgbClr val="000066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Ю</a:t>
            </a:r>
            <a:r>
              <a:rPr sz="1200" b="1" spc="-15" dirty="0">
                <a:solidFill>
                  <a:srgbClr val="000066"/>
                </a:solidFill>
                <a:latin typeface="Arial"/>
                <a:cs typeface="Arial"/>
              </a:rPr>
              <a:t>Щ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ЕЕ  </a:t>
            </a:r>
            <a:r>
              <a:rPr sz="1200" b="1" spc="-10" dirty="0">
                <a:solidFill>
                  <a:srgbClr val="000066"/>
                </a:solidFill>
                <a:latin typeface="Arial"/>
                <a:cs typeface="Arial"/>
              </a:rPr>
              <a:t>ПРОИЗВОДСТВО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4" name="object 5"/>
          <p:cNvSpPr txBox="1"/>
          <p:nvPr/>
        </p:nvSpPr>
        <p:spPr>
          <a:xfrm>
            <a:off x="4841240" y="4177284"/>
            <a:ext cx="2621915" cy="56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66"/>
                </a:solidFill>
                <a:latin typeface="Arial"/>
                <a:cs typeface="Arial"/>
              </a:rPr>
              <a:t>ПРОИЗВОДСТВО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И </a:t>
            </a:r>
            <a:r>
              <a:rPr sz="1200" b="1" spc="-15" dirty="0">
                <a:solidFill>
                  <a:srgbClr val="000066"/>
                </a:solidFill>
                <a:latin typeface="Arial"/>
                <a:cs typeface="Arial"/>
              </a:rPr>
              <a:t>РАСПРЕДЕЛЕНИЕ  </a:t>
            </a:r>
            <a:r>
              <a:rPr sz="1200" b="1" spc="-5" dirty="0">
                <a:solidFill>
                  <a:srgbClr val="000066"/>
                </a:solidFill>
                <a:latin typeface="Arial"/>
                <a:cs typeface="Arial"/>
              </a:rPr>
              <a:t>ЭЛЕКТРОЭНЕРГИИ, </a:t>
            </a:r>
            <a:r>
              <a:rPr sz="1200" b="1" spc="-30" dirty="0">
                <a:solidFill>
                  <a:srgbClr val="000066"/>
                </a:solidFill>
                <a:latin typeface="Arial"/>
                <a:cs typeface="Arial"/>
              </a:rPr>
              <a:t>ГАЗА 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И</a:t>
            </a:r>
            <a:r>
              <a:rPr sz="1200" b="1" spc="-15" dirty="0">
                <a:solidFill>
                  <a:srgbClr val="000066"/>
                </a:solidFill>
                <a:latin typeface="Arial"/>
                <a:cs typeface="Arial"/>
              </a:rPr>
              <a:t> ВОДЫ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5" name="object 6"/>
          <p:cNvSpPr txBox="1"/>
          <p:nvPr/>
        </p:nvSpPr>
        <p:spPr>
          <a:xfrm>
            <a:off x="3428291" y="6270650"/>
            <a:ext cx="138747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5" dirty="0">
                <a:solidFill>
                  <a:srgbClr val="000066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Т</a:t>
            </a:r>
            <a:r>
              <a:rPr sz="1200" b="1" spc="-10" dirty="0">
                <a:solidFill>
                  <a:srgbClr val="000066"/>
                </a:solidFill>
                <a:latin typeface="Arial"/>
                <a:cs typeface="Arial"/>
              </a:rPr>
              <a:t>Р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ОИТЕЛ</a:t>
            </a:r>
            <a:r>
              <a:rPr sz="1200" b="1" spc="-25" dirty="0">
                <a:solidFill>
                  <a:srgbClr val="000066"/>
                </a:solidFill>
                <a:latin typeface="Arial"/>
                <a:cs typeface="Arial"/>
              </a:rPr>
              <a:t>Ь</a:t>
            </a:r>
            <a:r>
              <a:rPr sz="1200" b="1" spc="-35" dirty="0">
                <a:solidFill>
                  <a:srgbClr val="000066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000066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О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6" name="object 7"/>
          <p:cNvSpPr txBox="1"/>
          <p:nvPr/>
        </p:nvSpPr>
        <p:spPr>
          <a:xfrm>
            <a:off x="6011926" y="2442337"/>
            <a:ext cx="168275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20" dirty="0">
                <a:solidFill>
                  <a:srgbClr val="000066"/>
                </a:solidFill>
                <a:latin typeface="Arial"/>
                <a:cs typeface="Arial"/>
              </a:rPr>
              <a:t>ТРАНСПОРТ 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0066"/>
                </a:solidFill>
                <a:latin typeface="Arial"/>
                <a:cs typeface="Arial"/>
              </a:rPr>
              <a:t>СВЯЗЬ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7" name="object 8"/>
          <p:cNvSpPr txBox="1"/>
          <p:nvPr/>
        </p:nvSpPr>
        <p:spPr>
          <a:xfrm>
            <a:off x="7139305" y="6270650"/>
            <a:ext cx="647700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Т</a:t>
            </a:r>
            <a:r>
              <a:rPr sz="1200" b="1" spc="-5" dirty="0">
                <a:solidFill>
                  <a:srgbClr val="000066"/>
                </a:solidFill>
                <a:latin typeface="Arial"/>
                <a:cs typeface="Arial"/>
              </a:rPr>
              <a:t>У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Р</a:t>
            </a:r>
            <a:r>
              <a:rPr sz="1200" b="1" spc="-5" dirty="0">
                <a:solidFill>
                  <a:srgbClr val="000066"/>
                </a:solidFill>
                <a:latin typeface="Arial"/>
                <a:cs typeface="Arial"/>
              </a:rPr>
              <a:t>ИЗ</a:t>
            </a:r>
            <a:r>
              <a:rPr sz="1200" b="1" dirty="0">
                <a:solidFill>
                  <a:srgbClr val="000066"/>
                </a:solidFill>
                <a:latin typeface="Arial"/>
                <a:cs typeface="Arial"/>
              </a:rPr>
              <a:t>М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8" name="object 9"/>
          <p:cNvSpPr/>
          <p:nvPr/>
        </p:nvSpPr>
        <p:spPr>
          <a:xfrm>
            <a:off x="2996228" y="1032510"/>
            <a:ext cx="2055749" cy="13716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object 10"/>
          <p:cNvSpPr/>
          <p:nvPr/>
        </p:nvSpPr>
        <p:spPr>
          <a:xfrm>
            <a:off x="1821180" y="2766949"/>
            <a:ext cx="2057400" cy="1371599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11"/>
          <p:cNvSpPr/>
          <p:nvPr/>
        </p:nvSpPr>
        <p:spPr>
          <a:xfrm>
            <a:off x="4715002" y="2766949"/>
            <a:ext cx="2133600" cy="1371599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1" name="object 12"/>
          <p:cNvSpPr/>
          <p:nvPr/>
        </p:nvSpPr>
        <p:spPr>
          <a:xfrm>
            <a:off x="3064045" y="4844250"/>
            <a:ext cx="2080260" cy="1371574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object 13"/>
          <p:cNvSpPr/>
          <p:nvPr/>
        </p:nvSpPr>
        <p:spPr>
          <a:xfrm>
            <a:off x="5786501" y="1027555"/>
            <a:ext cx="2133600" cy="1371600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object 15"/>
          <p:cNvSpPr/>
          <p:nvPr/>
        </p:nvSpPr>
        <p:spPr>
          <a:xfrm>
            <a:off x="6236588" y="4848987"/>
            <a:ext cx="2124202" cy="1367980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object 16"/>
          <p:cNvSpPr/>
          <p:nvPr/>
        </p:nvSpPr>
        <p:spPr>
          <a:xfrm>
            <a:off x="7676769" y="2760725"/>
            <a:ext cx="2024380" cy="1373758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11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390763"/>
            <a:ext cx="10110152" cy="333425"/>
          </a:xfrm>
        </p:spPr>
        <p:txBody>
          <a:bodyPr/>
          <a:lstStyle/>
          <a:p>
            <a:pPr defTabSz="1030288" eaLnBrk="0" fontAlgn="base" hangingPunct="0">
              <a:lnSpc>
                <a:spcPts val="2600"/>
              </a:lnSpc>
              <a:spcAft>
                <a:spcPct val="0"/>
              </a:spcAft>
            </a:pPr>
            <a:r>
              <a:rPr lang="ru-RU" sz="2400" dirty="0"/>
              <a:t>Перечень приоритетных отраслей*: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pPr/>
              <a:t>6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588" y="817098"/>
            <a:ext cx="760412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9"/>
          <p:cNvSpPr txBox="1"/>
          <p:nvPr/>
        </p:nvSpPr>
        <p:spPr>
          <a:xfrm>
            <a:off x="382588" y="1009302"/>
            <a:ext cx="11314112" cy="52014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/>
              <a:t>1</a:t>
            </a:r>
            <a:r>
              <a:rPr lang="ru-RU" sz="1200" dirty="0"/>
              <a:t>. Сельское хозяйство, включая производство сельскохозяйственной продукции, а также предоставление услуг в этой отрасли экономики, в том числе в целях обеспечения импортозамещения и развития </a:t>
            </a:r>
            <a:r>
              <a:rPr lang="ru-RU" sz="1200" dirty="0" err="1"/>
              <a:t>несырьевого</a:t>
            </a:r>
            <a:r>
              <a:rPr lang="ru-RU" sz="1200" dirty="0"/>
              <a:t> экспорта.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2. Обрабатывающее производство, в том числе производство пищевых продуктов, первичная и последующая (промышленная) переработка сельскохозяйственной продукции.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3. Производство и распределение электроэнергии, газа и воды.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4. Строительство, в том числе в рамках развития внутреннего туризма.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5. Транспорт и связь.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6. Туристская деятельность и деятельность в области туристской индустрии в целях развития внутреннего туризма.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7. Деятельность в области здравоохранения.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8. Сбор, обработка и утилизация отходов, в том числе отсортированных материалов, а также переработка металлических и неметаллических отходов, мусора и прочих предметов во вторичное сырье.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9. Деятельность предприятий общественного питания (за исключением ресторанов). 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10. Деятельность в сфере бытовых услуг.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11. Отрасли экономики, в которых реализуются приоритетные направления развития науки, технологий и техники в Российской Федерации, а также критические технологии Российской Федерации, перечень которых утвержден Указом Президента Российской Федерации от 7 июля 2011 г. № 899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12. Деятельность в сфере розничной торговли при условии, что субъект малого или среднего предпринимательства зарегистрирован и (или) осуществляет такую деятельность (в том числе через свои филиалы и иные обособленные подразделения, за исключением представительств) на территории </a:t>
            </a:r>
            <a:r>
              <a:rPr lang="ru-RU" sz="1200" dirty="0" err="1"/>
              <a:t>монопрофильного</a:t>
            </a:r>
            <a:r>
              <a:rPr lang="ru-RU" sz="1200" dirty="0"/>
              <a:t> муниципального образования, включенного в перечень </a:t>
            </a:r>
            <a:r>
              <a:rPr lang="ru-RU" sz="1200" dirty="0" err="1"/>
              <a:t>монопрофильных</a:t>
            </a:r>
            <a:r>
              <a:rPr lang="ru-RU" sz="1200" dirty="0"/>
              <a:t> муниципальных образований Российской Федерации (моногородов), утвержденный распоряжением Правительства Российской Федерации от 29 июля 2014 г. № 1398-р, и доля доходов от ее осуществления по итогам предыдущего календарного года составляет не менее 70 процентов в общей сумме доходов субъекта малого или среднего предпринимательства.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/>
              <a:t>13. Деятельность в сфере розничной и (или) оптовой торговли при условии, что субъект малого или среднего предпринимательства зарегистрирован и (или) осуществляет такую деятельность (в том числе через свои филиалы и иные обособленные подразделения, за исключением представительств) на территориях субъектов Российской Федерации, входящих в состав Дальневосточного федерального округа, и доля доходов от ее осуществления по итогам предыдущего календарного года составляет не менее 70 процентов в общей сумме доходов субъекта малого или среднего предпринимательства.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i="1" dirty="0"/>
              <a:t>* Приложение 1 к Постановлению Правительства РФ № 1</a:t>
            </a:r>
            <a:r>
              <a:rPr lang="en-US" sz="1200" i="1" dirty="0"/>
              <a:t>706</a:t>
            </a:r>
            <a:r>
              <a:rPr lang="ru-RU" sz="1200" i="1" dirty="0"/>
              <a:t> от 30.12.2017г.</a:t>
            </a:r>
          </a:p>
        </p:txBody>
      </p:sp>
    </p:spTree>
    <p:extLst>
      <p:ext uri="{BB962C8B-B14F-4D97-AF65-F5344CB8AC3E}">
        <p14:creationId xmlns:p14="http://schemas.microsoft.com/office/powerpoint/2010/main" val="11262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7829" y="299891"/>
            <a:ext cx="3197224" cy="1825405"/>
          </a:xfrm>
          <a:prstGeom prst="rect">
            <a:avLst/>
          </a:prstGeom>
        </p:spPr>
      </p:pic>
      <p:sp>
        <p:nvSpPr>
          <p:cNvPr id="6" name="Rectangle 9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10833" y="1194215"/>
            <a:ext cx="5321300" cy="32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cap="all" baseline="0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eaLnBrk="0" hangingPunct="0">
              <a:lnSpc>
                <a:spcPts val="2500"/>
              </a:lnSpc>
            </a:pPr>
            <a:r>
              <a:rPr lang="ru-RU" altLang="ru-RU" sz="2500" dirty="0" smtClean="0">
                <a:solidFill>
                  <a:schemeClr val="accent1">
                    <a:lumMod val="75000"/>
                  </a:schemeClr>
                </a:solidFill>
              </a:rPr>
              <a:t>Контактная информация</a:t>
            </a:r>
            <a:endParaRPr lang="ru-RU" altLang="ru-RU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79413" y="1752777"/>
            <a:ext cx="4192587" cy="3793346"/>
          </a:xfrm>
        </p:spPr>
        <p:txBody>
          <a:bodyPr/>
          <a:lstStyle/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ts val="60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400" b="1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Артюхова Наталья Александровна</a:t>
            </a:r>
            <a:endParaRPr lang="ru-RU" altLang="ru-RU" sz="1400" b="1" dirty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Директор по клиентской работе</a:t>
            </a:r>
            <a:endParaRPr lang="en-US" altLang="ru-RU" sz="1200" dirty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Моб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:+</a:t>
            </a: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7-961-720-59-72 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(</a:t>
            </a:r>
            <a:r>
              <a:rPr lang="ru-RU" altLang="ru-RU" sz="1200" dirty="0" err="1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WhatsApp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ru-RU" altLang="ru-RU" sz="1200" dirty="0" err="1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Viber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en-US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  <a:hlinkClick r:id="rId6"/>
              </a:rPr>
              <a:t>NAArtyukhova@kmr.vtb.ru</a:t>
            </a:r>
            <a:endParaRPr lang="ru-RU" altLang="ru-RU" sz="1200" dirty="0" smtClean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endParaRPr lang="ru-RU" altLang="ru-RU" sz="1200" dirty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b="1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Операционный офис в г. Кемерово</a:t>
            </a: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Адрес</a:t>
            </a: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: 650000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, Кемеровская область, г. </a:t>
            </a: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Кемерово,</a:t>
            </a: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ул</a:t>
            </a: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. Н. Островского, д.12</a:t>
            </a: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ru-RU" altLang="ru-RU" sz="1200" dirty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Тел. (3842) 36-80-39.</a:t>
            </a: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endParaRPr lang="ru-RU" altLang="ru-RU" sz="1200" dirty="0" smtClean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r>
              <a:rPr lang="en-US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  <a:hlinkClick r:id="rId7"/>
              </a:rPr>
              <a:t>www.vtb.ru</a:t>
            </a:r>
            <a:r>
              <a:rPr lang="ru-RU" altLang="ru-RU" sz="1200" dirty="0" smtClean="0">
                <a:solidFill>
                  <a:srgbClr val="0A2973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en-US" altLang="ru-RU" sz="1200" dirty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endParaRPr lang="ru-RU" altLang="ru-RU" sz="1200" dirty="0" smtClean="0">
              <a:solidFill>
                <a:srgbClr val="0A2973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8775" lvl="1" indent="-57150" algn="l" defTabSz="1030288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>
                <a:srgbClr val="888E9C"/>
              </a:buClr>
              <a:buSzPct val="130000"/>
              <a:tabLst>
                <a:tab pos="266700" algn="l"/>
              </a:tabLst>
            </a:pPr>
            <a:endParaRPr lang="ru-RU" altLang="ru-RU" sz="500" dirty="0">
              <a:solidFill>
                <a:srgbClr val="0B2972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fffcNbD0eEHHfAbnH8kw"/>
</p:tagLst>
</file>

<file path=ppt/theme/theme1.xml><?xml version="1.0" encoding="utf-8"?>
<a:theme xmlns:a="http://schemas.openxmlformats.org/drawingml/2006/main" name="Тема Office">
  <a:themeElements>
    <a:clrScheme name="Цвет 7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A2896"/>
      </a:accent1>
      <a:accent2>
        <a:srgbClr val="00AAFF"/>
      </a:accent2>
      <a:accent3>
        <a:srgbClr val="F1CC56"/>
      </a:accent3>
      <a:accent4>
        <a:srgbClr val="78B397"/>
      </a:accent4>
      <a:accent5>
        <a:srgbClr val="D6E08D"/>
      </a:accent5>
      <a:accent6>
        <a:srgbClr val="EA6B50"/>
      </a:accent6>
      <a:hlink>
        <a:srgbClr val="00AAFF"/>
      </a:hlink>
      <a:folHlink>
        <a:srgbClr val="99DDF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881</Words>
  <Application>Microsoft Office PowerPoint</Application>
  <PresentationFormat>Произвольный</PresentationFormat>
  <Paragraphs>96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ДОСТУПНОЕ КРЕДИТОВАНИЕ НА ЛЬГОТНЫХ УСЛОВИЯХ В БАНКЕ ВТБ   Инструмент государственной поддержки «Программа 1706»     Программа субсидирования  кредитования субъектов МСП, Утвержденная Постановлением Правительства РФ № 1706 от 30.12.2017г. </vt:lpstr>
      <vt:lpstr>Основные условия финансирования в рамках  программы В ПЛАНИРУЕМОЙ РЕДАКЦИИ НА 2018г.</vt:lpstr>
      <vt:lpstr>Порядок отнесения ЮЛ и ИП к субъектам МСП  в соответствии с 209-ФЗ</vt:lpstr>
      <vt:lpstr>Каким критериям должен соответствовать Заемщик?</vt:lpstr>
      <vt:lpstr>Приоритетные направления гарантийной поддержки</vt:lpstr>
      <vt:lpstr>Перечень приоритетных отраслей*: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Игнатий Карташов</cp:lastModifiedBy>
  <cp:revision>56</cp:revision>
  <cp:lastPrinted>2017-11-29T18:25:18Z</cp:lastPrinted>
  <dcterms:created xsi:type="dcterms:W3CDTF">2017-11-14T14:42:55Z</dcterms:created>
  <dcterms:modified xsi:type="dcterms:W3CDTF">2018-07-06T07:44:46Z</dcterms:modified>
</cp:coreProperties>
</file>