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8" r:id="rId3"/>
    <p:sldId id="282" r:id="rId4"/>
    <p:sldId id="286" r:id="rId5"/>
    <p:sldId id="287" r:id="rId6"/>
    <p:sldId id="284" r:id="rId7"/>
    <p:sldId id="272" r:id="rId8"/>
    <p:sldId id="269" r:id="rId9"/>
    <p:sldId id="273" r:id="rId10"/>
    <p:sldId id="274" r:id="rId11"/>
    <p:sldId id="275" r:id="rId12"/>
    <p:sldId id="276" r:id="rId13"/>
    <p:sldId id="278" r:id="rId14"/>
    <p:sldId id="277" r:id="rId15"/>
  </p:sldIdLst>
  <p:sldSz cx="9144000" cy="6858000" type="screen4x3"/>
  <p:notesSz cx="6888163" cy="10018713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E559"/>
    <a:srgbClr val="FE7F54"/>
    <a:srgbClr val="FF66FF"/>
    <a:srgbClr val="FF33CC"/>
    <a:srgbClr val="F44737"/>
    <a:srgbClr val="35C62E"/>
    <a:srgbClr val="008DF7"/>
    <a:srgbClr val="23CF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8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270596436693615E-2"/>
          <c:y val="5.013375362459016E-2"/>
          <c:w val="0.84306983760556786"/>
          <c:h val="0.7843168438688520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3"/>
            <c:spPr>
              <a:solidFill>
                <a:srgbClr val="F44737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2"/>
            <c:spPr>
              <a:solidFill>
                <a:srgbClr val="008DF7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3"/>
            <c:spPr>
              <a:solidFill>
                <a:srgbClr val="35C62E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4.7169754179856679E-2"/>
                  <c:y val="-2.267076874741557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797" b="1" i="0" u="none" strike="noStrike" kern="1200" spc="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1797" dirty="0" smtClean="0"/>
                      <a:t>Налоговые доходы</a:t>
                    </a:r>
                    <a:r>
                      <a:rPr lang="ru-RU" sz="1797" baseline="0" dirty="0"/>
                      <a:t>
</a:t>
                    </a:r>
                    <a:r>
                      <a:rPr lang="ru-RU" sz="1797" baseline="0" dirty="0" smtClean="0"/>
                      <a:t>14,2%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1"/>
              <c:layout>
                <c:manualLayout>
                  <c:x val="1.3062409288824383E-2"/>
                  <c:y val="-4.946384952084330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[Неналоговые доходы</a:t>
                    </a:r>
                    <a:r>
                      <a:rPr lang="ru-RU" baseline="0" dirty="0"/>
                      <a:t>
</a:t>
                    </a:r>
                    <a:r>
                      <a:rPr lang="ru-RU" baseline="0" smtClean="0"/>
                      <a:t>23,8%</a:t>
                    </a:r>
                    <a:endParaRPr lang="ru-RU" baseline="0" dirty="0" smtClean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9027576197387518E-3"/>
                  <c:y val="-0.1030496865017568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Безвозмездные поступления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62,0%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97" b="1" i="0" u="none" strike="noStrike" kern="1200" spc="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08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365.1</c:v>
                </c:pt>
                <c:pt idx="1">
                  <c:v>611.4</c:v>
                </c:pt>
                <c:pt idx="2">
                  <c:v>1591.8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56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15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371333924287411E-2"/>
          <c:y val="0.21169547812416933"/>
          <c:w val="0.81325732656444083"/>
          <c:h val="0.778461982852566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"/>
          <c:dPt>
            <c:idx val="0"/>
            <c:bubble3D val="0"/>
            <c:explosion val="10"/>
            <c:spPr>
              <a:solidFill>
                <a:srgbClr val="0099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389-479C-BEA8-BA46DDB04BC8}"/>
              </c:ext>
            </c:extLst>
          </c:dPt>
          <c:dPt>
            <c:idx val="1"/>
            <c:bubble3D val="0"/>
            <c:spPr>
              <a:solidFill>
                <a:srgbClr val="FF66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389-479C-BEA8-BA46DDB04BC8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389-479C-BEA8-BA46DDB04BC8}"/>
              </c:ext>
            </c:extLst>
          </c:dPt>
          <c:dPt>
            <c:idx val="3"/>
            <c:bubble3D val="0"/>
            <c:explosion val="9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389-479C-BEA8-BA46DDB04BC8}"/>
              </c:ext>
            </c:extLst>
          </c:dPt>
          <c:dPt>
            <c:idx val="4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3.3973575674681195E-3"/>
                  <c:y val="-9.85651086893873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D9F7F05D-B92F-47FF-B09B-9B97CD625B95}" type="CATEGORYNAME">
                      <a: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r>
                      <a:rPr lang="ru-RU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85,7%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389-479C-BEA8-BA46DDB04BC8}"/>
                </c:ext>
                <c:ext xmlns:c15="http://schemas.microsoft.com/office/drawing/2012/chart" uri="{CE6537A1-D6FC-4f65-9D91-7224C49458BB}">
                  <c15:layout>
                    <c:manualLayout>
                      <c:w val="0.25762724376469953"/>
                      <c:h val="0.44980571955538973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3088861099747942"/>
                  <c:y val="-0.1760915972756150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6F538307-BA50-4366-B3A7-F0D1FC608D1C}" type="CATEGORYNAME">
                      <a: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r>
                      <a:rPr lang="ru-RU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1,7%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389-479C-BEA8-BA46DDB04BC8}"/>
                </c:ext>
                <c:ext xmlns:c15="http://schemas.microsoft.com/office/drawing/2012/chart" uri="{CE6537A1-D6FC-4f65-9D91-7224C49458BB}">
                  <c15:layout>
                    <c:manualLayout>
                      <c:w val="0.29696698524685089"/>
                      <c:h val="0.2921498302968744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5.9542988468669913E-2"/>
                  <c:y val="1.38111483154205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D00A16CC-5415-4B4B-8070-DC99C26EC5BF}" type="CATEGORYNAME">
                      <a:rPr lang="ru-RU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r>
                      <a:rPr lang="ru-RU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1,4%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389-479C-BEA8-BA46DDB04BC8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1319727660781224"/>
                  <c:y val="-0.12105471498466099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389-479C-BEA8-BA46DDB04BC8}"/>
                </c:ext>
                <c:ext xmlns:c15="http://schemas.microsoft.com/office/drawing/2012/chart" uri="{CE6537A1-D6FC-4f65-9D91-7224C49458BB}">
                  <c15:layout>
                    <c:manualLayout>
                      <c:w val="0.10338033971626599"/>
                      <c:h val="0.33358980019509604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2.1324025368658187E-2"/>
                  <c:y val="1.007833204828029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A7FE644B-4673-4AB0-A31E-097F00068F7F}" type="CATEGORYNAME">
                      <a:rPr lang="ru-RU" dirty="0"/>
                      <a:pP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1,9%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511714650680594"/>
                      <c:h val="0.44306163795869052"/>
                    </c:manualLayout>
                  </c15:layout>
                  <c15:dlblFieldTable/>
                  <c15:showDataLabelsRange val="0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</c:v>
                </c:pt>
                <c:pt idx="1">
                  <c:v>Государственная пошлина</c:v>
                </c:pt>
                <c:pt idx="2">
                  <c:v>ЕНВД</c:v>
                </c:pt>
                <c:pt idx="3">
                  <c:v>УСН</c:v>
                </c:pt>
                <c:pt idx="4">
                  <c:v>Прочие налоговые доходы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313115.3</c:v>
                </c:pt>
                <c:pt idx="1">
                  <c:v>6201</c:v>
                </c:pt>
                <c:pt idx="2">
                  <c:v>5105.7</c:v>
                </c:pt>
                <c:pt idx="3">
                  <c:v>34036.199999999997</c:v>
                </c:pt>
                <c:pt idx="4">
                  <c:v>6677.4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389-479C-BEA8-BA46DDB04BC8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75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464965053525613"/>
          <c:y val="0.40533454135376235"/>
          <c:w val="0.61054753162877107"/>
          <c:h val="0.593385834365244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explosion val="2"/>
            <c:spPr>
              <a:solidFill>
                <a:srgbClr val="00B0F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rgbClr val="FF33CC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6"/>
            <c:spPr>
              <a:solidFill>
                <a:srgbClr val="FFFF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explosion val="6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explosion val="3"/>
            <c:spPr>
              <a:solidFill>
                <a:srgbClr val="35C62E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explosion val="6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explosion val="5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explosion val="5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0.3077197230610601"/>
                  <c:y val="-0.2373621540369656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AD41445E-49DB-4692-AE02-29B59AC5E0E8}" type="CELLREF">
                      <a:rPr lang="ru-RU" sz="16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[ССЫЛКА НА ЯЧЕЙКУ]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547571387616608"/>
                      <c:h val="0.11323345756525852"/>
                    </c:manualLayout>
                  </c15:layout>
                  <c15:dlblFieldTable>
                    <c15:dlblFTEntry>
                      <c15:txfldGUID>{AD41445E-49DB-4692-AE02-29B59AC5E0E8}</c15:txfldGUID>
                      <c15:f>Лист1!$A$2:$B$2</c15:f>
                      <c15:dlblFieldTableCache>
                        <c:ptCount val="2"/>
                        <c:pt idx="0">
                          <c:v>Аренда земельных участков и иного имущества</c:v>
                        </c:pt>
                        <c:pt idx="1">
                          <c:v>73,1%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"/>
              <c:layout>
                <c:manualLayout>
                  <c:x val="-0.1058409917253792"/>
                  <c:y val="-2.918388081578863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D14A86EB-678C-48FA-829D-81434D23B35E}" type="CATEGORYNAME">
                      <a:rPr lang="ru-RU" sz="16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sz="16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; </a:t>
                    </a:r>
                    <a:endParaRPr lang="ru-RU" sz="1600" baseline="0" dirty="0" smtClean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>
                      <a:defRPr sz="16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6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6,8%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005997120386583"/>
                      <c:h val="0.2568181511789368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0.10210699901571541"/>
                  <c:y val="-1.070083289723474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87D66A38-2812-4D94-BD19-9BCEE4F1EE60}" type="CATEGORYNAME">
                      <a:rPr lang="ru-RU"/>
                      <a:pPr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; </a:t>
                    </a:r>
                    <a:endParaRPr lang="ru-RU" baseline="0" dirty="0" smtClean="0"/>
                  </a:p>
                  <a:p>
                    <a:pPr>
                      <a:defRPr sz="16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812838F-4DA6-40CD-A70E-EAE98BCCCE4A}" type="VALUE">
                      <a:rPr lang="ru-RU" baseline="0" smtClean="0"/>
                      <a:pPr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; 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828277746456349"/>
                      <c:h val="0.21557159962595607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503631566316519"/>
                  <c:y val="-4.085743314210359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F76EE346-2F03-4506-A28B-4264F180F7D4}" type="CATEGORYNAME">
                      <a:rPr lang="ru-RU"/>
                      <a:pPr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; </a:t>
                    </a:r>
                    <a:endParaRPr lang="ru-RU" baseline="0" dirty="0" smtClean="0"/>
                  </a:p>
                  <a:p>
                    <a:pPr>
                      <a:defRPr sz="16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2C0644DE-475C-4F29-98F0-69FF3E2C73C7}" type="VALUE">
                      <a:rPr lang="ru-RU" baseline="0" smtClean="0"/>
                      <a:pPr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; 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042185796851458"/>
                      <c:h val="0.1848312451666591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.10910068415323815"/>
                  <c:y val="6.712300247442534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35105BA2-9973-4CB5-BC6F-404915B4BEEB}" type="CATEGORYNAME">
                      <a:rPr lang="ru-RU" dirty="0"/>
                      <a:pPr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; </a:t>
                    </a:r>
                    <a:endParaRPr lang="ru-RU" baseline="0" dirty="0" smtClean="0"/>
                  </a:p>
                  <a:p>
                    <a:pPr>
                      <a:defRPr sz="16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1609B30A-216B-484A-820F-F7F19F5BF074}" type="VALUE">
                      <a:rPr lang="ru-RU" baseline="0" smtClean="0"/>
                      <a:pPr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; 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287648775712739"/>
                      <c:h val="0.1299655492329771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Аренда земельных участков и иного имущества</c:v>
                </c:pt>
                <c:pt idx="1">
                  <c:v>Плата за негативное воздействие на окружающую среду</c:v>
                </c:pt>
                <c:pt idx="2">
                  <c:v>Прочие доходы от оказания платных услуг и компенсации затрат государства</c:v>
                </c:pt>
                <c:pt idx="3">
                  <c:v>Продажа земельных участков и иного имущества</c:v>
                </c:pt>
                <c:pt idx="4">
                  <c:v>Штрафы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0.73127248936866218</c:v>
                </c:pt>
                <c:pt idx="1">
                  <c:v>6.8204121687929345E-2</c:v>
                </c:pt>
                <c:pt idx="2">
                  <c:v>8.832188420019628E-3</c:v>
                </c:pt>
                <c:pt idx="3">
                  <c:v>5.7572783774942758E-2</c:v>
                </c:pt>
                <c:pt idx="4">
                  <c:v>0.13411841674844618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A009D7B-1B3D-4EE0-8579-7F6BC016EDCC}" type="CELLREF">
                      <a:rPr lang="ru-RU"/>
                      <a:pPr>
                        <a:defRPr/>
                      </a:pPr>
                      <a:t>[ССЫЛКА НА ЯЧЕЙКУ]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{2A009D7B-1B3D-4EE0-8579-7F6BC016EDCC}</c15:txfldGUID>
                      <c15:f>Лист1!$A$2:$C$2</c15:f>
                      <c15:dlblFieldTableCache>
                        <c:ptCount val="3"/>
                        <c:pt idx="0">
                          <c:v>Аренда земельных участков и иного имущества</c:v>
                        </c:pt>
                        <c:pt idx="1">
                          <c:v>73,1%</c:v>
                        </c:pt>
                        <c:pt idx="2">
                          <c:v>447,1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Аренда земельных участков и иного имущества</c:v>
                </c:pt>
                <c:pt idx="1">
                  <c:v>Плата за негативное воздействие на окружающую среду</c:v>
                </c:pt>
                <c:pt idx="2">
                  <c:v>Прочие доходы от оказания платных услуг и компенсации затрат государства</c:v>
                </c:pt>
                <c:pt idx="3">
                  <c:v>Продажа земельных участков и иного имущества</c:v>
                </c:pt>
                <c:pt idx="4">
                  <c:v>Штрафы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447.1</c:v>
                </c:pt>
                <c:pt idx="1">
                  <c:v>41.7</c:v>
                </c:pt>
                <c:pt idx="2">
                  <c:v>5.4</c:v>
                </c:pt>
                <c:pt idx="3">
                  <c:v>35.200000000000003</c:v>
                </c:pt>
                <c:pt idx="4">
                  <c:v>82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Аренда земельных участков и иного имущества</c:v>
                </c:pt>
                <c:pt idx="1">
                  <c:v>Плата за негативное воздействие на окружающую среду</c:v>
                </c:pt>
                <c:pt idx="2">
                  <c:v>Прочие доходы от оказания платных услуг и компенсации затрат государства</c:v>
                </c:pt>
                <c:pt idx="3">
                  <c:v>Продажа земельных участков и иного имущества</c:v>
                </c:pt>
                <c:pt idx="4">
                  <c:v>Штрафы</c:v>
                </c:pt>
              </c:strCache>
            </c:strRef>
          </c:cat>
          <c:val>
            <c:numRef>
              <c:f>Лист1!$D$2:$D$6</c:f>
              <c:numCache>
                <c:formatCode>0.0</c:formatCode>
                <c:ptCount val="5"/>
                <c:pt idx="0">
                  <c:v>73.127248936866224</c:v>
                </c:pt>
                <c:pt idx="1">
                  <c:v>6.8204121687929344</c:v>
                </c:pt>
                <c:pt idx="2">
                  <c:v>0.88321884200196277</c:v>
                </c:pt>
                <c:pt idx="3">
                  <c:v>5.7572783774942762</c:v>
                </c:pt>
                <c:pt idx="4">
                  <c:v>13.411841674844618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64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232880115433306"/>
          <c:y val="0.28753694402529134"/>
          <c:w val="0.72617940259634184"/>
          <c:h val="0.712463055974708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explosion val="13"/>
            <c:spPr>
              <a:solidFill>
                <a:srgbClr val="13E55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CDF-489C-9B8E-99BFF321512E}"/>
              </c:ext>
            </c:extLst>
          </c:dPt>
          <c:dPt>
            <c:idx val="1"/>
            <c:bubble3D val="0"/>
            <c:explosion val="10"/>
            <c:spPr>
              <a:solidFill>
                <a:srgbClr val="00B0F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CDF-489C-9B8E-99BFF321512E}"/>
              </c:ext>
            </c:extLst>
          </c:dPt>
          <c:dPt>
            <c:idx val="2"/>
            <c:bubble3D val="0"/>
            <c:explosion val="1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CDF-489C-9B8E-99BFF321512E}"/>
              </c:ext>
            </c:extLst>
          </c:dPt>
          <c:dPt>
            <c:idx val="3"/>
            <c:bubble3D val="0"/>
            <c:explosion val="1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CDF-489C-9B8E-99BFF321512E}"/>
              </c:ext>
            </c:extLst>
          </c:dPt>
          <c:dPt>
            <c:idx val="4"/>
            <c:bubble3D val="0"/>
            <c:explosion val="10"/>
            <c:spPr>
              <a:solidFill>
                <a:srgbClr val="FE7F5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CDF-489C-9B8E-99BFF321512E}"/>
              </c:ext>
            </c:extLst>
          </c:dPt>
          <c:dPt>
            <c:idx val="5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6.4441329343382328E-2"/>
                  <c:y val="0.1191349007761295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315E8588-7ED6-42EE-A8AD-8E1C65C08B22}" type="CELLREF">
                      <a:rPr lang="ru-RU" sz="1200" smtClean="0"/>
                      <a:pPr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[ССЫЛКА НА ЯЧЕЙКУ]</a:t>
                    </a:fld>
                    <a:endParaRPr lang="ru-RU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794691837540327"/>
                      <c:h val="0.2695510209152262"/>
                    </c:manualLayout>
                  </c15:layout>
                  <c15:dlblFieldTable>
                    <c15:dlblFTEntry>
                      <c15:txfldGUID>{315E8588-7ED6-42EE-A8AD-8E1C65C08B22}</c15:txfldGUID>
                      <c15:f>Лист1!$A$2:$B$2</c15:f>
                      <c15:dlblFieldTableCache>
                        <c:ptCount val="2"/>
                        <c:pt idx="0">
                          <c:v>Дотации</c:v>
                        </c:pt>
                        <c:pt idx="1">
                          <c:v>13,7%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"/>
              <c:layout>
                <c:manualLayout>
                  <c:x val="6.4624529804389555E-2"/>
                  <c:y val="-7.50808191961745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4FCBCB4D-D8F8-4C48-9195-29FAACCD8717}" type="CELLREF">
                      <a:rPr lang="ru-RU" sz="1200" smtClean="0"/>
                      <a:pPr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[ССЫЛКА НА ЯЧЕЙКУ]</a:t>
                    </a:fld>
                    <a:endParaRPr lang="ru-RU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83799067095609"/>
                      <c:h val="0.19801385984489725"/>
                    </c:manualLayout>
                  </c15:layout>
                  <c15:dlblFieldTable>
                    <c15:dlblFTEntry>
                      <c15:txfldGUID>{4FCBCB4D-D8F8-4C48-9195-29FAACCD8717}</c15:txfldGUID>
                      <c15:f>Лист1!$A$3:$B$3</c15:f>
                      <c15:dlblFieldTableCache>
                        <c:ptCount val="2"/>
                        <c:pt idx="0">
                          <c:v>Субсидии</c:v>
                        </c:pt>
                        <c:pt idx="1">
                          <c:v>25,5%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2"/>
              <c:layout>
                <c:manualLayout>
                  <c:x val="-6.6134373851452384E-3"/>
                  <c:y val="7.028365101763486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8B6AECFD-FE1C-4E3C-9084-1324591D24D8}" type="CELLREF">
                      <a:rPr lang="ru-RU" sz="1200" smtClean="0"/>
                      <a:pPr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[ССЫЛКА НА ЯЧЕЙКУ]</a:t>
                    </a:fld>
                    <a:endParaRPr lang="ru-RU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61992313521213"/>
                      <c:h val="0.2905024809849816"/>
                    </c:manualLayout>
                  </c15:layout>
                  <c15:dlblFieldTable>
                    <c15:dlblFTEntry>
                      <c15:txfldGUID>{8B6AECFD-FE1C-4E3C-9084-1324591D24D8}</c15:txfldGUID>
                      <c15:f>Лист1!$A$4:$B$4</c15:f>
                      <c15:dlblFieldTableCache>
                        <c:ptCount val="2"/>
                        <c:pt idx="0">
                          <c:v>Субвенции</c:v>
                        </c:pt>
                        <c:pt idx="1">
                          <c:v>53,0%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3"/>
              <c:layout>
                <c:manualLayout>
                  <c:x val="-0.29526320461279471"/>
                  <c:y val="-0.1214719959293789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6498073C-3658-4A94-82B7-4B62EBB8BF26}" type="CELLREF">
                      <a:rPr lang="ru-RU" sz="1200" smtClean="0"/>
                      <a:pPr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[ССЫЛКА НА ЯЧЕЙКУ]</a:t>
                    </a:fld>
                    <a:endParaRPr lang="ru-RU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949456524205146"/>
                      <c:h val="0.26081166976597597"/>
                    </c:manualLayout>
                  </c15:layout>
                  <c15:dlblFieldTable>
                    <c15:dlblFTEntry>
                      <c15:txfldGUID>{6498073C-3658-4A94-82B7-4B62EBB8BF26}</c15:txfldGUID>
                      <c15:f>Лист1!$A$5:$B$5</c15:f>
                      <c15:dlblFieldTableCache>
                        <c:ptCount val="2"/>
                        <c:pt idx="0">
                          <c:v>Иные межбюджетные трансферты </c:v>
                        </c:pt>
                        <c:pt idx="1">
                          <c:v>1,0%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4"/>
              <c:layout>
                <c:manualLayout>
                  <c:x val="-6.1227522494521132E-2"/>
                  <c:y val="-0.1843315745891155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1200" dirty="0" smtClean="0"/>
                      <a:t>Безвозмездные поступления из бюджетов сельских поселений 6,1%</a:t>
                    </a:r>
                    <a:endParaRPr lang="ru-RU" dirty="0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668336267565693"/>
                      <c:h val="0.26054706309014114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0.1044469501377123"/>
                  <c:y val="-3.6968284300914464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147202988379532"/>
                      <c:h val="0.37281408995893095"/>
                    </c:manualLayout>
                  </c15:layout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 </c:v>
                </c:pt>
                <c:pt idx="4">
                  <c:v>Безвозмездные поступления из бюджетов сельских поселений</c:v>
                </c:pt>
                <c:pt idx="5">
                  <c:v>Прочие безвозмездные поступления (спонсорская помощь)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0.13716818022860755</c:v>
                </c:pt>
                <c:pt idx="1">
                  <c:v>0.2546499101612148</c:v>
                </c:pt>
                <c:pt idx="2">
                  <c:v>0.5296591742068365</c:v>
                </c:pt>
                <c:pt idx="3">
                  <c:v>9.9807959899167482E-3</c:v>
                </c:pt>
                <c:pt idx="4">
                  <c:v>6.1097346698183577E-2</c:v>
                </c:pt>
                <c:pt idx="5">
                  <c:v>7.444592715240732E-3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ACDF-489C-9B8E-99BFF321512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explosion val="8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8.2079260401673182E-2"/>
                  <c:y val="1.057934664172200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3F1E7169-133F-4D83-AF54-E67597DF7BA7}" type="CATEGORYNAME">
                      <a:rPr lang="ru-RU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sz="1600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r>
                      <a:rPr lang="ru-RU" sz="16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22,6%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CDF-489C-9B8E-99BFF321512E}"/>
                </c:ext>
                <c:ext xmlns:c15="http://schemas.microsoft.com/office/drawing/2012/chart" uri="{CE6537A1-D6FC-4f65-9D91-7224C49458BB}">
                  <c15:layout>
                    <c:manualLayout>
                      <c:w val="0.16645526592112389"/>
                      <c:h val="0.15881355235295327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4.1824565792114811E-3"/>
                  <c:y val="-0.2210980448592751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1FE68EA4-6FDA-4C56-A829-812C97BBB499}" type="CATEGORYNAME">
                      <a: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sz="1600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r>
                      <a:rPr lang="ru-RU" sz="16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7,8%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CDF-489C-9B8E-99BFF321512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1.4769220992875753E-2"/>
                  <c:y val="-0.4177547747784790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3D0831BD-CB1A-43C6-A134-F0580BF43D24}" type="CATEGORYNAME">
                      <a:rPr lang="ru-RU" sz="16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sz="1600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r>
                      <a:rPr lang="ru-RU" sz="16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61,0%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CDF-489C-9B8E-99BFF321512E}"/>
                </c:ext>
                <c:ext xmlns:c15="http://schemas.microsoft.com/office/drawing/2012/chart" uri="{CE6537A1-D6FC-4f65-9D91-7224C49458BB}">
                  <c15:layout>
                    <c:manualLayout>
                      <c:w val="0.16423379291771359"/>
                      <c:h val="0.1665796344647519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8.5224321825509874E-2"/>
                  <c:y val="1.846593540077834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E68C1BCE-BAA1-4725-981E-4831E01416B9}" type="CATEGORYNAME">
                      <a: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sz="1600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r>
                      <a:rPr lang="ru-RU" sz="16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7,6%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ACDF-489C-9B8E-99BFF321512E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4.571513637536985E-2"/>
                  <c:y val="-5.34741949865283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3D9363AD-81D9-4044-996A-D99C62836DF9}" type="CATEGORYNAME">
                      <a: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sz="1600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r>
                      <a:rPr lang="ru-RU" sz="16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1,0%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ACDF-489C-9B8E-99BFF321512E}"/>
                </c:ext>
                <c:ext xmlns:c15="http://schemas.microsoft.com/office/drawing/2012/chart" uri="{CE6537A1-D6FC-4f65-9D91-7224C49458BB}">
                  <c15:layout>
                    <c:manualLayout>
                      <c:w val="0.27122043126313178"/>
                      <c:h val="0.1715799176841284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5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 </c:v>
                </c:pt>
                <c:pt idx="4">
                  <c:v>Безвозмездные поступления из бюджетов сельских поселений</c:v>
                </c:pt>
                <c:pt idx="5">
                  <c:v>Прочие безвозмездные поступления (спонсорская помощь)</c:v>
                </c:pt>
              </c:strCache>
            </c:strRef>
          </c:cat>
          <c:val>
            <c:numRef>
              <c:f>Лист1!$C$2:$C$7</c:f>
              <c:numCache>
                <c:formatCode>#\ ##0.0</c:formatCode>
                <c:ptCount val="6"/>
                <c:pt idx="0">
                  <c:v>218359</c:v>
                </c:pt>
                <c:pt idx="1">
                  <c:v>405379</c:v>
                </c:pt>
                <c:pt idx="2">
                  <c:v>843168.2</c:v>
                </c:pt>
                <c:pt idx="3">
                  <c:v>15888.5</c:v>
                </c:pt>
                <c:pt idx="4">
                  <c:v>97261.3</c:v>
                </c:pt>
                <c:pt idx="5">
                  <c:v>11851.1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 </c:v>
                </c:pt>
                <c:pt idx="4">
                  <c:v>Безвозмездные поступления из бюджетов сельских поселений</c:v>
                </c:pt>
                <c:pt idx="5">
                  <c:v>Прочие безвозмездные поступления (спонсорская помощь)</c:v>
                </c:pt>
              </c:strCache>
            </c:strRef>
          </c:cat>
          <c:val>
            <c:numRef>
              <c:f>Лист1!$D$2:$D$7</c:f>
              <c:numCache>
                <c:formatCode>0.0%</c:formatCode>
                <c:ptCount val="6"/>
                <c:pt idx="0">
                  <c:v>0.13716818022860755</c:v>
                </c:pt>
                <c:pt idx="1">
                  <c:v>0.2546499101612148</c:v>
                </c:pt>
                <c:pt idx="2">
                  <c:v>0.5296591742068365</c:v>
                </c:pt>
                <c:pt idx="3">
                  <c:v>9.9807959899167482E-3</c:v>
                </c:pt>
                <c:pt idx="4">
                  <c:v>6.1097346698183577E-2</c:v>
                </c:pt>
                <c:pt idx="5">
                  <c:v>7.444592715240732E-3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8"/>
      <c:rAngAx val="0"/>
      <c:perspective val="0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635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472222222222222"/>
          <c:y val="2.1402433149693884E-2"/>
          <c:w val="0.8302556867891514"/>
          <c:h val="0.80542717144948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5"/>
          <c:dPt>
            <c:idx val="0"/>
            <c:bubble3D val="0"/>
            <c:explosion val="2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explosion val="1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explosion val="12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explosion val="25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9"/>
            <c:bubble3D val="0"/>
            <c:spPr>
              <a:solidFill>
                <a:schemeClr val="accent6">
                  <a:lumMod val="8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0"/>
            <c:bubble3D val="0"/>
            <c:explosion val="22"/>
            <c:spPr>
              <a:solidFill>
                <a:schemeClr val="accent5">
                  <a:lumMod val="8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1"/>
            <c:bubble3D val="0"/>
            <c:spPr>
              <a:solidFill>
                <a:schemeClr val="accent4">
                  <a:lumMod val="8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2"/>
            <c:bubble3D val="0"/>
            <c:explosion val="26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0"/>
                  <c:y val="-0.1770089250523328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1615048118985127E-2"/>
                  <c:y val="-0.1214457008224361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3919291338582652E-2"/>
                  <c:y val="5.5617352614015572E-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1669564741907262E-2"/>
                  <c:y val="5.5617352614015572E-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3128390201224948E-2"/>
                  <c:y val="-9.206432343899170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21621620734908126"/>
                  <c:y val="6.356564161404185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.35336712598425196"/>
                  <c:y val="0.2598721238821787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.12663527996500437"/>
                  <c:y val="0.2966340553370762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1.850699912510936E-2"/>
                  <c:y val="0.2220917379765794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5.5726924759405078E-2"/>
                  <c:y val="7.644994876196649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3.2605314960629919E-2"/>
                  <c:y val="-0.3719206817723980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1.3551509186351706E-2"/>
                  <c:y val="-8.174226831212283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0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Общегосударственные вопросы</c:v>
                </c:pt>
                <c:pt idx="1">
                  <c:v>Социальная политика</c:v>
                </c:pt>
                <c:pt idx="2">
                  <c:v>Межбюджетные трансферты 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Культура и кинематография</c:v>
                </c:pt>
                <c:pt idx="6">
                  <c:v>Образование</c:v>
                </c:pt>
                <c:pt idx="7">
                  <c:v>Национальная безопасность и правоохранительная деятельность</c:v>
                </c:pt>
                <c:pt idx="8">
                  <c:v>Национальная оборона</c:v>
                </c:pt>
                <c:pt idx="9">
                  <c:v>Охрана окружающей среды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муниципального долга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178.1</c:v>
                </c:pt>
                <c:pt idx="1">
                  <c:v>441.6</c:v>
                </c:pt>
                <c:pt idx="2">
                  <c:v>143.6</c:v>
                </c:pt>
                <c:pt idx="3">
                  <c:v>214.3</c:v>
                </c:pt>
                <c:pt idx="4">
                  <c:v>472.1</c:v>
                </c:pt>
                <c:pt idx="5">
                  <c:v>210.3</c:v>
                </c:pt>
                <c:pt idx="6">
                  <c:v>908.1</c:v>
                </c:pt>
                <c:pt idx="7">
                  <c:v>8</c:v>
                </c:pt>
                <c:pt idx="8">
                  <c:v>2.4</c:v>
                </c:pt>
                <c:pt idx="9">
                  <c:v>0.06</c:v>
                </c:pt>
                <c:pt idx="10">
                  <c:v>38.299999999999997</c:v>
                </c:pt>
                <c:pt idx="11">
                  <c:v>2.5</c:v>
                </c:pt>
                <c:pt idx="12">
                  <c:v>12.3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75"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</cdr:x>
      <cdr:y>0.21032</cdr:y>
    </cdr:from>
    <cdr:to>
      <cdr:x>0.54972</cdr:x>
      <cdr:y>0.33634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 flipV="1">
          <a:off x="3949738" y="515858"/>
          <a:ext cx="392752" cy="30909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0.58396</cdr:x>
      <cdr:y>0.24183</cdr:y>
    </cdr:from>
    <cdr:to>
      <cdr:x>0.63776</cdr:x>
      <cdr:y>0.3626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4612947" y="593131"/>
          <a:ext cx="425002" cy="2962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0.30336</cdr:x>
      <cdr:y>0.22397</cdr:y>
    </cdr:from>
    <cdr:to>
      <cdr:x>0.67209</cdr:x>
      <cdr:y>0.47224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46963" y="1127113"/>
          <a:ext cx="3338924" cy="12493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0.26479</cdr:x>
      <cdr:y>0.59956</cdr:y>
    </cdr:from>
    <cdr:to>
      <cdr:x>0.42965</cdr:x>
      <cdr:y>0.81601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421238" y="3422650"/>
          <a:ext cx="1507524" cy="123567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0.1765</cdr:x>
      <cdr:y>0.23665</cdr:y>
    </cdr:from>
    <cdr:to>
      <cdr:x>0.20173</cdr:x>
      <cdr:y>0.37011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1613930" y="1350963"/>
          <a:ext cx="230659" cy="76187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0.15758</cdr:x>
      <cdr:y>0.38887</cdr:y>
    </cdr:from>
    <cdr:to>
      <cdr:x>0.21884</cdr:x>
      <cdr:y>0.47401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1440935" y="2219926"/>
          <a:ext cx="560173" cy="486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3238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3238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0AA3FB2B-DAD3-46C1-9E1F-C5E93654510C}" type="datetimeFigureOut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5475"/>
            <a:ext cx="2984500" cy="503238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2075" y="9515475"/>
            <a:ext cx="2984500" cy="503238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CC14CE9-D15D-43FE-9566-28B7800F72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9000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3238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3238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19B80947-415C-4C90-923F-F59C8FEADF03}" type="datetimeFigureOut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5475"/>
            <a:ext cx="2984500" cy="503238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5475"/>
            <a:ext cx="2984500" cy="503238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94E8FD9D-F3F5-413A-BA33-011C9DA12D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48591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111231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89C42-1B01-403D-9E39-D7A82994C84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547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C3F2C-E984-461E-B118-95703151A676}" type="datetime1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10A9F-6B5D-4063-84A2-642450ADD2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356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91BF8-E368-4E9F-B7E8-3C4B445D5CDD}" type="datetime1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3CBFE-B904-4EAD-B749-37DECAEF5D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400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2AB99-535F-4254-95E3-9566233B76E1}" type="datetime1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BB7FD-DAEA-465E-9185-D1B5B3F865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393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EF2E1-F73B-4F9E-880C-5DFEB6959D6B}" type="datetime1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9A197-15F8-4843-9BD8-EF13F0CF0C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421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8AF38-B0A9-4D36-818F-B7835B8E3CAF}" type="datetime1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DA194-0DD4-45A8-B606-8DC4ACED04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176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FDB1B-4CE3-49F6-A5F2-54D563CFD2F9}" type="datetime1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E9887-C1AD-4184-A7F1-EA79290EB1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524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FEE3E-C45D-4F35-BDD4-E57C31A4ADB9}" type="datetime1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1833F-6C48-40D3-9BF4-0E65265746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39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742DD-9E81-4E67-95F9-345EF8C364A6}" type="datetime1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0A978-5F3B-4B5C-BE63-93492087D6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674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A31BF-E8E5-420F-AC15-946B692CEC09}" type="datetime1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B5497-9D60-4F5D-A55F-306DA5C7C6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31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9D060-F4F2-4EE2-9256-7D9BCEA887A6}" type="datetime1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72F22-E408-4353-BBE4-C778C48A5F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23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1A39B-414D-48E3-9C29-7C1E75547B58}" type="datetime1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847A8-73C2-41A5-8765-BB87C24A15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16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BFC44A-C145-47CB-9E1A-5BD4B31E88C3}" type="datetime1">
              <a:rPr lang="ru-RU"/>
              <a:pPr>
                <a:defRPr/>
              </a:pPr>
              <a:t>19.06.2020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F2FD5BF-D456-4A40-B59C-F90D38D7A0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oleObject" Target="../embeddings/_____Microsoft_Excel_97-20033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png"/><Relationship Id="rId4" Type="http://schemas.openxmlformats.org/officeDocument/2006/relationships/oleObject" Target="../embeddings/_____Microsoft_Excel_97-20034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png"/><Relationship Id="rId4" Type="http://schemas.openxmlformats.org/officeDocument/2006/relationships/oleObject" Target="../embeddings/_____Microsoft_Excel_97-20035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4.png"/><Relationship Id="rId4" Type="http://schemas.openxmlformats.org/officeDocument/2006/relationships/oleObject" Target="../embeddings/_____Microsoft_Excel_97-20036.xls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4.png"/><Relationship Id="rId4" Type="http://schemas.openxmlformats.org/officeDocument/2006/relationships/oleObject" Target="../embeddings/_____Microsoft_Excel_97-20037.xls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_____Microsoft_Excel_97-20031.xls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oleObject" Target="../embeddings/_____Microsoft_Excel_97-20032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3"/>
          <p:cNvSpPr>
            <a:spLocks noChangeArrowheads="1"/>
          </p:cNvSpPr>
          <p:nvPr/>
        </p:nvSpPr>
        <p:spPr bwMode="auto">
          <a:xfrm>
            <a:off x="0" y="1066800"/>
            <a:ext cx="8907463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Кемеровского муниципального района за 2019 год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4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Текст 2"/>
          <p:cNvSpPr txBox="1">
            <a:spLocks/>
          </p:cNvSpPr>
          <p:nvPr/>
        </p:nvSpPr>
        <p:spPr bwMode="auto">
          <a:xfrm>
            <a:off x="1524000" y="3789363"/>
            <a:ext cx="8915400" cy="266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1" hangingPunct="1">
              <a:buFont typeface="Arial" panose="020B0604020202020204" pitchFamily="34" charset="0"/>
              <a:buAutoNum type="arabicPeriod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по доходам</a:t>
            </a:r>
          </a:p>
          <a:p>
            <a:pPr defTabSz="914400" eaLnBrk="1" hangingPunct="1">
              <a:buFont typeface="Arial" panose="020B0604020202020204" pitchFamily="34" charset="0"/>
              <a:buAutoNum type="arabicPeriod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по расходам</a:t>
            </a:r>
          </a:p>
          <a:p>
            <a:pPr defTabSz="914400" eaLnBrk="1" hangingPunct="1">
              <a:buFont typeface="Arial" panose="020B0604020202020204" pitchFamily="34" charset="0"/>
              <a:buAutoNum type="arabicPeriod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финансирования дефицита</a:t>
            </a:r>
          </a:p>
          <a:p>
            <a:pPr defTabSz="914400" eaLnBrk="1" hangingPunct="1">
              <a:buFont typeface="Arial" panose="020B0604020202020204" pitchFamily="34" charset="0"/>
              <a:buAutoNum type="arabicPeriod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Итоги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муниципальных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Объект 9"/>
          <p:cNvGraphicFramePr>
            <a:graphicFrameLocks noGrp="1"/>
          </p:cNvGraphicFramePr>
          <p:nvPr>
            <p:ph idx="1"/>
          </p:nvPr>
        </p:nvGraphicFramePr>
        <p:xfrm>
          <a:off x="-50800" y="1384300"/>
          <a:ext cx="9245600" cy="552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2" name="Диаграмма" r:id="rId4" imgW="9254530" imgH="5529551" progId="Excel.Chart.8">
                  <p:embed/>
                </p:oleObj>
              </mc:Choice>
              <mc:Fallback>
                <p:oleObj name="Диаграмма" r:id="rId4" imgW="9254530" imgH="5529551" progId="Excel.Chart.8">
                  <p:embed/>
                  <p:pic>
                    <p:nvPicPr>
                      <p:cNvPr id="0" name="Объект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0800" y="1384300"/>
                        <a:ext cx="9245600" cy="552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Заголовок 4"/>
          <p:cNvSpPr>
            <a:spLocks noGrp="1"/>
          </p:cNvSpPr>
          <p:nvPr>
            <p:ph type="title"/>
          </p:nvPr>
        </p:nvSpPr>
        <p:spPr>
          <a:xfrm>
            <a:off x="650875" y="1120775"/>
            <a:ext cx="8401050" cy="314325"/>
          </a:xfrm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по разделам и подразделам функциональной классификации</a:t>
            </a:r>
          </a:p>
        </p:txBody>
      </p:sp>
      <p:sp>
        <p:nvSpPr>
          <p:cNvPr id="14340" name="Прямоугольник 2"/>
          <p:cNvSpPr>
            <a:spLocks noChangeArrowheads="1"/>
          </p:cNvSpPr>
          <p:nvPr/>
        </p:nvSpPr>
        <p:spPr bwMode="auto">
          <a:xfrm>
            <a:off x="1268413" y="352425"/>
            <a:ext cx="71675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  <a:r>
              <a:rPr lang="ru-RU" alt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по расходам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497013"/>
          <a:ext cx="9144000" cy="5889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49">
                  <a:extLst>
                    <a:ext uri="{9D8B030D-6E8A-4147-A177-3AD203B41FA5}"/>
                  </a:extLst>
                </a:gridCol>
                <a:gridCol w="420159">
                  <a:extLst>
                    <a:ext uri="{9D8B030D-6E8A-4147-A177-3AD203B41FA5}"/>
                  </a:extLst>
                </a:gridCol>
                <a:gridCol w="5638841">
                  <a:extLst>
                    <a:ext uri="{9D8B030D-6E8A-4147-A177-3AD203B41FA5}"/>
                  </a:extLst>
                </a:gridCol>
                <a:gridCol w="873490">
                  <a:extLst>
                    <a:ext uri="{9D8B030D-6E8A-4147-A177-3AD203B41FA5}"/>
                  </a:extLst>
                </a:gridCol>
                <a:gridCol w="950888">
                  <a:extLst>
                    <a:ext uri="{9D8B030D-6E8A-4147-A177-3AD203B41FA5}"/>
                  </a:extLst>
                </a:gridCol>
                <a:gridCol w="939973">
                  <a:extLst>
                    <a:ext uri="{9D8B030D-6E8A-4147-A177-3AD203B41FA5}"/>
                  </a:extLst>
                </a:gridCol>
              </a:tblGrid>
              <a:tr h="277511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Подраздел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2019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404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/>
                </a:extLst>
              </a:tr>
              <a:tr h="3173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  <a:p>
                      <a:pPr marL="0" algn="ctr" defTabSz="914400" rtl="0" eaLnBrk="1" fontAlgn="t" latinLnBrk="0" hangingPunct="1"/>
                      <a:endParaRPr lang="ru-RU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511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8 005,4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8 002,7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49150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5 993,3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4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993,3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42683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Обеспечение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пожарной безопасности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9150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1 217,8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1 215,2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8584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222 426,4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214 341,0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85843"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Общеэкономические вопросы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352,5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7569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Топливно-энергетический комплекс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999,0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23 999,0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511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4 333,5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4 333,5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51119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Водное хозяйство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511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157 234,5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149 307,6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511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36 120,8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36 117,8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511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475 392,9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472 056,9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511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13 436,7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13 436,7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511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383 893,5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380 560,4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511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78 062,7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78 059,7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7007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511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Объект 9"/>
          <p:cNvGraphicFramePr>
            <a:graphicFrameLocks noGrp="1"/>
          </p:cNvGraphicFramePr>
          <p:nvPr>
            <p:ph idx="1"/>
          </p:nvPr>
        </p:nvGraphicFramePr>
        <p:xfrm>
          <a:off x="-50800" y="1384300"/>
          <a:ext cx="9245600" cy="552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2" name="Диаграмма" r:id="rId4" imgW="9254530" imgH="5529551" progId="Excel.Chart.8">
                  <p:embed/>
                </p:oleObj>
              </mc:Choice>
              <mc:Fallback>
                <p:oleObj name="Диаграмма" r:id="rId4" imgW="9254530" imgH="5529551" progId="Excel.Chart.8">
                  <p:embed/>
                  <p:pic>
                    <p:nvPicPr>
                      <p:cNvPr id="0" name="Объект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0800" y="1384300"/>
                        <a:ext cx="9245600" cy="552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3" name="Заголовок 4"/>
          <p:cNvSpPr>
            <a:spLocks noGrp="1"/>
          </p:cNvSpPr>
          <p:nvPr>
            <p:ph type="title"/>
          </p:nvPr>
        </p:nvSpPr>
        <p:spPr>
          <a:xfrm>
            <a:off x="650875" y="1120775"/>
            <a:ext cx="8401050" cy="314325"/>
          </a:xfrm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по разделам и подразделам функциональной классификации</a:t>
            </a:r>
          </a:p>
        </p:txBody>
      </p:sp>
      <p:sp>
        <p:nvSpPr>
          <p:cNvPr id="15364" name="Прямоугольник 2"/>
          <p:cNvSpPr>
            <a:spLocks noChangeArrowheads="1"/>
          </p:cNvSpPr>
          <p:nvPr/>
        </p:nvSpPr>
        <p:spPr bwMode="auto">
          <a:xfrm>
            <a:off x="1268413" y="352425"/>
            <a:ext cx="71675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  <a:r>
              <a:rPr lang="ru-RU" alt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по расходам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497013"/>
          <a:ext cx="9144000" cy="4625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771">
                  <a:extLst>
                    <a:ext uri="{9D8B030D-6E8A-4147-A177-3AD203B41FA5}"/>
                  </a:extLst>
                </a:gridCol>
                <a:gridCol w="456102">
                  <a:extLst>
                    <a:ext uri="{9D8B030D-6E8A-4147-A177-3AD203B41FA5}"/>
                  </a:extLst>
                </a:gridCol>
                <a:gridCol w="5473647">
                  <a:extLst>
                    <a:ext uri="{9D8B030D-6E8A-4147-A177-3AD203B41FA5}"/>
                  </a:extLst>
                </a:gridCol>
                <a:gridCol w="939113">
                  <a:extLst>
                    <a:ext uri="{9D8B030D-6E8A-4147-A177-3AD203B41FA5}"/>
                  </a:extLst>
                </a:gridCol>
                <a:gridCol w="972065">
                  <a:extLst>
                    <a:ext uri="{9D8B030D-6E8A-4147-A177-3AD203B41FA5}"/>
                  </a:extLst>
                </a:gridCol>
                <a:gridCol w="980302">
                  <a:extLst>
                    <a:ext uri="{9D8B030D-6E8A-4147-A177-3AD203B41FA5}"/>
                  </a:extLst>
                </a:gridCol>
              </a:tblGrid>
              <a:tr h="235526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5" marR="9525" marT="9528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Подраздел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8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2019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8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686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8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/>
                </a:extLst>
              </a:tr>
              <a:tr h="17110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355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911 138,4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908 095,5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355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42 276,2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42 276,1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355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726 349,9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723 327,1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35526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58 907,1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58 906,9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355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255,1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255,1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355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83 350,1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83 330,3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355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08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Культура и кинематография 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210 623,6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210 325,0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355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145 041,8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144 819,6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355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65 581,8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65 505,4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355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445 819,9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441 571,3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355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6 053,6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6 053,6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355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Социальное обслуживание населения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50 420,2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50 392,4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355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219 776,8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217 586,3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355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155 434,9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153 404,6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  <a:tr h="2355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в области социальной политики</a:t>
                      </a:r>
                    </a:p>
                  </a:txBody>
                  <a:tcPr marL="9525" marR="9525" marT="952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14 134,4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14 134,4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8" marB="0" anchor="b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Объект 9"/>
          <p:cNvGraphicFramePr>
            <a:graphicFrameLocks noGrp="1"/>
          </p:cNvGraphicFramePr>
          <p:nvPr>
            <p:ph idx="1"/>
          </p:nvPr>
        </p:nvGraphicFramePr>
        <p:xfrm>
          <a:off x="-50800" y="1384300"/>
          <a:ext cx="9245600" cy="552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8" name="Диаграмма" r:id="rId4" imgW="9254530" imgH="5529551" progId="Excel.Chart.8">
                  <p:embed/>
                </p:oleObj>
              </mc:Choice>
              <mc:Fallback>
                <p:oleObj name="Диаграмма" r:id="rId4" imgW="9254530" imgH="5529551" progId="Excel.Chart.8">
                  <p:embed/>
                  <p:pic>
                    <p:nvPicPr>
                      <p:cNvPr id="0" name="Объект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0800" y="1384300"/>
                        <a:ext cx="9245600" cy="552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7" name="Заголовок 4"/>
          <p:cNvSpPr>
            <a:spLocks noGrp="1"/>
          </p:cNvSpPr>
          <p:nvPr>
            <p:ph type="title"/>
          </p:nvPr>
        </p:nvSpPr>
        <p:spPr>
          <a:xfrm>
            <a:off x="650875" y="1120775"/>
            <a:ext cx="8401050" cy="314325"/>
          </a:xfrm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по разделам и подразделам функциональной классификации</a:t>
            </a:r>
          </a:p>
        </p:txBody>
      </p:sp>
      <p:sp>
        <p:nvSpPr>
          <p:cNvPr id="16388" name="Прямоугольник 2"/>
          <p:cNvSpPr>
            <a:spLocks noChangeArrowheads="1"/>
          </p:cNvSpPr>
          <p:nvPr/>
        </p:nvSpPr>
        <p:spPr bwMode="auto">
          <a:xfrm>
            <a:off x="1268413" y="352425"/>
            <a:ext cx="716756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40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  <a:r>
              <a:rPr lang="ru-RU" altLang="ru-RU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400">
                <a:latin typeface="Times New Roman" panose="02020603050405020304" pitchFamily="18" charset="0"/>
                <a:cs typeface="Times New Roman" panose="02020603050405020304" pitchFamily="18" charset="0"/>
              </a:rPr>
              <a:t>по расходам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685925"/>
          <a:ext cx="9144000" cy="4252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92">
                  <a:extLst>
                    <a:ext uri="{9D8B030D-6E8A-4147-A177-3AD203B41FA5}"/>
                  </a:extLst>
                </a:gridCol>
                <a:gridCol w="425346">
                  <a:extLst>
                    <a:ext uri="{9D8B030D-6E8A-4147-A177-3AD203B41FA5}"/>
                  </a:extLst>
                </a:gridCol>
                <a:gridCol w="5629959">
                  <a:extLst>
                    <a:ext uri="{9D8B030D-6E8A-4147-A177-3AD203B41FA5}"/>
                  </a:extLst>
                </a:gridCol>
                <a:gridCol w="881449">
                  <a:extLst>
                    <a:ext uri="{9D8B030D-6E8A-4147-A177-3AD203B41FA5}"/>
                  </a:extLst>
                </a:gridCol>
                <a:gridCol w="947351">
                  <a:extLst>
                    <a:ext uri="{9D8B030D-6E8A-4147-A177-3AD203B41FA5}"/>
                  </a:extLst>
                </a:gridCol>
                <a:gridCol w="980303">
                  <a:extLst>
                    <a:ext uri="{9D8B030D-6E8A-4147-A177-3AD203B41FA5}"/>
                  </a:extLst>
                </a:gridCol>
              </a:tblGrid>
              <a:tr h="316385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4" marR="9524" marT="9523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Подраздел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4" marR="9524" marT="9523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2019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4" marR="9524" marT="9523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6318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4" marR="9524" marT="952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/>
                </a:extLst>
              </a:tr>
              <a:tr h="16310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extLst>
                  <a:ext uri="{0D108BD9-81ED-4DB2-BD59-A6C34878D82A}"/>
                </a:extLst>
              </a:tr>
              <a:tr h="2245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62 149,4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38 278,8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extLst>
                  <a:ext uri="{0D108BD9-81ED-4DB2-BD59-A6C34878D82A}"/>
                </a:extLst>
              </a:tr>
              <a:tr h="224515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Физическая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культура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9 176,0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9 176,0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4" marR="9524" marT="9523" marB="0" anchor="b"/>
                </a:tc>
                <a:extLst>
                  <a:ext uri="{0D108BD9-81ED-4DB2-BD59-A6C34878D82A}"/>
                </a:extLst>
              </a:tr>
              <a:tr h="436178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Массовый спорт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28 479,6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4 609,0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16,2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</a:tr>
              <a:tr h="2245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Спорт высших достижений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24 493,8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24 493,8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4" marR="9524" marT="9523" marB="0" anchor="b"/>
                </a:tc>
                <a:extLst>
                  <a:ext uri="{0D108BD9-81ED-4DB2-BD59-A6C34878D82A}"/>
                </a:extLst>
              </a:tr>
              <a:tr h="2245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2 489,0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2 489,0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4" marR="9524" marT="9523" marB="0" anchor="b"/>
                </a:tc>
                <a:extLst>
                  <a:ext uri="{0D108BD9-81ED-4DB2-BD59-A6C34878D82A}"/>
                </a:extLst>
              </a:tr>
              <a:tr h="2245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2 489,0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2 489,0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4" marR="9524" marT="9523" marB="0" anchor="b"/>
                </a:tc>
                <a:extLst>
                  <a:ext uri="{0D108BD9-81ED-4DB2-BD59-A6C34878D82A}"/>
                </a:extLst>
              </a:tr>
              <a:tr h="2245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12 348,8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12 348,8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4" marR="9524" marT="9523" marB="0" anchor="b"/>
                </a:tc>
                <a:extLst>
                  <a:ext uri="{0D108BD9-81ED-4DB2-BD59-A6C34878D82A}"/>
                </a:extLst>
              </a:tr>
              <a:tr h="2245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внутреннего и муниципального долга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12 348,8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348,8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4" marR="9524" marT="9523" marB="0" anchor="b"/>
                </a:tc>
                <a:extLst>
                  <a:ext uri="{0D108BD9-81ED-4DB2-BD59-A6C34878D82A}"/>
                </a:extLst>
              </a:tr>
              <a:tr h="43943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144 311,8</a:t>
                      </a: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143 610,4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99,5</a:t>
                      </a:r>
                    </a:p>
                  </a:txBody>
                  <a:tcPr marL="9524" marR="9524" marT="9523" marB="0" anchor="b"/>
                </a:tc>
                <a:extLst>
                  <a:ext uri="{0D108BD9-81ED-4DB2-BD59-A6C34878D82A}"/>
                </a:extLst>
              </a:tr>
              <a:tr h="43943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Дотации на выравнивание бюджетной обеспеченности субъектов Российской Федерации и муниципальных образований</a:t>
                      </a: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139 409,0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139 408,7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extLst>
                  <a:ext uri="{0D108BD9-81ED-4DB2-BD59-A6C34878D82A}"/>
                </a:extLst>
              </a:tr>
              <a:tr h="254925"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Прочие межбюджетные трансферты общего характера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4 902,8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4 201,7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3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Объект 9"/>
          <p:cNvGraphicFramePr>
            <a:graphicFrameLocks noGrp="1"/>
          </p:cNvGraphicFramePr>
          <p:nvPr>
            <p:ph idx="1"/>
          </p:nvPr>
        </p:nvGraphicFramePr>
        <p:xfrm>
          <a:off x="-50800" y="1209675"/>
          <a:ext cx="9245600" cy="569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4" name="Диаграмма" r:id="rId4" imgW="9254530" imgH="5706351" progId="Excel.Chart.8">
                  <p:embed/>
                </p:oleObj>
              </mc:Choice>
              <mc:Fallback>
                <p:oleObj name="Диаграмма" r:id="rId4" imgW="9254530" imgH="5706351" progId="Excel.Chart.8">
                  <p:embed/>
                  <p:pic>
                    <p:nvPicPr>
                      <p:cNvPr id="0" name="Объект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0800" y="1209675"/>
                        <a:ext cx="9245600" cy="569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1" name="Прямоугольник 2"/>
          <p:cNvSpPr>
            <a:spLocks noChangeArrowheads="1"/>
          </p:cNvSpPr>
          <p:nvPr/>
        </p:nvSpPr>
        <p:spPr bwMode="auto">
          <a:xfrm>
            <a:off x="747713" y="252413"/>
            <a:ext cx="76485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Итоги реализации муниципальных  программ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290068"/>
              </p:ext>
            </p:extLst>
          </p:nvPr>
        </p:nvGraphicFramePr>
        <p:xfrm>
          <a:off x="0" y="774700"/>
          <a:ext cx="9144000" cy="6326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770">
                  <a:extLst>
                    <a:ext uri="{9D8B030D-6E8A-4147-A177-3AD203B41FA5}"/>
                  </a:extLst>
                </a:gridCol>
                <a:gridCol w="5913252">
                  <a:extLst>
                    <a:ext uri="{9D8B030D-6E8A-4147-A177-3AD203B41FA5}"/>
                  </a:extLst>
                </a:gridCol>
                <a:gridCol w="879454">
                  <a:extLst>
                    <a:ext uri="{9D8B030D-6E8A-4147-A177-3AD203B41FA5}"/>
                  </a:extLst>
                </a:gridCol>
                <a:gridCol w="957381">
                  <a:extLst>
                    <a:ext uri="{9D8B030D-6E8A-4147-A177-3AD203B41FA5}"/>
                  </a:extLst>
                </a:gridCol>
                <a:gridCol w="1135143">
                  <a:extLst>
                    <a:ext uri="{9D8B030D-6E8A-4147-A177-3AD203B41FA5}"/>
                  </a:extLst>
                </a:gridCol>
              </a:tblGrid>
              <a:tr h="243402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2019 </a:t>
                      </a:r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2434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/>
                </a:extLst>
              </a:tr>
              <a:tr h="17683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434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2 675 363,9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631 627,1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432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434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"Жилище"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119 447,6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119 447,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434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"Социальная инфраструктура Кемеровского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муниципального района</a:t>
                      </a: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273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507,2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247 009,1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409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"Формирование современной городской среды в Кемеровском муниципальном районе"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68 511,2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68 511,2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43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"Управление муниципальным имуществом"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611,0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42 607,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43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"Культура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Кемеровского муниципального района</a:t>
                      </a: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207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814,7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207 360,6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43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"Образование 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Кемеровского муниципального района</a:t>
                      </a: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716 184,2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713 822,1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4512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"Развитие физической культуры и спорта. Молодое поколение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Кемеровского  муниципального района</a:t>
                      </a: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32 407,1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32 407,1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43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"Социальная поддержка населения Кемеровского муниципального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района</a:t>
                      </a: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285 154,2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282 897,3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43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"Муниципальное управление"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90 544,7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90 396,6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616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"Обеспечение безопасности условий жизни и деятельности населения района"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249,9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7 249,8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3893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"Развитие субъектов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малого и среднего предпринимательства в Кемеровском муниципальном районе</a:t>
                      </a: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864,1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2 864,1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4764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"Финансовая поддержка агропромышленного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комплекса и социального развития села в Кемеровском муниципальном районе</a:t>
                      </a: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597,5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10 553,4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3893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"Информационная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политика и работа с общественностью муниципального образования Кемеровский муниципальный район</a:t>
                      </a: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179,1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67 179,1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43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"Жилищно-коммунальный комплекс Кемеровского муниципального района"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412 143,5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408 807,4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000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"Благоустройство территории и дорожная деятельность Кемеровского муниципального района"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843,3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150 913,6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801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"Энергосбережение и повышение </a:t>
                      </a:r>
                      <a:r>
                        <a:rPr lang="ru-RU" sz="11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Кемеровского муниципального района"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878,3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13 878,2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43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"Обеспечение безопасности дорожного движения"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793,2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790,5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  <a:tr h="2961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"Управление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муниципальными финансами Кемеровского муниципального района"</a:t>
                      </a:r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633,1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931,7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Объект 9"/>
          <p:cNvGraphicFramePr>
            <a:graphicFrameLocks noGrp="1"/>
          </p:cNvGraphicFramePr>
          <p:nvPr>
            <p:ph idx="1"/>
          </p:nvPr>
        </p:nvGraphicFramePr>
        <p:xfrm>
          <a:off x="-50800" y="1209675"/>
          <a:ext cx="9245600" cy="569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7" name="Диаграмма" r:id="rId4" imgW="9254530" imgH="5706351" progId="Excel.Chart.8">
                  <p:embed/>
                </p:oleObj>
              </mc:Choice>
              <mc:Fallback>
                <p:oleObj name="Диаграмма" r:id="rId4" imgW="9254530" imgH="5706351" progId="Excel.Chart.8">
                  <p:embed/>
                  <p:pic>
                    <p:nvPicPr>
                      <p:cNvPr id="0" name="Объект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0800" y="1209675"/>
                        <a:ext cx="9245600" cy="569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5" name="Прямоугольник 2"/>
          <p:cNvSpPr>
            <a:spLocks noChangeArrowheads="1"/>
          </p:cNvSpPr>
          <p:nvPr/>
        </p:nvSpPr>
        <p:spPr bwMode="auto">
          <a:xfrm>
            <a:off x="898525" y="455613"/>
            <a:ext cx="7491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финансирования дефицита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84956"/>
              </p:ext>
            </p:extLst>
          </p:nvPr>
        </p:nvGraphicFramePr>
        <p:xfrm>
          <a:off x="815975" y="1389063"/>
          <a:ext cx="7718425" cy="3340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9833">
                  <a:extLst>
                    <a:ext uri="{9D8B030D-6E8A-4147-A177-3AD203B41FA5}"/>
                  </a:extLst>
                </a:gridCol>
                <a:gridCol w="1408592">
                  <a:extLst>
                    <a:ext uri="{9D8B030D-6E8A-4147-A177-3AD203B41FA5}"/>
                  </a:extLst>
                </a:gridCol>
              </a:tblGrid>
              <a:tr h="7410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3" marR="9523" marT="952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Исполнено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за 201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год, </a:t>
                      </a:r>
                      <a:r>
                        <a:rPr lang="ru-RU" sz="1600" b="0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тыс.руб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3" marR="9523" marT="9522" marB="0"/>
                </a:tc>
                <a:extLst>
                  <a:ext uri="{0D108BD9-81ED-4DB2-BD59-A6C34878D82A}"/>
                </a:extLst>
              </a:tr>
              <a:tr h="2533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9523" marR="9523" marT="952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63 282,0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3" marR="9523" marT="9522" marB="0" anchor="b"/>
                </a:tc>
                <a:extLst>
                  <a:ext uri="{0D108BD9-81ED-4DB2-BD59-A6C34878D82A}"/>
                </a:extLst>
              </a:tr>
              <a:tr h="2533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523" marR="9523" marT="9522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3" marR="9523" marT="9522" marB="0" anchor="b"/>
                </a:tc>
                <a:extLst>
                  <a:ext uri="{0D108BD9-81ED-4DB2-BD59-A6C34878D82A}"/>
                </a:extLst>
              </a:tr>
              <a:tr h="32847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effectLst/>
                          <a:latin typeface="Times New Roman" panose="02020603050405020304" pitchFamily="18" charset="0"/>
                        </a:rPr>
                        <a:t>Кредиты кредитных организаций в валюте Российской Федерации</a:t>
                      </a:r>
                    </a:p>
                  </a:txBody>
                  <a:tcPr marL="9523" marR="9523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2 000,0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3" marR="9523" marT="9522" marB="0" anchor="b"/>
                </a:tc>
                <a:extLst>
                  <a:ext uri="{0D108BD9-81ED-4DB2-BD59-A6C34878D82A}"/>
                </a:extLst>
              </a:tr>
              <a:tr h="25335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получение</a:t>
                      </a:r>
                    </a:p>
                  </a:txBody>
                  <a:tcPr marL="228569" marR="9523" marT="95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en-US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3" marR="9523" marT="9522" marB="0" anchor="b"/>
                </a:tc>
                <a:extLst>
                  <a:ext uri="{0D108BD9-81ED-4DB2-BD59-A6C34878D82A}"/>
                </a:extLst>
              </a:tr>
              <a:tr h="25335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погашение</a:t>
                      </a:r>
                    </a:p>
                  </a:txBody>
                  <a:tcPr marL="228569" marR="9523" marT="95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en-US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98 000,0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3" marR="9523" marT="9522" marB="0" anchor="b"/>
                </a:tc>
                <a:extLst>
                  <a:ext uri="{0D108BD9-81ED-4DB2-BD59-A6C34878D82A}"/>
                </a:extLst>
              </a:tr>
              <a:tr h="49717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Бюджетные кредиты от других бюджетов бюджетной системы Российской Федерации</a:t>
                      </a:r>
                    </a:p>
                  </a:txBody>
                  <a:tcPr marL="9523" marR="9523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59 863,4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3" marR="9523" marT="9522" marB="0" anchor="b"/>
                </a:tc>
                <a:extLst>
                  <a:ext uri="{0D108BD9-81ED-4DB2-BD59-A6C34878D82A}"/>
                </a:extLst>
              </a:tr>
              <a:tr h="25335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получение</a:t>
                      </a:r>
                    </a:p>
                  </a:txBody>
                  <a:tcPr marL="228569" marR="9523" marT="95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61 595,8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3" marR="9523" marT="9522" marB="0" anchor="b"/>
                </a:tc>
                <a:extLst>
                  <a:ext uri="{0D108BD9-81ED-4DB2-BD59-A6C34878D82A}"/>
                </a:extLst>
              </a:tr>
              <a:tr h="25335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>
                          <a:effectLst/>
                          <a:latin typeface="Times New Roman" panose="02020603050405020304" pitchFamily="18" charset="0"/>
                        </a:rPr>
                        <a:t>погашение</a:t>
                      </a:r>
                    </a:p>
                  </a:txBody>
                  <a:tcPr marL="228569" marR="9523" marT="95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en-US" sz="16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1 732,4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3" marR="9523" marT="9522" marB="0" anchor="b"/>
                </a:tc>
                <a:extLst>
                  <a:ext uri="{0D108BD9-81ED-4DB2-BD59-A6C34878D82A}"/>
                </a:extLst>
              </a:tr>
              <a:tr h="25335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Изменение остатков средств на счетах по учету средств бюджета</a:t>
                      </a:r>
                    </a:p>
                  </a:txBody>
                  <a:tcPr marL="9523" marR="9523" marT="95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1 418,6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3" marR="9523" marT="9522" marB="0" anchor="b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390525" y="131763"/>
            <a:ext cx="8577263" cy="754062"/>
          </a:xfrm>
        </p:spPr>
        <p:txBody>
          <a:bodyPr/>
          <a:lstStyle/>
          <a:p>
            <a:pPr algn="ctr" eaLnBrk="1" hangingPunct="1"/>
            <a:r>
              <a:rPr lang="ru-RU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по доходам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C84CDB-11D2-4592-A623-3D16A47F4712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6187" name="TextBox 2"/>
          <p:cNvSpPr txBox="1">
            <a:spLocks noChangeArrowheads="1"/>
          </p:cNvSpPr>
          <p:nvPr/>
        </p:nvSpPr>
        <p:spPr bwMode="auto">
          <a:xfrm>
            <a:off x="1688306" y="769937"/>
            <a:ext cx="5981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района</a:t>
            </a:r>
          </a:p>
        </p:txBody>
      </p:sp>
      <p:graphicFrame>
        <p:nvGraphicFramePr>
          <p:cNvPr id="2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3723785"/>
              </p:ext>
            </p:extLst>
          </p:nvPr>
        </p:nvGraphicFramePr>
        <p:xfrm>
          <a:off x="393700" y="4102100"/>
          <a:ext cx="8750300" cy="308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222519"/>
              </p:ext>
            </p:extLst>
          </p:nvPr>
        </p:nvGraphicFramePr>
        <p:xfrm>
          <a:off x="641351" y="1435576"/>
          <a:ext cx="8013251" cy="2415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2149"/>
                <a:gridCol w="1307034"/>
                <a:gridCol w="1307034"/>
                <a:gridCol w="1307034"/>
              </a:tblGrid>
              <a:tr h="350030"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400" b="0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год,  тыс. рублей</a:t>
                      </a:r>
                      <a:endParaRPr lang="ru-RU" sz="14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00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b="0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00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всего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2 605 363,9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2 568 345,1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00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1502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362 213,0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365 135,6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00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619 161,0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611 435,2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00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1 623 989,9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1 591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774,3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3238" y="438150"/>
            <a:ext cx="8388350" cy="506413"/>
          </a:xfrm>
        </p:spPr>
        <p:txBody>
          <a:bodyPr/>
          <a:lstStyle/>
          <a:p>
            <a:pPr algn="ctr" eaLnBrk="1" hangingPunct="1"/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C4A18-AE29-46D0-8093-607AB8E628C8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7236" name="Заголовок 1"/>
          <p:cNvSpPr txBox="1">
            <a:spLocks/>
          </p:cNvSpPr>
          <p:nvPr/>
        </p:nvSpPr>
        <p:spPr bwMode="auto">
          <a:xfrm>
            <a:off x="409575" y="-71438"/>
            <a:ext cx="857567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ru-RU" altLang="ru-RU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по доходам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267940546"/>
              </p:ext>
            </p:extLst>
          </p:nvPr>
        </p:nvGraphicFramePr>
        <p:xfrm>
          <a:off x="622152" y="5045364"/>
          <a:ext cx="8209027" cy="1839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643613"/>
              </p:ext>
            </p:extLst>
          </p:nvPr>
        </p:nvGraphicFramePr>
        <p:xfrm>
          <a:off x="503238" y="980425"/>
          <a:ext cx="8388349" cy="4051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3056"/>
                <a:gridCol w="1508431"/>
                <a:gridCol w="1508431"/>
                <a:gridCol w="1508431"/>
              </a:tblGrid>
              <a:tr h="333220"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год,  тыс. рублей</a:t>
                      </a:r>
                      <a:endParaRPr lang="ru-RU" sz="1400" b="0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33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32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 всего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362 213,0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32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59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(НДФЛ)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311 600,0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313 115,3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59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Упрощенная система налогообложения (УСН)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32 850,0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34 036,2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59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налог на вмененный доход (ЕНВД)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5 105,7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59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 (ЕСХН)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2 490,0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2 489,3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786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с применением патентной системы налогообложения (Патент)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1 650,0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1 623,3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32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Транспортный налог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2 510,0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2 564,7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32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6 113,0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1" name="Заголовок 1"/>
          <p:cNvSpPr>
            <a:spLocks noGrp="1"/>
          </p:cNvSpPr>
          <p:nvPr>
            <p:ph type="title"/>
          </p:nvPr>
        </p:nvSpPr>
        <p:spPr>
          <a:xfrm>
            <a:off x="641350" y="-139700"/>
            <a:ext cx="7886700" cy="838200"/>
          </a:xfrm>
        </p:spPr>
        <p:txBody>
          <a:bodyPr/>
          <a:lstStyle/>
          <a:p>
            <a:pPr algn="ctr" eaLnBrk="1" hangingPunct="1"/>
            <a:r>
              <a:rPr lang="ru-RU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по доходам</a:t>
            </a:r>
          </a:p>
        </p:txBody>
      </p:sp>
      <p:sp>
        <p:nvSpPr>
          <p:cNvPr id="8272" name="Заголовок 1"/>
          <p:cNvSpPr txBox="1">
            <a:spLocks/>
          </p:cNvSpPr>
          <p:nvPr/>
        </p:nvSpPr>
        <p:spPr bwMode="auto">
          <a:xfrm>
            <a:off x="503238" y="438150"/>
            <a:ext cx="8388350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795479"/>
              </p:ext>
            </p:extLst>
          </p:nvPr>
        </p:nvGraphicFramePr>
        <p:xfrm>
          <a:off x="645710" y="944563"/>
          <a:ext cx="8103405" cy="574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2053"/>
                <a:gridCol w="991674"/>
                <a:gridCol w="1159098"/>
                <a:gridCol w="1150580"/>
              </a:tblGrid>
              <a:tr h="347729"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/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год,  тыс. рублей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9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</a:tr>
              <a:tr h="25550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неналоговые доходы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619 161,0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611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435,2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</a:tr>
              <a:tr h="67762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Аренда земельных участков, государственная собственность на которые не разграничена и которые расположены в границах поселений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446 642,0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438 593,2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</a:tr>
              <a:tr h="4554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Арендная плата за земельные участки, находящиеся в муниципальной собственности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3 903,0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3 909,0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</a:tr>
              <a:tr h="4554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имущества, составляющего казну муниципальных районов (за исключением земельных участков)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4 423,0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4 445,6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</a:tr>
              <a:tr h="4554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иного имущества, находящегося в собственности муниципальных районов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7 339,4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</a:tr>
              <a:tr h="4554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23 700,0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23 958,6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</a:tr>
              <a:tr h="4554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участков, находящихся в муниципальной собственности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3 933,0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</a:tr>
              <a:tr h="2443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негативное воздействие на окружающую среду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41 700,0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756,3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</a:tr>
              <a:tr h="67762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перечисления части прибыли, остающейся после уплаты налогов и иных обязательных платежей муниципальных унитарных предприятий, созданных муниципальными районами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</a:tr>
              <a:tr h="45545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оказания платных услуг и компенсации затрат государства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5 305,0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5 426,0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</a:tr>
              <a:tr h="2443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81 950,0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81 979,7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</a:tr>
              <a:tr h="2443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-69,2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-39,5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8" marR="8668" marT="8668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4853" y="183034"/>
            <a:ext cx="7562800" cy="72008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72250" y="6407150"/>
            <a:ext cx="20574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8</a:t>
            </a:r>
            <a:endParaRPr lang="ru-RU" dirty="0"/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5939924"/>
              </p:ext>
            </p:extLst>
          </p:nvPr>
        </p:nvGraphicFramePr>
        <p:xfrm>
          <a:off x="64309" y="1149531"/>
          <a:ext cx="9079691" cy="5622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77565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384174" y="392113"/>
            <a:ext cx="8388350" cy="717550"/>
          </a:xfrm>
        </p:spPr>
        <p:txBody>
          <a:bodyPr/>
          <a:lstStyle/>
          <a:p>
            <a:pPr algn="ctr" eaLnBrk="1" hangingPunct="1"/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7</a:t>
            </a:r>
          </a:p>
        </p:txBody>
      </p:sp>
      <p:sp>
        <p:nvSpPr>
          <p:cNvPr id="10308" name="TextBox 2"/>
          <p:cNvSpPr txBox="1">
            <a:spLocks noChangeArrowheads="1"/>
          </p:cNvSpPr>
          <p:nvPr/>
        </p:nvSpPr>
        <p:spPr bwMode="auto">
          <a:xfrm>
            <a:off x="1536700" y="-87313"/>
            <a:ext cx="645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по доходам</a:t>
            </a:r>
          </a:p>
        </p:txBody>
      </p:sp>
      <p:graphicFrame>
        <p:nvGraphicFramePr>
          <p:cNvPr id="10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3678894"/>
              </p:ext>
            </p:extLst>
          </p:nvPr>
        </p:nvGraphicFramePr>
        <p:xfrm>
          <a:off x="615876" y="4506903"/>
          <a:ext cx="7899474" cy="2452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463209"/>
              </p:ext>
            </p:extLst>
          </p:nvPr>
        </p:nvGraphicFramePr>
        <p:xfrm>
          <a:off x="819149" y="1006484"/>
          <a:ext cx="7886701" cy="33988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0424"/>
                <a:gridCol w="1558759"/>
                <a:gridCol w="1558759"/>
                <a:gridCol w="1558759"/>
              </a:tblGrid>
              <a:tr h="201297"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год,  тыс. рублей</a:t>
                      </a:r>
                      <a:endParaRPr lang="ru-RU" sz="1200" b="1" i="0" u="none" strike="noStrike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90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  <a:tr h="2090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всего: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1 623 989,9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1 591 774,3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  <a:tr h="2012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  <a:tr h="39485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областного бюджета: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1 514 877,8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1 579 923,2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  <a:tr h="2012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218 359,0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218 359,0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  <a:tr h="2012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432 588,8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405 379,0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  <a:tr h="2012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847 886,0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843 168,2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  <a:tr h="2012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16 044,0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15 888,5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  <a:tr h="39485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из бюджетов сельских поселений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97 262,1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97 261,3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  <a:tr h="58840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  <a:tr h="39485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 поступления (спонсорская помощь)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11 850,0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11 851,1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628650" y="131763"/>
            <a:ext cx="7886700" cy="939800"/>
          </a:xfrm>
        </p:spPr>
        <p:txBody>
          <a:bodyPr/>
          <a:lstStyle/>
          <a:p>
            <a:pPr algn="ctr" eaLnBrk="1" hangingPunct="1"/>
            <a:r>
              <a:rPr lang="ru-RU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по расходам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graphicFrame>
        <p:nvGraphicFramePr>
          <p:cNvPr id="11268" name="Объект 10"/>
          <p:cNvGraphicFramePr>
            <a:graphicFrameLocks noGrp="1"/>
          </p:cNvGraphicFramePr>
          <p:nvPr>
            <p:ph idx="1"/>
          </p:nvPr>
        </p:nvGraphicFramePr>
        <p:xfrm>
          <a:off x="-236538" y="1639888"/>
          <a:ext cx="9431338" cy="494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0" name="Диаграмма" r:id="rId4" imgW="9437426" imgH="4950381" progId="Excel.Chart.8">
                  <p:embed/>
                </p:oleObj>
              </mc:Choice>
              <mc:Fallback>
                <p:oleObj name="Диаграмма" r:id="rId4" imgW="9437426" imgH="4950381" progId="Excel.Chart.8">
                  <p:embed/>
                  <p:pic>
                    <p:nvPicPr>
                      <p:cNvPr id="0" name="Объект 10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36538" y="1639888"/>
                        <a:ext cx="9431338" cy="494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087324"/>
              </p:ext>
            </p:extLst>
          </p:nvPr>
        </p:nvGraphicFramePr>
        <p:xfrm>
          <a:off x="0" y="1816100"/>
          <a:ext cx="9144000" cy="4803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9784">
                  <a:extLst>
                    <a:ext uri="{9D8B030D-6E8A-4147-A177-3AD203B41FA5}"/>
                  </a:extLst>
                </a:gridCol>
                <a:gridCol w="5383975">
                  <a:extLst>
                    <a:ext uri="{9D8B030D-6E8A-4147-A177-3AD203B41FA5}"/>
                  </a:extLst>
                </a:gridCol>
                <a:gridCol w="948542">
                  <a:extLst>
                    <a:ext uri="{9D8B030D-6E8A-4147-A177-3AD203B41FA5}"/>
                  </a:extLst>
                </a:gridCol>
                <a:gridCol w="1055418">
                  <a:extLst>
                    <a:ext uri="{9D8B030D-6E8A-4147-A177-3AD203B41FA5}"/>
                  </a:extLst>
                </a:gridCol>
                <a:gridCol w="1116281">
                  <a:extLst>
                    <a:ext uri="{9D8B030D-6E8A-4147-A177-3AD203B41FA5}"/>
                  </a:extLst>
                </a:gridCol>
              </a:tblGrid>
              <a:tr h="347320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4" marR="9524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4" marR="9524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</a:t>
                      </a:r>
                      <a:r>
                        <a:rPr lang="en-US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4" marR="9524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299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4" marR="9524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/>
                </a:extLst>
              </a:tr>
              <a:tr h="23793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2 675 363,9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2 631 627,1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extLst>
                  <a:ext uri="{0D108BD9-81ED-4DB2-BD59-A6C34878D82A}"/>
                </a:extLst>
              </a:tr>
              <a:tr h="23793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extLst>
                  <a:ext uri="{0D108BD9-81ED-4DB2-BD59-A6C34878D82A}"/>
                </a:extLst>
              </a:tr>
              <a:tr h="32525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178 089,0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178 075,8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extLst>
                  <a:ext uri="{0D108BD9-81ED-4DB2-BD59-A6C34878D82A}"/>
                </a:extLst>
              </a:tr>
              <a:tr h="35744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2 512,3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2 374,9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extLst>
                  <a:ext uri="{0D108BD9-81ED-4DB2-BD59-A6C34878D82A}"/>
                </a:extLst>
              </a:tr>
              <a:tr h="23793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8 005,4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8 002,7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extLst>
                  <a:ext uri="{0D108BD9-81ED-4DB2-BD59-A6C34878D82A}"/>
                </a:extLst>
              </a:tr>
              <a:tr h="23793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222 426,4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214 341,0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extLst>
                  <a:ext uri="{0D108BD9-81ED-4DB2-BD59-A6C34878D82A}"/>
                </a:extLst>
              </a:tr>
              <a:tr h="23793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05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475 392,9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472 056,9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extLst>
                  <a:ext uri="{0D108BD9-81ED-4DB2-BD59-A6C34878D82A}"/>
                </a:extLst>
              </a:tr>
              <a:tr h="23793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4" marR="9524" marT="9525" marB="0" anchor="b"/>
                </a:tc>
                <a:extLst>
                  <a:ext uri="{0D108BD9-81ED-4DB2-BD59-A6C34878D82A}"/>
                </a:extLst>
              </a:tr>
              <a:tr h="23793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07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911 138,4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908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095,5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extLst>
                  <a:ext uri="{0D108BD9-81ED-4DB2-BD59-A6C34878D82A}"/>
                </a:extLst>
              </a:tr>
              <a:tr h="3913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08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Культура и кинематография 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210 623,6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210 325,0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extLst>
                  <a:ext uri="{0D108BD9-81ED-4DB2-BD59-A6C34878D82A}"/>
                </a:extLst>
              </a:tr>
              <a:tr h="23793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445 819,9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441 571,3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extLst>
                  <a:ext uri="{0D108BD9-81ED-4DB2-BD59-A6C34878D82A}"/>
                </a:extLst>
              </a:tr>
              <a:tr h="23793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en-US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62 149,4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38 278,8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extLst>
                  <a:ext uri="{0D108BD9-81ED-4DB2-BD59-A6C34878D82A}"/>
                </a:extLst>
              </a:tr>
              <a:tr h="23793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en-US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2 489,0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2 489,0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4" marR="9524" marT="9525" marB="0" anchor="b"/>
                </a:tc>
                <a:extLst>
                  <a:ext uri="{0D108BD9-81ED-4DB2-BD59-A6C34878D82A}"/>
                </a:extLst>
              </a:tr>
              <a:tr h="23793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en-US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</a:t>
                      </a:r>
                      <a:r>
                        <a:rPr lang="ru-RU" sz="14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муниципального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долга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12 348,8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12 348,8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4" marR="9524" marT="9525" marB="0" anchor="b"/>
                </a:tc>
                <a:extLst>
                  <a:ext uri="{0D108BD9-81ED-4DB2-BD59-A6C34878D82A}"/>
                </a:extLst>
              </a:tr>
              <a:tr h="4657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en-US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9524" marR="9524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311,8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143 610,4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4" marR="9524" marT="9525" marB="0" anchor="b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384" name="Прямоугольник 5"/>
          <p:cNvSpPr>
            <a:spLocks noChangeArrowheads="1"/>
          </p:cNvSpPr>
          <p:nvPr/>
        </p:nvSpPr>
        <p:spPr bwMode="auto">
          <a:xfrm>
            <a:off x="1387475" y="981075"/>
            <a:ext cx="7245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бюджета района на выполнение основных функций государства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8453902"/>
              </p:ext>
            </p:extLst>
          </p:nvPr>
        </p:nvGraphicFramePr>
        <p:xfrm>
          <a:off x="25400" y="1149350"/>
          <a:ext cx="9144000" cy="5708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291" name="Заголовок 4"/>
          <p:cNvSpPr>
            <a:spLocks noGrp="1"/>
          </p:cNvSpPr>
          <p:nvPr>
            <p:ph type="title"/>
          </p:nvPr>
        </p:nvSpPr>
        <p:spPr>
          <a:xfrm>
            <a:off x="650875" y="835025"/>
            <a:ext cx="8401050" cy="314325"/>
          </a:xfrm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по разделам и подразделам функциональной классификации</a:t>
            </a:r>
          </a:p>
        </p:txBody>
      </p:sp>
      <p:sp>
        <p:nvSpPr>
          <p:cNvPr id="2" name="Овал 1"/>
          <p:cNvSpPr/>
          <p:nvPr/>
        </p:nvSpPr>
        <p:spPr>
          <a:xfrm>
            <a:off x="3849688" y="2500313"/>
            <a:ext cx="23368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631,6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 </a:t>
            </a:r>
          </a:p>
        </p:txBody>
      </p:sp>
      <p:sp>
        <p:nvSpPr>
          <p:cNvPr id="12293" name="Прямоугольник 2"/>
          <p:cNvSpPr>
            <a:spLocks noChangeArrowheads="1"/>
          </p:cNvSpPr>
          <p:nvPr/>
        </p:nvSpPr>
        <p:spPr bwMode="auto">
          <a:xfrm>
            <a:off x="1268413" y="169863"/>
            <a:ext cx="716756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расходам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Объект 9"/>
          <p:cNvGraphicFramePr>
            <a:graphicFrameLocks noGrp="1"/>
          </p:cNvGraphicFramePr>
          <p:nvPr>
            <p:ph idx="1"/>
          </p:nvPr>
        </p:nvGraphicFramePr>
        <p:xfrm>
          <a:off x="-50800" y="1384300"/>
          <a:ext cx="9245600" cy="552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3" name="Диаграмма" r:id="rId4" imgW="9254530" imgH="5529551" progId="Excel.Chart.8">
                  <p:embed/>
                </p:oleObj>
              </mc:Choice>
              <mc:Fallback>
                <p:oleObj name="Диаграмма" r:id="rId4" imgW="9254530" imgH="5529551" progId="Excel.Chart.8">
                  <p:embed/>
                  <p:pic>
                    <p:nvPicPr>
                      <p:cNvPr id="0" name="Объект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0800" y="1384300"/>
                        <a:ext cx="9245600" cy="552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5" name="Заголовок 4"/>
          <p:cNvSpPr>
            <a:spLocks noGrp="1"/>
          </p:cNvSpPr>
          <p:nvPr>
            <p:ph type="title"/>
          </p:nvPr>
        </p:nvSpPr>
        <p:spPr>
          <a:xfrm>
            <a:off x="650875" y="1049338"/>
            <a:ext cx="8401050" cy="312737"/>
          </a:xfrm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по разделам и подразделам функциональной классификации</a:t>
            </a:r>
          </a:p>
        </p:txBody>
      </p:sp>
      <p:sp>
        <p:nvSpPr>
          <p:cNvPr id="13316" name="Прямоугольник 2"/>
          <p:cNvSpPr>
            <a:spLocks noChangeArrowheads="1"/>
          </p:cNvSpPr>
          <p:nvPr/>
        </p:nvSpPr>
        <p:spPr bwMode="auto">
          <a:xfrm>
            <a:off x="1268413" y="352425"/>
            <a:ext cx="71675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  <a:r>
              <a:rPr lang="ru-RU" altLang="ru-RU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по расходам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362075"/>
          <a:ext cx="9144000" cy="5519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655">
                  <a:extLst>
                    <a:ext uri="{9D8B030D-6E8A-4147-A177-3AD203B41FA5}"/>
                  </a:extLst>
                </a:gridCol>
                <a:gridCol w="444514">
                  <a:extLst>
                    <a:ext uri="{9D8B030D-6E8A-4147-A177-3AD203B41FA5}"/>
                  </a:extLst>
                </a:gridCol>
                <a:gridCol w="5642390">
                  <a:extLst>
                    <a:ext uri="{9D8B030D-6E8A-4147-A177-3AD203B41FA5}"/>
                  </a:extLst>
                </a:gridCol>
                <a:gridCol w="875757">
                  <a:extLst>
                    <a:ext uri="{9D8B030D-6E8A-4147-A177-3AD203B41FA5}"/>
                  </a:extLst>
                </a:gridCol>
                <a:gridCol w="953356">
                  <a:extLst>
                    <a:ext uri="{9D8B030D-6E8A-4147-A177-3AD203B41FA5}"/>
                  </a:extLst>
                </a:gridCol>
                <a:gridCol w="931328">
                  <a:extLst>
                    <a:ext uri="{9D8B030D-6E8A-4147-A177-3AD203B41FA5}"/>
                  </a:extLst>
                </a:gridCol>
              </a:tblGrid>
              <a:tr h="338991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526" marR="9526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Подраздел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6" marR="9526" marT="9525" marB="0" anchor="ctr"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2019 </a:t>
                      </a:r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год,  тыс. рублей</a:t>
                      </a:r>
                    </a:p>
                  </a:txBody>
                  <a:tcPr marL="9526" marR="9526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436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Исполнение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6" marR="9526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/>
                </a:extLst>
              </a:tr>
              <a:tr h="31432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extLst>
                  <a:ext uri="{0D108BD9-81ED-4DB2-BD59-A6C34878D82A}"/>
                </a:extLst>
              </a:tr>
              <a:tr h="25507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2 675 363,9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2 631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627,1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extLst>
                  <a:ext uri="{0D108BD9-81ED-4DB2-BD59-A6C34878D82A}"/>
                </a:extLst>
              </a:tr>
              <a:tr h="2253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том, числе:</a:t>
                      </a: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extLst>
                  <a:ext uri="{0D108BD9-81ED-4DB2-BD59-A6C34878D82A}"/>
                </a:extLst>
              </a:tr>
              <a:tr h="25507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01</a:t>
                      </a: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178 089,0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178 075,8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extLst>
                  <a:ext uri="{0D108BD9-81ED-4DB2-BD59-A6C34878D82A}"/>
                </a:extLst>
              </a:tr>
              <a:tr h="499246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1 679,8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1 679,8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6" marR="9526" marT="9525" marB="0" anchor="b"/>
                </a:tc>
                <a:extLst>
                  <a:ext uri="{0D108BD9-81ED-4DB2-BD59-A6C34878D82A}"/>
                </a:extLst>
              </a:tr>
              <a:tr h="690564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982,3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2 982,3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6" marR="9526" marT="9525" marB="0" anchor="b"/>
                </a:tc>
                <a:extLst>
                  <a:ext uri="{0D108BD9-81ED-4DB2-BD59-A6C34878D82A}"/>
                </a:extLst>
              </a:tr>
              <a:tr h="687134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04</a:t>
                      </a: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Правительства Российской Федерации, высших 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344,1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344,1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extLst>
                  <a:ext uri="{0D108BD9-81ED-4DB2-BD59-A6C34878D82A}"/>
                </a:extLst>
              </a:tr>
              <a:tr h="283844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05</a:t>
                      </a:r>
                      <a:endParaRPr lang="ru-RU" sz="14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Судебная система</a:t>
                      </a:r>
                      <a:endParaRPr lang="ru-RU" sz="1400" b="0" i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10,5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6" marR="9526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0,6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6" marR="9526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5,7</a:t>
                      </a:r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6" marR="9526" marT="9525" marB="0" anchor="b"/>
                </a:tc>
                <a:extLst>
                  <a:ext uri="{0D108BD9-81ED-4DB2-BD59-A6C34878D82A}"/>
                </a:extLst>
              </a:tr>
              <a:tr h="499246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06</a:t>
                      </a: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350,5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1 350,5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extLst>
                  <a:ext uri="{0D108BD9-81ED-4DB2-BD59-A6C34878D82A}"/>
                </a:extLst>
              </a:tr>
              <a:tr h="255072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Резервные фонды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6" marR="9526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6" marR="9526" marT="9525" marB="0" anchor="b"/>
                </a:tc>
                <a:extLst>
                  <a:ext uri="{0D108BD9-81ED-4DB2-BD59-A6C34878D82A}"/>
                </a:extLst>
              </a:tr>
              <a:tr h="255072"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122 721,8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718,5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extLst>
                  <a:ext uri="{0D108BD9-81ED-4DB2-BD59-A6C34878D82A}"/>
                </a:extLst>
              </a:tr>
              <a:tr h="2693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02</a:t>
                      </a: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512,3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374,9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extLst>
                  <a:ext uri="{0D108BD9-81ED-4DB2-BD59-A6C34878D82A}"/>
                </a:extLst>
              </a:tr>
              <a:tr h="25507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 panose="02020603050405020304" pitchFamily="18" charset="0"/>
                        </a:rPr>
                        <a:t>03</a:t>
                      </a: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Мобилизационная и вневойсковая подготовка</a:t>
                      </a:r>
                    </a:p>
                  </a:txBody>
                  <a:tcPr marL="9526" marR="9526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2 512,3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374,9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6" marR="9526" marT="9525" marB="0" anchor="b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1491</TotalTime>
  <Words>1781</Words>
  <Application>Microsoft Office PowerPoint</Application>
  <PresentationFormat>Экран (4:3)</PresentationFormat>
  <Paragraphs>792</Paragraphs>
  <Slides>14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Диаграмма</vt:lpstr>
      <vt:lpstr>Презентация PowerPoint</vt:lpstr>
      <vt:lpstr>Исполнение по доходам</vt:lpstr>
      <vt:lpstr>Налоговые доходы</vt:lpstr>
      <vt:lpstr>Исполнение по доходам</vt:lpstr>
      <vt:lpstr>Неналоговые доходы</vt:lpstr>
      <vt:lpstr>Безвозмездные поступления</vt:lpstr>
      <vt:lpstr>Исполнение по расходам</vt:lpstr>
      <vt:lpstr>Структура расходов бюджета по разделам и подразделам функциональной классификации</vt:lpstr>
      <vt:lpstr>Структура расходов бюджета по разделам и подразделам функциональной классификации</vt:lpstr>
      <vt:lpstr>Структура расходов бюджета по разделам и подразделам функциональной классификации</vt:lpstr>
      <vt:lpstr>Структура расходов бюджета по разделам и подразделам функциональной классификации</vt:lpstr>
      <vt:lpstr>Структура расходов бюджета по разделам и подразделам функциональной классификации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</dc:creator>
  <cp:lastModifiedBy>BUD1</cp:lastModifiedBy>
  <cp:revision>172</cp:revision>
  <cp:lastPrinted>2020-06-18T08:31:22Z</cp:lastPrinted>
  <dcterms:created xsi:type="dcterms:W3CDTF">2019-05-16T14:04:00Z</dcterms:created>
  <dcterms:modified xsi:type="dcterms:W3CDTF">2020-06-19T09:10:42Z</dcterms:modified>
</cp:coreProperties>
</file>