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82" r:id="rId4"/>
    <p:sldId id="286" r:id="rId5"/>
    <p:sldId id="287" r:id="rId6"/>
    <p:sldId id="284" r:id="rId7"/>
    <p:sldId id="272" r:id="rId8"/>
    <p:sldId id="269" r:id="rId9"/>
    <p:sldId id="273" r:id="rId10"/>
    <p:sldId id="274" r:id="rId11"/>
    <p:sldId id="275" r:id="rId12"/>
    <p:sldId id="276" r:id="rId13"/>
    <p:sldId id="278" r:id="rId14"/>
    <p:sldId id="277" r:id="rId15"/>
  </p:sldIdLst>
  <p:sldSz cx="9144000" cy="6858000" type="screen4x3"/>
  <p:notesSz cx="6888163" cy="100187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E559"/>
    <a:srgbClr val="FE7F54"/>
    <a:srgbClr val="FF66FF"/>
    <a:srgbClr val="FF33CC"/>
    <a:srgbClr val="F44737"/>
    <a:srgbClr val="35C62E"/>
    <a:srgbClr val="008DF7"/>
    <a:srgbClr val="23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270596436693615E-2"/>
          <c:y val="5.013375362459016E-2"/>
          <c:w val="0.84306983760556786"/>
          <c:h val="0.784316843868852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F4473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2"/>
            <c:spPr>
              <a:solidFill>
                <a:srgbClr val="008DF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3"/>
            <c:spPr>
              <a:solidFill>
                <a:srgbClr val="35C62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7169754179856679E-2"/>
                  <c:y val="-2.26707687474155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797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797" dirty="0" smtClean="0"/>
                      <a:t>Налоговые доходы</a:t>
                    </a:r>
                    <a:r>
                      <a:rPr lang="ru-RU" sz="1797" baseline="0" dirty="0"/>
                      <a:t>
</a:t>
                    </a:r>
                    <a:r>
                      <a:rPr lang="ru-RU" sz="1797" baseline="0" dirty="0" smtClean="0"/>
                      <a:t>14,2%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1.3062409288824383E-2"/>
                  <c:y val="-4.94638495208433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[Неналоговые доходы</a:t>
                    </a:r>
                    <a:r>
                      <a:rPr lang="ru-RU" baseline="0" dirty="0"/>
                      <a:t>
</a:t>
                    </a:r>
                    <a:r>
                      <a:rPr lang="ru-RU" baseline="0" smtClean="0"/>
                      <a:t>23,8%</a:t>
                    </a:r>
                    <a:endParaRPr lang="ru-RU" baseline="0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027576197387518E-3"/>
                  <c:y val="-0.103049686501756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поступления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62,0%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7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08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365.1</c:v>
                </c:pt>
                <c:pt idx="1">
                  <c:v>611.4</c:v>
                </c:pt>
                <c:pt idx="2">
                  <c:v>1591.8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371333924287411E-2"/>
          <c:y val="0.21169547812416933"/>
          <c:w val="0.81325732656444083"/>
          <c:h val="0.7784619828525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explosion val="10"/>
            <c:spPr>
              <a:solidFill>
                <a:srgbClr val="00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89-479C-BEA8-BA46DDB04BC8}"/>
              </c:ext>
            </c:extLst>
          </c:dPt>
          <c:dPt>
            <c:idx val="1"/>
            <c:bubble3D val="0"/>
            <c:spPr>
              <a:solidFill>
                <a:srgbClr val="FF66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89-479C-BEA8-BA46DDB04BC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89-479C-BEA8-BA46DDB04BC8}"/>
              </c:ext>
            </c:extLst>
          </c:dPt>
          <c:dPt>
            <c:idx val="3"/>
            <c:bubble3D val="0"/>
            <c:explosion val="9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89-479C-BEA8-BA46DDB04BC8}"/>
              </c:ext>
            </c:extLst>
          </c:dPt>
          <c:dPt>
            <c:idx val="4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3.3973575674681195E-3"/>
                  <c:y val="-9.8565108689387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9F7F05D-B92F-47FF-B09B-9B97CD625B95}" type="CATEGORYNAME"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85,7%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89-479C-BEA8-BA46DDB04BC8}"/>
                </c:ext>
                <c:ext xmlns:c15="http://schemas.microsoft.com/office/drawing/2012/chart" uri="{CE6537A1-D6FC-4f65-9D91-7224C49458BB}">
                  <c15:layout>
                    <c:manualLayout>
                      <c:w val="0.25762724376469953"/>
                      <c:h val="0.4498057195553897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3088861099747942"/>
                  <c:y val="-0.176091597275615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F538307-BA50-4366-B3A7-F0D1FC608D1C}" type="CATEGORYNAME"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1,7%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89-479C-BEA8-BA46DDB04BC8}"/>
                </c:ext>
                <c:ext xmlns:c15="http://schemas.microsoft.com/office/drawing/2012/chart" uri="{CE6537A1-D6FC-4f65-9D91-7224C49458BB}">
                  <c15:layout>
                    <c:manualLayout>
                      <c:w val="0.29696698524685089"/>
                      <c:h val="0.2921498302968744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9542988468669913E-2"/>
                  <c:y val="1.3811148315420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00A16CC-5415-4B4B-8070-DC99C26EC5BF}" type="CATEGORYNAME">
                      <a:rPr lang="ru-RU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1,4%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89-479C-BEA8-BA46DDB04BC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1319727660781224"/>
                  <c:y val="-0.1210547149846609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89-479C-BEA8-BA46DDB04BC8}"/>
                </c:ext>
                <c:ext xmlns:c15="http://schemas.microsoft.com/office/drawing/2012/chart" uri="{CE6537A1-D6FC-4f65-9D91-7224C49458BB}">
                  <c15:layout>
                    <c:manualLayout>
                      <c:w val="0.10338033971626599"/>
                      <c:h val="0.3335898001950960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1324025368658187E-2"/>
                  <c:y val="1.0078332048280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A7FE644B-4673-4AB0-A31E-097F00068F7F}" type="CATEGORYNAME">
                      <a:rPr lang="ru-RU" dirty="0"/>
                      <a: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1,9%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11714650680594"/>
                      <c:h val="0.44306163795869052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ЕНВД</c:v>
                </c:pt>
                <c:pt idx="3">
                  <c:v>УСН</c:v>
                </c:pt>
                <c:pt idx="4">
                  <c:v>Прочие 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313115.3</c:v>
                </c:pt>
                <c:pt idx="1">
                  <c:v>6201</c:v>
                </c:pt>
                <c:pt idx="2">
                  <c:v>5105.7</c:v>
                </c:pt>
                <c:pt idx="3">
                  <c:v>34036.199999999997</c:v>
                </c:pt>
                <c:pt idx="4">
                  <c:v>6677.4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389-479C-BEA8-BA46DDB04BC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64965053525613"/>
          <c:y val="0.40533454135376235"/>
          <c:w val="0.61054753162877107"/>
          <c:h val="0.59338583436524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6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3"/>
            <c:spPr>
              <a:solidFill>
                <a:srgbClr val="35C62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6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3077197230610601"/>
                  <c:y val="-0.237362154036965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AD41445E-49DB-4692-AE02-29B59AC5E0E8}" type="CELLREF">
                      <a:rPr lang="ru-RU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[ССЫЛКА НА ЯЧЕЙКУ]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47571387616608"/>
                      <c:h val="0.11323345756525852"/>
                    </c:manualLayout>
                  </c15:layout>
                  <c15:dlblFieldTable>
                    <c15:dlblFTEntry>
                      <c15:txfldGUID>{AD41445E-49DB-4692-AE02-29B59AC5E0E8}</c15:txfldGUID>
                      <c15:f>Лист1!$A$2:$B$2</c15:f>
                      <c15:dlblFieldTableCache>
                        <c:ptCount val="2"/>
                        <c:pt idx="0">
                          <c:v>Аренда земельных участков и иного имущества</c:v>
                        </c:pt>
                        <c:pt idx="1">
                          <c:v>73,1%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>
                <c:manualLayout>
                  <c:x val="-0.1058409917253792"/>
                  <c:y val="-2.91838808157886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14A86EB-678C-48FA-829D-81434D23B35E}" type="CATEGORYNAME">
                      <a:rPr lang="ru-RU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endParaRPr lang="ru-RU" sz="1600" baseline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05997120386583"/>
                      <c:h val="0.2568181511789368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210699901571541"/>
                  <c:y val="-1.0700832897234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7D66A38-2812-4D94-BD19-9BCEE4F1EE60}" type="CATEGORYNAME">
                      <a:rPr lang="ru-RU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812838F-4DA6-40CD-A70E-EAE98BCCCE4A}" type="VALUE">
                      <a:rPr lang="ru-RU" baseline="0" smtClean="0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28277746456349"/>
                      <c:h val="0.215571599625956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03631566316519"/>
                  <c:y val="-4.08574331421035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76EE346-2F03-4506-A28B-4264F180F7D4}" type="CATEGORYNAME">
                      <a:rPr lang="ru-RU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2C0644DE-475C-4F29-98F0-69FF3E2C73C7}" type="VALUE">
                      <a:rPr lang="ru-RU" baseline="0" smtClean="0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42185796851458"/>
                      <c:h val="0.1848312451666591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0910068415323815"/>
                  <c:y val="6.71230024744253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5105BA2-9973-4CB5-BC6F-404915B4BEEB}" type="CATEGORYNAME">
                      <a:rPr lang="ru-RU" dirty="0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09B30A-216B-484A-820F-F7F19F5BF074}" type="VALUE">
                      <a:rPr lang="ru-RU" baseline="0" smtClean="0"/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87648775712739"/>
                      <c:h val="0.1299655492329771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Аренда земельных участков и иного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Прочие доходы от оказания платных услуг и компенсации затрат государства</c:v>
                </c:pt>
                <c:pt idx="3">
                  <c:v>Продажа земельных участков и иного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0.73127248936866218</c:v>
                </c:pt>
                <c:pt idx="1">
                  <c:v>6.8204121687929345E-2</c:v>
                </c:pt>
                <c:pt idx="2">
                  <c:v>8.832188420019628E-3</c:v>
                </c:pt>
                <c:pt idx="3">
                  <c:v>5.7572783774942758E-2</c:v>
                </c:pt>
                <c:pt idx="4">
                  <c:v>0.13411841674844618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009D7B-1B3D-4EE0-8579-7F6BC016EDCC}" type="CELLREF">
                      <a:rPr lang="ru-RU"/>
                      <a:pPr>
                        <a:defRPr/>
                      </a:pPr>
                      <a:t>[ССЫЛКА НА ЯЧЕЙКУ]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{2A009D7B-1B3D-4EE0-8579-7F6BC016EDCC}</c15:txfldGUID>
                      <c15:f>Лист1!$A$2:$C$2</c15:f>
                      <c15:dlblFieldTableCache>
                        <c:ptCount val="3"/>
                        <c:pt idx="0">
                          <c:v>Аренда земельных участков и иного имущества</c:v>
                        </c:pt>
                        <c:pt idx="1">
                          <c:v>73,1%</c:v>
                        </c:pt>
                        <c:pt idx="2">
                          <c:v>447,1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Аренда земельных участков и иного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Прочие доходы от оказания платных услуг и компенсации затрат государства</c:v>
                </c:pt>
                <c:pt idx="3">
                  <c:v>Продажа земельных участков и иного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447.1</c:v>
                </c:pt>
                <c:pt idx="1">
                  <c:v>41.7</c:v>
                </c:pt>
                <c:pt idx="2">
                  <c:v>5.4</c:v>
                </c:pt>
                <c:pt idx="3">
                  <c:v>35.200000000000003</c:v>
                </c:pt>
                <c:pt idx="4">
                  <c:v>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Аренда земельных участков и иного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Прочие доходы от оказания платных услуг и компенсации затрат государства</c:v>
                </c:pt>
                <c:pt idx="3">
                  <c:v>Продажа земельных участков и иного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73.127248936866224</c:v>
                </c:pt>
                <c:pt idx="1">
                  <c:v>6.8204121687929344</c:v>
                </c:pt>
                <c:pt idx="2">
                  <c:v>0.88321884200196277</c:v>
                </c:pt>
                <c:pt idx="3">
                  <c:v>5.7572783774942762</c:v>
                </c:pt>
                <c:pt idx="4">
                  <c:v>13.411841674844618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32880115433306"/>
          <c:y val="0.28753694402529134"/>
          <c:w val="0.72617940259634184"/>
          <c:h val="0.7124630559747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rgbClr val="13E55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DF-489C-9B8E-99BFF321512E}"/>
              </c:ext>
            </c:extLst>
          </c:dPt>
          <c:dPt>
            <c:idx val="1"/>
            <c:bubble3D val="0"/>
            <c:explosion val="1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DF-489C-9B8E-99BFF321512E}"/>
              </c:ext>
            </c:extLst>
          </c:dPt>
          <c:dPt>
            <c:idx val="2"/>
            <c:bubble3D val="0"/>
            <c:explosion val="1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DF-489C-9B8E-99BFF321512E}"/>
              </c:ext>
            </c:extLst>
          </c:dPt>
          <c:dPt>
            <c:idx val="3"/>
            <c:bubble3D val="0"/>
            <c:explosion val="1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DF-489C-9B8E-99BFF321512E}"/>
              </c:ext>
            </c:extLst>
          </c:dPt>
          <c:dPt>
            <c:idx val="4"/>
            <c:bubble3D val="0"/>
            <c:explosion val="10"/>
            <c:spPr>
              <a:solidFill>
                <a:srgbClr val="FE7F5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DF-489C-9B8E-99BFF321512E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6.4441329343382328E-2"/>
                  <c:y val="0.119134900776129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15E8588-7ED6-42EE-A8AD-8E1C65C08B22}" type="CELLREF">
                      <a:rPr lang="ru-RU" sz="1200" smtClean="0"/>
                      <a:pPr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[ССЫЛКА НА ЯЧЕЙКУ]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94691837540327"/>
                      <c:h val="0.2695510209152262"/>
                    </c:manualLayout>
                  </c15:layout>
                  <c15:dlblFieldTable>
                    <c15:dlblFTEntry>
                      <c15:txfldGUID>{315E8588-7ED6-42EE-A8AD-8E1C65C08B22}</c15:txfldGUID>
                      <c15:f>Лист1!$A$2:$B$2</c15:f>
                      <c15:dlblFieldTableCache>
                        <c:ptCount val="2"/>
                        <c:pt idx="0">
                          <c:v>Дотации</c:v>
                        </c:pt>
                        <c:pt idx="1">
                          <c:v>13,7%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>
                <c:manualLayout>
                  <c:x val="6.4624529804389555E-2"/>
                  <c:y val="-7.5080819196174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4FCBCB4D-D8F8-4C48-9195-29FAACCD8717}" type="CELLREF">
                      <a:rPr lang="ru-RU" sz="1200" smtClean="0"/>
                      <a:pPr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[ССЫЛКА НА ЯЧЕЙКУ]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83799067095609"/>
                      <c:h val="0.19801385984489725"/>
                    </c:manualLayout>
                  </c15:layout>
                  <c15:dlblFieldTable>
                    <c15:dlblFTEntry>
                      <c15:txfldGUID>{4FCBCB4D-D8F8-4C48-9195-29FAACCD8717}</c15:txfldGUID>
                      <c15:f>Лист1!$A$3:$B$3</c15:f>
                      <c15:dlblFieldTableCache>
                        <c:ptCount val="2"/>
                        <c:pt idx="0">
                          <c:v>Субсидии</c:v>
                        </c:pt>
                        <c:pt idx="1">
                          <c:v>25,5%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>
                <c:manualLayout>
                  <c:x val="-6.6134373851452384E-3"/>
                  <c:y val="7.02836510176348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B6AECFD-FE1C-4E3C-9084-1324591D24D8}" type="CELLREF">
                      <a:rPr lang="ru-RU" sz="1200" smtClean="0"/>
                      <a:pPr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[ССЫЛКА НА ЯЧЕЙКУ]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61992313521213"/>
                      <c:h val="0.2905024809849816"/>
                    </c:manualLayout>
                  </c15:layout>
                  <c15:dlblFieldTable>
                    <c15:dlblFTEntry>
                      <c15:txfldGUID>{8B6AECFD-FE1C-4E3C-9084-1324591D24D8}</c15:txfldGUID>
                      <c15:f>Лист1!$A$4:$B$4</c15:f>
                      <c15:dlblFieldTableCache>
                        <c:ptCount val="2"/>
                        <c:pt idx="0">
                          <c:v>Субвенции</c:v>
                        </c:pt>
                        <c:pt idx="1">
                          <c:v>53,0%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>
                <c:manualLayout>
                  <c:x val="-0.29526320461279471"/>
                  <c:y val="-0.121471995929378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498073C-3658-4A94-82B7-4B62EBB8BF26}" type="CELLREF">
                      <a:rPr lang="ru-RU" sz="1200" smtClean="0"/>
                      <a:pPr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[ССЫЛКА НА ЯЧЕЙКУ]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49456524205146"/>
                      <c:h val="0.26081166976597597"/>
                    </c:manualLayout>
                  </c15:layout>
                  <c15:dlblFieldTable>
                    <c15:dlblFTEntry>
                      <c15:txfldGUID>{6498073C-3658-4A94-82B7-4B62EBB8BF26}</c15:txfldGUID>
                      <c15:f>Лист1!$A$5:$B$5</c15:f>
                      <c15:dlblFieldTableCache>
                        <c:ptCount val="2"/>
                        <c:pt idx="0">
                          <c:v>Иные межбюджетные трансферты </c:v>
                        </c:pt>
                        <c:pt idx="1">
                          <c:v>1,0%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"/>
              <c:layout>
                <c:manualLayout>
                  <c:x val="-6.1227522494521132E-2"/>
                  <c:y val="-0.184331574589115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dirty="0" smtClean="0"/>
                      <a:t>Безвозмездные поступления из бюджетов сельских поселений 6,1%</a:t>
                    </a:r>
                    <a:endParaRPr lang="ru-RU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68336267565693"/>
                      <c:h val="0.26054706309014114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1044469501377123"/>
                  <c:y val="-3.696828430091446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47202988379532"/>
                      <c:h val="0.3728140899589309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Безвозмездные поступления из бюджетов сельских поселений</c:v>
                </c:pt>
                <c:pt idx="5">
                  <c:v>Прочие безвозмездные поступления (спонсорская помощь)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0.13716818022860755</c:v>
                </c:pt>
                <c:pt idx="1">
                  <c:v>0.2546499101612148</c:v>
                </c:pt>
                <c:pt idx="2">
                  <c:v>0.5296591742068365</c:v>
                </c:pt>
                <c:pt idx="3">
                  <c:v>9.9807959899167482E-3</c:v>
                </c:pt>
                <c:pt idx="4">
                  <c:v>6.1097346698183577E-2</c:v>
                </c:pt>
                <c:pt idx="5">
                  <c:v>7.444592715240732E-3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DF-489C-9B8E-99BFF32151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8.2079260401673182E-2"/>
                  <c:y val="1.05793466417220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F1E7169-133F-4D83-AF54-E67597DF7BA7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DF-489C-9B8E-99BFF321512E}"/>
                </c:ext>
                <c:ext xmlns:c15="http://schemas.microsoft.com/office/drawing/2012/chart" uri="{CE6537A1-D6FC-4f65-9D91-7224C49458BB}">
                  <c15:layout>
                    <c:manualLayout>
                      <c:w val="0.16645526592112389"/>
                      <c:h val="0.158813552352953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1824565792114811E-3"/>
                  <c:y val="-0.221098044859275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1FE68EA4-6FDA-4C56-A829-812C97BBB499}" type="CATEGORYNAME"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7,8%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DF-489C-9B8E-99BFF321512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4769220992875753E-2"/>
                  <c:y val="-0.417754774778479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D0831BD-CB1A-43C6-A134-F0580BF43D24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61,0%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DF-489C-9B8E-99BFF321512E}"/>
                </c:ext>
                <c:ext xmlns:c15="http://schemas.microsoft.com/office/drawing/2012/chart" uri="{CE6537A1-D6FC-4f65-9D91-7224C49458BB}">
                  <c15:layout>
                    <c:manualLayout>
                      <c:w val="0.16423379291771359"/>
                      <c:h val="0.1665796344647519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5224321825509874E-2"/>
                  <c:y val="1.84659354007783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8C1BCE-BAA1-4725-981E-4831E01416B9}" type="CATEGORYNAME"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DF-489C-9B8E-99BFF321512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571513637536985E-2"/>
                  <c:y val="-5.34741949865283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D9363AD-81D9-4044-996A-D99C62836DF9}" type="CATEGORYNAME"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CDF-489C-9B8E-99BFF321512E}"/>
                </c:ext>
                <c:ext xmlns:c15="http://schemas.microsoft.com/office/drawing/2012/chart" uri="{CE6537A1-D6FC-4f65-9D91-7224C49458BB}">
                  <c15:layout>
                    <c:manualLayout>
                      <c:w val="0.27122043126313178"/>
                      <c:h val="0.1715799176841284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Безвозмездные поступления из бюджетов сельских поселений</c:v>
                </c:pt>
                <c:pt idx="5">
                  <c:v>Прочие безвозмездные поступления (спонсорская помощь)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218359</c:v>
                </c:pt>
                <c:pt idx="1">
                  <c:v>405379</c:v>
                </c:pt>
                <c:pt idx="2">
                  <c:v>843168.2</c:v>
                </c:pt>
                <c:pt idx="3">
                  <c:v>15888.5</c:v>
                </c:pt>
                <c:pt idx="4">
                  <c:v>97261.3</c:v>
                </c:pt>
                <c:pt idx="5">
                  <c:v>11851.1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Безвозмездные поступления из бюджетов сельских поселений</c:v>
                </c:pt>
                <c:pt idx="5">
                  <c:v>Прочие безвозмездные поступления (спонсорская помощь)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0.13716818022860755</c:v>
                </c:pt>
                <c:pt idx="1">
                  <c:v>0.2546499101612148</c:v>
                </c:pt>
                <c:pt idx="2">
                  <c:v>0.5296591742068365</c:v>
                </c:pt>
                <c:pt idx="3">
                  <c:v>9.9807959899167482E-3</c:v>
                </c:pt>
                <c:pt idx="4">
                  <c:v>6.1097346698183577E-2</c:v>
                </c:pt>
                <c:pt idx="5">
                  <c:v>7.444592715240732E-3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8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72222222222222"/>
          <c:y val="2.1402433149693884E-2"/>
          <c:w val="0.8302556867891514"/>
          <c:h val="0.80542717144948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Pt>
            <c:idx val="0"/>
            <c:bubble3D val="0"/>
            <c:explosion val="2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1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12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25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22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26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"/>
                  <c:y val="-0.1770089250523328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615048118985127E-2"/>
                  <c:y val="-0.1214457008224361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919291338582652E-2"/>
                  <c:y val="5.5617352614015572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669564741907262E-2"/>
                  <c:y val="5.5617352614015572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128390201224948E-2"/>
                  <c:y val="-9.20643234389917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1621620734908126"/>
                  <c:y val="6.35656416140418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5336712598425196"/>
                  <c:y val="0.259872123882178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2663527996500437"/>
                  <c:y val="0.296634055337076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850699912510936E-2"/>
                  <c:y val="0.2220917379765794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5726924759405078E-2"/>
                  <c:y val="7.64499487619664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2605314960629919E-2"/>
                  <c:y val="-0.371920681772398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3551509186351706E-2"/>
                  <c:y val="-8.17422683121228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0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Социальная политика</c:v>
                </c:pt>
                <c:pt idx="2">
                  <c:v>Межбюджетные трансферты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Образование</c:v>
                </c:pt>
                <c:pt idx="7">
                  <c:v>Национальная безопасность и правоохранительная деятельность</c:v>
                </c:pt>
                <c:pt idx="8">
                  <c:v>Национальная оборона</c:v>
                </c:pt>
                <c:pt idx="9">
                  <c:v>Охрана окружающей среды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178.1</c:v>
                </c:pt>
                <c:pt idx="1">
                  <c:v>441.6</c:v>
                </c:pt>
                <c:pt idx="2">
                  <c:v>143.6</c:v>
                </c:pt>
                <c:pt idx="3">
                  <c:v>214.3</c:v>
                </c:pt>
                <c:pt idx="4">
                  <c:v>472.1</c:v>
                </c:pt>
                <c:pt idx="5">
                  <c:v>210.3</c:v>
                </c:pt>
                <c:pt idx="6">
                  <c:v>908.1</c:v>
                </c:pt>
                <c:pt idx="7">
                  <c:v>8</c:v>
                </c:pt>
                <c:pt idx="8">
                  <c:v>2.4</c:v>
                </c:pt>
                <c:pt idx="9">
                  <c:v>0.06</c:v>
                </c:pt>
                <c:pt idx="10">
                  <c:v>38.299999999999997</c:v>
                </c:pt>
                <c:pt idx="11">
                  <c:v>2.5</c:v>
                </c:pt>
                <c:pt idx="12">
                  <c:v>12.3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5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0.21032</cdr:y>
    </cdr:from>
    <cdr:to>
      <cdr:x>0.54972</cdr:x>
      <cdr:y>0.33634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949738" y="515858"/>
          <a:ext cx="392752" cy="3090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0.58396</cdr:x>
      <cdr:y>0.24183</cdr:y>
    </cdr:from>
    <cdr:to>
      <cdr:x>0.63776</cdr:x>
      <cdr:y>0.3626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4612947" y="593131"/>
          <a:ext cx="425002" cy="2962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0.30336</cdr:x>
      <cdr:y>0.22397</cdr:y>
    </cdr:from>
    <cdr:to>
      <cdr:x>0.67209</cdr:x>
      <cdr:y>0.47224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6963" y="1127113"/>
          <a:ext cx="3338924" cy="1249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0.26479</cdr:x>
      <cdr:y>0.59956</cdr:y>
    </cdr:from>
    <cdr:to>
      <cdr:x>0.42965</cdr:x>
      <cdr:y>0.81601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421238" y="3422650"/>
          <a:ext cx="1507524" cy="12356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0.1765</cdr:x>
      <cdr:y>0.23665</cdr:y>
    </cdr:from>
    <cdr:to>
      <cdr:x>0.20173</cdr:x>
      <cdr:y>0.37011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1613930" y="1350963"/>
          <a:ext cx="230659" cy="7618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0.15758</cdr:x>
      <cdr:y>0.38887</cdr:y>
    </cdr:from>
    <cdr:to>
      <cdr:x>0.21884</cdr:x>
      <cdr:y>0.47401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935" y="2219926"/>
          <a:ext cx="560173" cy="486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AA3FB2B-DAD3-46C1-9E1F-C5E93654510C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CC14CE9-D15D-43FE-9566-28B7800F7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00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9B80947-415C-4C90-923F-F59C8FEADF03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4E8FD9D-F3F5-413A-BA33-011C9DA12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8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1123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89C42-1B01-403D-9E39-D7A82994C84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4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3F2C-E984-461E-B118-95703151A676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0A9F-6B5D-4063-84A2-642450ADD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5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1BF8-E368-4E9F-B7E8-3C4B445D5CDD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CBFE-B904-4EAD-B749-37DECAEF5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40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AB99-535F-4254-95E3-9566233B76E1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B7FD-DAEA-465E-9185-D1B5B3F86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3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F2E1-F73B-4F9E-880C-5DFEB6959D6B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A197-15F8-4843-9BD8-EF13F0CF0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2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AF38-B0A9-4D36-818F-B7835B8E3CAF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A194-0DD4-45A8-B606-8DC4ACED0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DB1B-4CE3-49F6-A5F2-54D563CFD2F9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9887-C1AD-4184-A7F1-EA79290EB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2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EE3E-C45D-4F35-BDD4-E57C31A4ADB9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833F-6C48-40D3-9BF4-0E6526574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42DD-9E81-4E67-95F9-345EF8C364A6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A978-5F3B-4B5C-BE63-93492087D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67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31BF-E8E5-420F-AC15-946B692CEC09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5497-9D60-4F5D-A55F-306DA5C7C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31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D060-F4F2-4EE2-9256-7D9BCEA887A6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2F22-E408-4353-BBE4-C778C48A5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3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A39B-414D-48E3-9C29-7C1E75547B58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47A8-73C2-41A5-8765-BB87C24A1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BFC44A-C145-47CB-9E1A-5BD4B31E88C3}" type="datetime1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2FD5BF-D456-4A40-B59C-F90D38D7A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3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4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oleObject" Target="../embeddings/_____Microsoft_Excel_97-20036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png"/><Relationship Id="rId4" Type="http://schemas.openxmlformats.org/officeDocument/2006/relationships/oleObject" Target="../embeddings/_____Microsoft_Excel_97-20037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Excel_97-2003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0" y="1066800"/>
            <a:ext cx="89074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Кемеровского муниципального района за 2019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Текст 2"/>
          <p:cNvSpPr txBox="1">
            <a:spLocks/>
          </p:cNvSpPr>
          <p:nvPr/>
        </p:nvSpPr>
        <p:spPr bwMode="auto">
          <a:xfrm>
            <a:off x="1524000" y="3789363"/>
            <a:ext cx="891540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 typeface="Arial" panose="020B06040202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доходам</a:t>
            </a:r>
          </a:p>
          <a:p>
            <a:pPr defTabSz="914400" eaLnBrk="1" hangingPunct="1">
              <a:buFont typeface="Arial" panose="020B06040202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расходам</a:t>
            </a:r>
          </a:p>
          <a:p>
            <a:pPr defTabSz="914400" eaLnBrk="1" hangingPunct="1">
              <a:buFont typeface="Arial" panose="020B06040202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</a:t>
            </a:r>
          </a:p>
          <a:p>
            <a:pPr defTabSz="914400" eaLnBrk="1" hangingPunct="1">
              <a:buFont typeface="Arial" panose="020B0604020202020204" pitchFamily="34" charset="0"/>
              <a:buAutoNum type="arabicPeriod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муниципальных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384300"/>
          <a:ext cx="92456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Диаграмма" r:id="rId4" imgW="9254530" imgH="5529551" progId="Excel.Chart.8">
                  <p:embed/>
                </p:oleObj>
              </mc:Choice>
              <mc:Fallback>
                <p:oleObj name="Диаграмма" r:id="rId4" imgW="9254530" imgH="55295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84300"/>
                        <a:ext cx="9245600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Заголовок 4"/>
          <p:cNvSpPr>
            <a:spLocks noGrp="1"/>
          </p:cNvSpPr>
          <p:nvPr>
            <p:ph type="title"/>
          </p:nvPr>
        </p:nvSpPr>
        <p:spPr>
          <a:xfrm>
            <a:off x="650875" y="1120775"/>
            <a:ext cx="8401050" cy="314325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sp>
        <p:nvSpPr>
          <p:cNvPr id="14340" name="Прямоугольник 2"/>
          <p:cNvSpPr>
            <a:spLocks noChangeArrowheads="1"/>
          </p:cNvSpPr>
          <p:nvPr/>
        </p:nvSpPr>
        <p:spPr bwMode="auto">
          <a:xfrm>
            <a:off x="1268413" y="352425"/>
            <a:ext cx="7167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97013"/>
          <a:ext cx="9144000" cy="588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49">
                  <a:extLst>
                    <a:ext uri="{9D8B030D-6E8A-4147-A177-3AD203B41FA5}"/>
                  </a:extLst>
                </a:gridCol>
                <a:gridCol w="420159">
                  <a:extLst>
                    <a:ext uri="{9D8B030D-6E8A-4147-A177-3AD203B41FA5}"/>
                  </a:extLst>
                </a:gridCol>
                <a:gridCol w="5638841">
                  <a:extLst>
                    <a:ext uri="{9D8B030D-6E8A-4147-A177-3AD203B41FA5}"/>
                  </a:extLst>
                </a:gridCol>
                <a:gridCol w="873490">
                  <a:extLst>
                    <a:ext uri="{9D8B030D-6E8A-4147-A177-3AD203B41FA5}"/>
                  </a:extLst>
                </a:gridCol>
                <a:gridCol w="950888">
                  <a:extLst>
                    <a:ext uri="{9D8B030D-6E8A-4147-A177-3AD203B41FA5}"/>
                  </a:extLst>
                </a:gridCol>
                <a:gridCol w="939973">
                  <a:extLst>
                    <a:ext uri="{9D8B030D-6E8A-4147-A177-3AD203B41FA5}"/>
                  </a:extLst>
                </a:gridCol>
              </a:tblGrid>
              <a:tr h="27751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0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317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4915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5 993,3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993,3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2683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пожарной безопасности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15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858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222 426,4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214 341,0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85843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Общеэкономические вопросы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56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4 333,5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4 333,5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157 234,5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149 307,6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36 120,8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36 117,8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475 392,9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472 056,9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383 893,5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380 560,4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78 062,7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78 059,7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700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51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384300"/>
          <a:ext cx="92456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2" name="Диаграмма" r:id="rId4" imgW="9254530" imgH="5529551" progId="Excel.Chart.8">
                  <p:embed/>
                </p:oleObj>
              </mc:Choice>
              <mc:Fallback>
                <p:oleObj name="Диаграмма" r:id="rId4" imgW="9254530" imgH="55295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84300"/>
                        <a:ext cx="9245600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Заголовок 4"/>
          <p:cNvSpPr>
            <a:spLocks noGrp="1"/>
          </p:cNvSpPr>
          <p:nvPr>
            <p:ph type="title"/>
          </p:nvPr>
        </p:nvSpPr>
        <p:spPr>
          <a:xfrm>
            <a:off x="650875" y="1120775"/>
            <a:ext cx="8401050" cy="314325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sp>
        <p:nvSpPr>
          <p:cNvPr id="15364" name="Прямоугольник 2"/>
          <p:cNvSpPr>
            <a:spLocks noChangeArrowheads="1"/>
          </p:cNvSpPr>
          <p:nvPr/>
        </p:nvSpPr>
        <p:spPr bwMode="auto">
          <a:xfrm>
            <a:off x="1268413" y="352425"/>
            <a:ext cx="7167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97013"/>
          <a:ext cx="9144000" cy="462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71">
                  <a:extLst>
                    <a:ext uri="{9D8B030D-6E8A-4147-A177-3AD203B41FA5}"/>
                  </a:extLst>
                </a:gridCol>
                <a:gridCol w="456102">
                  <a:extLst>
                    <a:ext uri="{9D8B030D-6E8A-4147-A177-3AD203B41FA5}"/>
                  </a:extLst>
                </a:gridCol>
                <a:gridCol w="5473647">
                  <a:extLst>
                    <a:ext uri="{9D8B030D-6E8A-4147-A177-3AD203B41FA5}"/>
                  </a:extLst>
                </a:gridCol>
                <a:gridCol w="939113">
                  <a:extLst>
                    <a:ext uri="{9D8B030D-6E8A-4147-A177-3AD203B41FA5}"/>
                  </a:extLst>
                </a:gridCol>
                <a:gridCol w="972065">
                  <a:extLst>
                    <a:ext uri="{9D8B030D-6E8A-4147-A177-3AD203B41FA5}"/>
                  </a:extLst>
                </a:gridCol>
                <a:gridCol w="980302">
                  <a:extLst>
                    <a:ext uri="{9D8B030D-6E8A-4147-A177-3AD203B41FA5}"/>
                  </a:extLst>
                </a:gridCol>
              </a:tblGrid>
              <a:tr h="23552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8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8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86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8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171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911 138,4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908 095,5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42 276,2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42 276,1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726 349,9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723 327,1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58 907,1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58 906,9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83 350,1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83 330,3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210 623,6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210 325,0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145 041,8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144 819,6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65 581,8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65 505,4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445 819,9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441 571,3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6 053,6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6 053,6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50 420,2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50 392,4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219 776,8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217 586,3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155 434,9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153 404,6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  <a:tr h="2355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14 134,4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14 134,4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8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384300"/>
          <a:ext cx="92456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8" name="Диаграмма" r:id="rId4" imgW="9254530" imgH="5529551" progId="Excel.Chart.8">
                  <p:embed/>
                </p:oleObj>
              </mc:Choice>
              <mc:Fallback>
                <p:oleObj name="Диаграмма" r:id="rId4" imgW="9254530" imgH="55295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84300"/>
                        <a:ext cx="9245600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Заголовок 4"/>
          <p:cNvSpPr>
            <a:spLocks noGrp="1"/>
          </p:cNvSpPr>
          <p:nvPr>
            <p:ph type="title"/>
          </p:nvPr>
        </p:nvSpPr>
        <p:spPr>
          <a:xfrm>
            <a:off x="650875" y="1120775"/>
            <a:ext cx="8401050" cy="314325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sp>
        <p:nvSpPr>
          <p:cNvPr id="16388" name="Прямоугольник 2"/>
          <p:cNvSpPr>
            <a:spLocks noChangeArrowheads="1"/>
          </p:cNvSpPr>
          <p:nvPr/>
        </p:nvSpPr>
        <p:spPr bwMode="auto">
          <a:xfrm>
            <a:off x="1268413" y="352425"/>
            <a:ext cx="71675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85925"/>
          <a:ext cx="9144000" cy="4252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92">
                  <a:extLst>
                    <a:ext uri="{9D8B030D-6E8A-4147-A177-3AD203B41FA5}"/>
                  </a:extLst>
                </a:gridCol>
                <a:gridCol w="425346">
                  <a:extLst>
                    <a:ext uri="{9D8B030D-6E8A-4147-A177-3AD203B41FA5}"/>
                  </a:extLst>
                </a:gridCol>
                <a:gridCol w="5629959">
                  <a:extLst>
                    <a:ext uri="{9D8B030D-6E8A-4147-A177-3AD203B41FA5}"/>
                  </a:extLst>
                </a:gridCol>
                <a:gridCol w="881449">
                  <a:extLst>
                    <a:ext uri="{9D8B030D-6E8A-4147-A177-3AD203B41FA5}"/>
                  </a:extLst>
                </a:gridCol>
                <a:gridCol w="947351">
                  <a:extLst>
                    <a:ext uri="{9D8B030D-6E8A-4147-A177-3AD203B41FA5}"/>
                  </a:extLst>
                </a:gridCol>
                <a:gridCol w="980303">
                  <a:extLst>
                    <a:ext uri="{9D8B030D-6E8A-4147-A177-3AD203B41FA5}"/>
                  </a:extLst>
                </a:gridCol>
              </a:tblGrid>
              <a:tr h="31638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4" marR="9524" marT="9523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4" marR="9524" marT="9523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4" marR="9524" marT="952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31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4" marR="9524" marT="952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1631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62 149,4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38 278,8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Физическая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культура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9 176,0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9 176,0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436178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28 479,6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4 609,0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24 493,8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24 493,8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12 348,8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12 348,8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245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4394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144 311,8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143 610,4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4394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139 409,0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139 408,7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extLst>
                  <a:ext uri="{0D108BD9-81ED-4DB2-BD59-A6C34878D82A}"/>
                </a:extLst>
              </a:tr>
              <a:tr h="25492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3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209675"/>
          <a:ext cx="9245600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Диаграмма" r:id="rId4" imgW="9254530" imgH="5706351" progId="Excel.Chart.8">
                  <p:embed/>
                </p:oleObj>
              </mc:Choice>
              <mc:Fallback>
                <p:oleObj name="Диаграмма" r:id="rId4" imgW="9254530" imgH="57063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209675"/>
                        <a:ext cx="9245600" cy="569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47713" y="252413"/>
            <a:ext cx="7648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муниципальных  программ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90068"/>
              </p:ext>
            </p:extLst>
          </p:nvPr>
        </p:nvGraphicFramePr>
        <p:xfrm>
          <a:off x="0" y="774700"/>
          <a:ext cx="9144000" cy="6326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70">
                  <a:extLst>
                    <a:ext uri="{9D8B030D-6E8A-4147-A177-3AD203B41FA5}"/>
                  </a:extLst>
                </a:gridCol>
                <a:gridCol w="5913252">
                  <a:extLst>
                    <a:ext uri="{9D8B030D-6E8A-4147-A177-3AD203B41FA5}"/>
                  </a:extLst>
                </a:gridCol>
                <a:gridCol w="879454">
                  <a:extLst>
                    <a:ext uri="{9D8B030D-6E8A-4147-A177-3AD203B41FA5}"/>
                  </a:extLst>
                </a:gridCol>
                <a:gridCol w="957381">
                  <a:extLst>
                    <a:ext uri="{9D8B030D-6E8A-4147-A177-3AD203B41FA5}"/>
                  </a:extLst>
                </a:gridCol>
                <a:gridCol w="1135143">
                  <a:extLst>
                    <a:ext uri="{9D8B030D-6E8A-4147-A177-3AD203B41FA5}"/>
                  </a:extLst>
                </a:gridCol>
              </a:tblGrid>
              <a:tr h="2434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43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1768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2 675 363,9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631 627,1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"Жилище"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119 447,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инфраструктура Кемеровского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муниципального района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507,2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247 009,1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09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"Формирование современной городской среды в Кемеровском муниципальном районе"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68 511,2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68 511,2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"Управление муниципальным имуществом"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611,0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42 607,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814,7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207 360,6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"Образование 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 района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716 184,2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713 822,1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451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физической культуры и спорта. Молодое поколение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 муниципального района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32 407,1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32 407,1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поддержка населения Кемеровского муниципального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285 154,2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282 897,3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"Муниципальное управление"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90 544,7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90 396,6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6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"Обеспечение безопасности условий жизни и деятельности населения района"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249,9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7 249,8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3893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субъектов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малого и среднего предпринимательства в Кемеровском муниципальном районе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864,1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2 864,1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4764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"Финансовая поддержка агропромышленного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комплекса и социального развития села в Кемеровском муниципальном районе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597,5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10 553,4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3893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"Информационная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политика и работа с общественностью муниципального образования Кемеровский муниципальный район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67 179,1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"Жилищно-коммунальный комплекс Кемеровского муниципального района"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412 143,5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408 807,4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000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"Благоустройство территории и дорожная деятельность Кемеровского муниципального района"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843,3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150 913,6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80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"Энергосбережение и повышение </a:t>
                      </a:r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878,3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13 878,2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43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"Обеспечение безопасности дорожного движения"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  <a:tr h="296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"Управление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муниципальными финансами Кемеровского муниципального района"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633,1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209675"/>
          <a:ext cx="9245600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Диаграмма" r:id="rId4" imgW="9254530" imgH="5706351" progId="Excel.Chart.8">
                  <p:embed/>
                </p:oleObj>
              </mc:Choice>
              <mc:Fallback>
                <p:oleObj name="Диаграмма" r:id="rId4" imgW="9254530" imgH="57063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209675"/>
                        <a:ext cx="9245600" cy="569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898525" y="455613"/>
            <a:ext cx="7491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4956"/>
              </p:ext>
            </p:extLst>
          </p:nvPr>
        </p:nvGraphicFramePr>
        <p:xfrm>
          <a:off x="815975" y="1389063"/>
          <a:ext cx="7718425" cy="334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9833">
                  <a:extLst>
                    <a:ext uri="{9D8B030D-6E8A-4147-A177-3AD203B41FA5}"/>
                  </a:extLst>
                </a:gridCol>
                <a:gridCol w="1408592">
                  <a:extLst>
                    <a:ext uri="{9D8B030D-6E8A-4147-A177-3AD203B41FA5}"/>
                  </a:extLst>
                </a:gridCol>
              </a:tblGrid>
              <a:tr h="7410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3" marR="9523" marT="952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за 201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год,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3" marR="9523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63 282,0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3" marR="9523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32847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3" marR="9523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569" marR="9523" marT="95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569" marR="9523" marT="95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497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3" marR="9523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59 863,4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569" marR="9523" marT="95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61 595,8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569" marR="9523" marT="95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1 732,4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  <a:tr h="253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9523" marR="9523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1 418,6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3" marR="9523" marT="9522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0525" y="131763"/>
            <a:ext cx="8577263" cy="754062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доходам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84CDB-11D2-4592-A623-3D16A47F471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187" name="TextBox 2"/>
          <p:cNvSpPr txBox="1">
            <a:spLocks noChangeArrowheads="1"/>
          </p:cNvSpPr>
          <p:nvPr/>
        </p:nvSpPr>
        <p:spPr bwMode="auto">
          <a:xfrm>
            <a:off x="1688306" y="769937"/>
            <a:ext cx="598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района</a:t>
            </a:r>
          </a:p>
        </p:txBody>
      </p:sp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723785"/>
              </p:ext>
            </p:extLst>
          </p:nvPr>
        </p:nvGraphicFramePr>
        <p:xfrm>
          <a:off x="393700" y="4102100"/>
          <a:ext cx="8750300" cy="308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222519"/>
              </p:ext>
            </p:extLst>
          </p:nvPr>
        </p:nvGraphicFramePr>
        <p:xfrm>
          <a:off x="641351" y="1435576"/>
          <a:ext cx="8013251" cy="2415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49"/>
                <a:gridCol w="1307034"/>
                <a:gridCol w="1307034"/>
                <a:gridCol w="1307034"/>
              </a:tblGrid>
              <a:tr h="35003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год,  тыс. рублей</a:t>
                      </a:r>
                      <a:endParaRPr lang="ru-RU" sz="14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0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2 605 363,9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2 568 345,1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0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5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362 213,0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365 135,6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0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619 161,0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611 435,2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0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1 623 989,9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3238" y="438150"/>
            <a:ext cx="8388350" cy="506413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C4A18-AE29-46D0-8093-607AB8E628C8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7236" name="Заголовок 1"/>
          <p:cNvSpPr txBox="1">
            <a:spLocks/>
          </p:cNvSpPr>
          <p:nvPr/>
        </p:nvSpPr>
        <p:spPr bwMode="auto">
          <a:xfrm>
            <a:off x="409575" y="-71438"/>
            <a:ext cx="85756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доходам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67940546"/>
              </p:ext>
            </p:extLst>
          </p:nvPr>
        </p:nvGraphicFramePr>
        <p:xfrm>
          <a:off x="622152" y="5045364"/>
          <a:ext cx="8209027" cy="183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43613"/>
              </p:ext>
            </p:extLst>
          </p:nvPr>
        </p:nvGraphicFramePr>
        <p:xfrm>
          <a:off x="503238" y="980425"/>
          <a:ext cx="8388349" cy="405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056"/>
                <a:gridCol w="1508431"/>
                <a:gridCol w="1508431"/>
                <a:gridCol w="1508431"/>
              </a:tblGrid>
              <a:tr h="33322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 тыс. рублей</a:t>
                      </a:r>
                      <a:endParaRPr lang="ru-RU" sz="14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32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362 213,0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32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9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313 115,3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9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Упрощенная система налогообложения (УСН)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32 850,0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34 036,2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9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(ЕНВД)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5 105,7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9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 (ЕСХН)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2 489,3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86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применением патентной системы налогообложения (Патент)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32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32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6 113,0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1" name="Заголовок 1"/>
          <p:cNvSpPr>
            <a:spLocks noGrp="1"/>
          </p:cNvSpPr>
          <p:nvPr>
            <p:ph type="title"/>
          </p:nvPr>
        </p:nvSpPr>
        <p:spPr>
          <a:xfrm>
            <a:off x="641350" y="-139700"/>
            <a:ext cx="7886700" cy="8382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доходам</a:t>
            </a:r>
          </a:p>
        </p:txBody>
      </p:sp>
      <p:sp>
        <p:nvSpPr>
          <p:cNvPr id="8272" name="Заголовок 1"/>
          <p:cNvSpPr txBox="1">
            <a:spLocks/>
          </p:cNvSpPr>
          <p:nvPr/>
        </p:nvSpPr>
        <p:spPr bwMode="auto">
          <a:xfrm>
            <a:off x="503238" y="438150"/>
            <a:ext cx="83883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95479"/>
              </p:ext>
            </p:extLst>
          </p:nvPr>
        </p:nvGraphicFramePr>
        <p:xfrm>
          <a:off x="645710" y="944563"/>
          <a:ext cx="8103405" cy="574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053"/>
                <a:gridCol w="991674"/>
                <a:gridCol w="1159098"/>
                <a:gridCol w="1150580"/>
              </a:tblGrid>
              <a:tr h="347729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 тыс. рублей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255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619 161,0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6776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446 642,0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438 593,2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земельные участки, находящиеся в муниципальной собственности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23 958,6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2443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6776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муниципальными районами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4554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2443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81 950,0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81 979,7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  <a:tr h="2443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853" y="183034"/>
            <a:ext cx="75628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2250" y="640715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39924"/>
              </p:ext>
            </p:extLst>
          </p:nvPr>
        </p:nvGraphicFramePr>
        <p:xfrm>
          <a:off x="64309" y="1149531"/>
          <a:ext cx="9079691" cy="562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756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84174" y="392113"/>
            <a:ext cx="8388350" cy="71755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7</a:t>
            </a:r>
          </a:p>
        </p:txBody>
      </p:sp>
      <p:sp>
        <p:nvSpPr>
          <p:cNvPr id="10308" name="TextBox 2"/>
          <p:cNvSpPr txBox="1">
            <a:spLocks noChangeArrowheads="1"/>
          </p:cNvSpPr>
          <p:nvPr/>
        </p:nvSpPr>
        <p:spPr bwMode="auto">
          <a:xfrm>
            <a:off x="1536700" y="-87313"/>
            <a:ext cx="645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доходам</a:t>
            </a:r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678894"/>
              </p:ext>
            </p:extLst>
          </p:nvPr>
        </p:nvGraphicFramePr>
        <p:xfrm>
          <a:off x="615876" y="4506903"/>
          <a:ext cx="7899474" cy="245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63209"/>
              </p:ext>
            </p:extLst>
          </p:nvPr>
        </p:nvGraphicFramePr>
        <p:xfrm>
          <a:off x="819149" y="1006484"/>
          <a:ext cx="7886701" cy="3398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424"/>
                <a:gridCol w="1558759"/>
                <a:gridCol w="1558759"/>
                <a:gridCol w="1558759"/>
              </a:tblGrid>
              <a:tr h="201297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год,  тыс. рублей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90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1 623 989,9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1 591 774,3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1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394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областного бюджета: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1 514 877,8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1 579 923,2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1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218 359,0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218 359,0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1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432 588,8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405 379,0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1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847 886,0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843 168,2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201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394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сельских поселений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97 262,1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97 261,3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5884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  <a:tr h="394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 (спонсорская помощь)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11 850,0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11 851,1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2" marR="7742" marT="7742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28650" y="131763"/>
            <a:ext cx="7886700" cy="9398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расходам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11268" name="Объект 10"/>
          <p:cNvGraphicFramePr>
            <a:graphicFrameLocks noGrp="1"/>
          </p:cNvGraphicFramePr>
          <p:nvPr>
            <p:ph idx="1"/>
          </p:nvPr>
        </p:nvGraphicFramePr>
        <p:xfrm>
          <a:off x="-236538" y="1639888"/>
          <a:ext cx="9431338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Диаграмма" r:id="rId4" imgW="9437426" imgH="4950381" progId="Excel.Chart.8">
                  <p:embed/>
                </p:oleObj>
              </mc:Choice>
              <mc:Fallback>
                <p:oleObj name="Диаграмма" r:id="rId4" imgW="9437426" imgH="4950381" progId="Excel.Chart.8">
                  <p:embed/>
                  <p:pic>
                    <p:nvPicPr>
                      <p:cNvPr id="0" name="Объект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6538" y="1639888"/>
                        <a:ext cx="9431338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87324"/>
              </p:ext>
            </p:extLst>
          </p:nvPr>
        </p:nvGraphicFramePr>
        <p:xfrm>
          <a:off x="0" y="1816100"/>
          <a:ext cx="9144000" cy="480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784">
                  <a:extLst>
                    <a:ext uri="{9D8B030D-6E8A-4147-A177-3AD203B41FA5}"/>
                  </a:extLst>
                </a:gridCol>
                <a:gridCol w="5383975">
                  <a:extLst>
                    <a:ext uri="{9D8B030D-6E8A-4147-A177-3AD203B41FA5}"/>
                  </a:extLst>
                </a:gridCol>
                <a:gridCol w="948542">
                  <a:extLst>
                    <a:ext uri="{9D8B030D-6E8A-4147-A177-3AD203B41FA5}"/>
                  </a:extLst>
                </a:gridCol>
                <a:gridCol w="1055418">
                  <a:extLst>
                    <a:ext uri="{9D8B030D-6E8A-4147-A177-3AD203B41FA5}"/>
                  </a:extLst>
                </a:gridCol>
                <a:gridCol w="1116281">
                  <a:extLst>
                    <a:ext uri="{9D8B030D-6E8A-4147-A177-3AD203B41FA5}"/>
                  </a:extLst>
                </a:gridCol>
              </a:tblGrid>
              <a:tr h="34732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4" marR="9524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4" marR="9524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4" marR="9524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99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4" marR="9524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2 675 363,9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2 631 627,1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3252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178 089,0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178 075,8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357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222 426,4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214 341,0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475 392,9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472 056,9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911 138,4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908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095,5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3913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210 623,6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210 325,0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445 819,9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441 571,3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38 278,8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237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долга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  <a:tr h="4657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143 610,4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84" name="Прямоугольник 5"/>
          <p:cNvSpPr>
            <a:spLocks noChangeArrowheads="1"/>
          </p:cNvSpPr>
          <p:nvPr/>
        </p:nvSpPr>
        <p:spPr bwMode="auto">
          <a:xfrm>
            <a:off x="1387475" y="981075"/>
            <a:ext cx="7245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района на выполнение основных функций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453902"/>
              </p:ext>
            </p:extLst>
          </p:nvPr>
        </p:nvGraphicFramePr>
        <p:xfrm>
          <a:off x="25400" y="1149350"/>
          <a:ext cx="9144000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Заголовок 4"/>
          <p:cNvSpPr>
            <a:spLocks noGrp="1"/>
          </p:cNvSpPr>
          <p:nvPr>
            <p:ph type="title"/>
          </p:nvPr>
        </p:nvSpPr>
        <p:spPr>
          <a:xfrm>
            <a:off x="650875" y="835025"/>
            <a:ext cx="8401050" cy="314325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sp>
        <p:nvSpPr>
          <p:cNvPr id="2" name="Овал 1"/>
          <p:cNvSpPr/>
          <p:nvPr/>
        </p:nvSpPr>
        <p:spPr>
          <a:xfrm>
            <a:off x="3849688" y="2500313"/>
            <a:ext cx="233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631,6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</a:t>
            </a:r>
          </a:p>
        </p:txBody>
      </p:sp>
      <p:sp>
        <p:nvSpPr>
          <p:cNvPr id="12293" name="Прямоугольник 2"/>
          <p:cNvSpPr>
            <a:spLocks noChangeArrowheads="1"/>
          </p:cNvSpPr>
          <p:nvPr/>
        </p:nvSpPr>
        <p:spPr bwMode="auto">
          <a:xfrm>
            <a:off x="1268413" y="169863"/>
            <a:ext cx="71675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Объект 9"/>
          <p:cNvGraphicFramePr>
            <a:graphicFrameLocks noGrp="1"/>
          </p:cNvGraphicFramePr>
          <p:nvPr>
            <p:ph idx="1"/>
          </p:nvPr>
        </p:nvGraphicFramePr>
        <p:xfrm>
          <a:off x="-50800" y="1384300"/>
          <a:ext cx="92456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Диаграмма" r:id="rId4" imgW="9254530" imgH="5529551" progId="Excel.Chart.8">
                  <p:embed/>
                </p:oleObj>
              </mc:Choice>
              <mc:Fallback>
                <p:oleObj name="Диаграмма" r:id="rId4" imgW="9254530" imgH="5529551" progId="Excel.Chart.8">
                  <p:embed/>
                  <p:pic>
                    <p:nvPicPr>
                      <p:cNvPr id="0" name="Объект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84300"/>
                        <a:ext cx="9245600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Заголовок 4"/>
          <p:cNvSpPr>
            <a:spLocks noGrp="1"/>
          </p:cNvSpPr>
          <p:nvPr>
            <p:ph type="title"/>
          </p:nvPr>
        </p:nvSpPr>
        <p:spPr>
          <a:xfrm>
            <a:off x="650875" y="1049338"/>
            <a:ext cx="8401050" cy="312737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sp>
        <p:nvSpPr>
          <p:cNvPr id="13316" name="Прямоугольник 2"/>
          <p:cNvSpPr>
            <a:spLocks noChangeArrowheads="1"/>
          </p:cNvSpPr>
          <p:nvPr/>
        </p:nvSpPr>
        <p:spPr bwMode="auto">
          <a:xfrm>
            <a:off x="1268413" y="352425"/>
            <a:ext cx="7167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62075"/>
          <a:ext cx="9144000" cy="551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5">
                  <a:extLst>
                    <a:ext uri="{9D8B030D-6E8A-4147-A177-3AD203B41FA5}"/>
                  </a:extLst>
                </a:gridCol>
                <a:gridCol w="444514">
                  <a:extLst>
                    <a:ext uri="{9D8B030D-6E8A-4147-A177-3AD203B41FA5}"/>
                  </a:extLst>
                </a:gridCol>
                <a:gridCol w="5642390">
                  <a:extLst>
                    <a:ext uri="{9D8B030D-6E8A-4147-A177-3AD203B41FA5}"/>
                  </a:extLst>
                </a:gridCol>
                <a:gridCol w="875757">
                  <a:extLst>
                    <a:ext uri="{9D8B030D-6E8A-4147-A177-3AD203B41FA5}"/>
                  </a:extLst>
                </a:gridCol>
                <a:gridCol w="953356">
                  <a:extLst>
                    <a:ext uri="{9D8B030D-6E8A-4147-A177-3AD203B41FA5}"/>
                  </a:extLst>
                </a:gridCol>
                <a:gridCol w="931328">
                  <a:extLst>
                    <a:ext uri="{9D8B030D-6E8A-4147-A177-3AD203B41FA5}"/>
                  </a:extLst>
                </a:gridCol>
              </a:tblGrid>
              <a:tr h="33899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6" marR="9526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6" marR="9526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6" marR="9526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36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6" marR="9526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3143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55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2 675 363,9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2 631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627,1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253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55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178 089,0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178 075,8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499246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690564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982,3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2 982,3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687134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838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05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Судебная система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499246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55072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55072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122 721,8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718,5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6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512,3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374,9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  <a:tr h="255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374,9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1781</Words>
  <Application>Microsoft Office PowerPoint</Application>
  <PresentationFormat>Экран (4:3)</PresentationFormat>
  <Paragraphs>792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Диаграмма</vt:lpstr>
      <vt:lpstr>Презентация PowerPoint</vt:lpstr>
      <vt:lpstr>Исполнение по доходам</vt:lpstr>
      <vt:lpstr>Налоговые доходы</vt:lpstr>
      <vt:lpstr>Исполнение по доходам</vt:lpstr>
      <vt:lpstr>Неналоговые доходы</vt:lpstr>
      <vt:lpstr>Безвозмездные поступления</vt:lpstr>
      <vt:lpstr>Исполнение по расходам</vt:lpstr>
      <vt:lpstr>Структура расходов бюджета по разделам и подразделам функциональной классификации</vt:lpstr>
      <vt:lpstr>Структура расходов бюджета по разделам и подразделам функциональной классификации</vt:lpstr>
      <vt:lpstr>Структура расходов бюджета по разделам и подразделам функциональной классификации</vt:lpstr>
      <vt:lpstr>Структура расходов бюджета по разделам и подразделам функциональной классификации</vt:lpstr>
      <vt:lpstr>Структура расходов бюджета по разделам и подразделам функциональной классификации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BUD1</cp:lastModifiedBy>
  <cp:revision>172</cp:revision>
  <cp:lastPrinted>2020-06-18T08:31:22Z</cp:lastPrinted>
  <dcterms:created xsi:type="dcterms:W3CDTF">2019-05-16T14:04:00Z</dcterms:created>
  <dcterms:modified xsi:type="dcterms:W3CDTF">2020-06-19T09:10:42Z</dcterms:modified>
</cp:coreProperties>
</file>