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66" r:id="rId1"/>
  </p:sldMasterIdLst>
  <p:notesMasterIdLst>
    <p:notesMasterId r:id="rId35"/>
  </p:notesMasterIdLst>
  <p:handoutMasterIdLst>
    <p:handoutMasterId r:id="rId36"/>
  </p:handoutMasterIdLst>
  <p:sldIdLst>
    <p:sldId id="258" r:id="rId2"/>
    <p:sldId id="285" r:id="rId3"/>
    <p:sldId id="286" r:id="rId4"/>
    <p:sldId id="336" r:id="rId5"/>
    <p:sldId id="287" r:id="rId6"/>
    <p:sldId id="294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295" r:id="rId18"/>
    <p:sldId id="297" r:id="rId19"/>
    <p:sldId id="298" r:id="rId20"/>
    <p:sldId id="351" r:id="rId21"/>
    <p:sldId id="352" r:id="rId22"/>
    <p:sldId id="353" r:id="rId23"/>
    <p:sldId id="355" r:id="rId24"/>
    <p:sldId id="354" r:id="rId25"/>
    <p:sldId id="322" r:id="rId26"/>
    <p:sldId id="335" r:id="rId27"/>
    <p:sldId id="338" r:id="rId28"/>
    <p:sldId id="340" r:id="rId29"/>
    <p:sldId id="341" r:id="rId30"/>
    <p:sldId id="344" r:id="rId31"/>
    <p:sldId id="345" r:id="rId32"/>
    <p:sldId id="313" r:id="rId33"/>
    <p:sldId id="303" r:id="rId34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tlana Ishkov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1E7E7"/>
    <a:srgbClr val="3399FF"/>
    <a:srgbClr val="FF9933"/>
    <a:srgbClr val="990000"/>
    <a:srgbClr val="993300"/>
    <a:srgbClr val="EFF357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>
        <p:scale>
          <a:sx n="99" d="100"/>
          <a:sy n="99" d="100"/>
        </p:scale>
        <p:origin x="1134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416" tIns="45207" rIns="90416" bIns="4520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416" tIns="45207" rIns="90416" bIns="4520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01EB20-B03D-4B47-B007-8B10BA3C3FD0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0416" tIns="45207" rIns="90416" bIns="4520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0416" tIns="45207" rIns="90416" bIns="4520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598B3A-87E9-4627-B633-C5E0DABE0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261" tIns="45129" rIns="90261" bIns="4512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261" tIns="45129" rIns="90261" bIns="4512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32AC77-2CEC-492E-8CB9-956CACA7C12B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61" tIns="45129" rIns="90261" bIns="4512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6838"/>
          </a:xfrm>
          <a:prstGeom prst="rect">
            <a:avLst/>
          </a:prstGeom>
        </p:spPr>
        <p:txBody>
          <a:bodyPr vert="horz" lIns="90261" tIns="45129" rIns="90261" bIns="4512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0261" tIns="45129" rIns="90261" bIns="4512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0261" tIns="45129" rIns="90261" bIns="4512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95B63D-AF1C-4C7E-A167-14166643C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8F093E-A561-43D0-B42C-8247A979FEEE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21" name="Верхний колонтитул 5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2445 h 2502"/>
                <a:gd name="T2" fmla="*/ 228 w 860"/>
                <a:gd name="T3" fmla="*/ 2502 h 2502"/>
                <a:gd name="T4" fmla="*/ 860 w 860"/>
                <a:gd name="T5" fmla="*/ 0 h 2502"/>
                <a:gd name="T6" fmla="*/ 620 w 860"/>
                <a:gd name="T7" fmla="*/ 0 h 2502"/>
                <a:gd name="T8" fmla="*/ 0 w 860"/>
                <a:gd name="T9" fmla="*/ 2445 h 2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A3FCDF6-CA1F-4278-AF77-5976C180B78F}"/>
                </a:ext>
              </a:extLst>
            </p:cNvPr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254F234-2B21-4839-97E0-6EA2BC074F54}"/>
                </a:ext>
              </a:extLst>
            </p:cNvPr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5B602D7-F020-475B-B027-B52C8C75F8A7}"/>
                </a:ext>
              </a:extLst>
            </p:cNvPr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739EE06-F736-4006-B11D-766A7068F8A1}"/>
                </a:ext>
              </a:extLst>
            </p:cNvPr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3745A1F-C3EE-470B-9CED-4C1DC7A1CF8D}"/>
                </a:ext>
              </a:extLst>
            </p:cNvPr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28 w 228"/>
              <a:gd name="T1" fmla="*/ 57 h 57"/>
              <a:gd name="T2" fmla="*/ 0 w 228"/>
              <a:gd name="T3" fmla="*/ 0 h 57"/>
              <a:gd name="T4" fmla="*/ 222 w 228"/>
              <a:gd name="T5" fmla="*/ 54 h 57"/>
              <a:gd name="T6" fmla="*/ 228 w 228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39 w 39"/>
              <a:gd name="T3" fmla="*/ 51 h 51"/>
              <a:gd name="T4" fmla="*/ 3 w 39"/>
              <a:gd name="T5" fmla="*/ 0 h 51"/>
              <a:gd name="T6" fmla="*/ 0 w 39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002B62B-3337-40C0-813C-93B726C6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9665-1770-4EC7-9ADA-02A6F4726DBA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7EEDBD1-9EBE-40FF-BF3B-B69E0A21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F59086-C68B-4A68-A220-053B15C2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57D4-684A-41DE-99B2-7C74710AC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6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25833-5F3F-44AF-B727-F5C227A41E28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86A3-E07A-4327-A78C-FF02331FD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2491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60D3A-2B92-47C3-A91C-79D6D01B86C5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DAA8-0C9C-4EEB-BD7E-E2B684B2C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99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C0B115-5856-4105-91C6-4799CD85832D}"/>
              </a:ext>
            </a:extLst>
          </p:cNvPr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AD03E-C46F-4143-8E72-3783846D82E5}"/>
              </a:ext>
            </a:extLst>
          </p:cNvPr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6983435-F80B-4349-BC0E-9E52623493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0C8BB-3D6F-4F5C-A387-F70A8FE70D94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EA7BFA-C749-4280-ABD0-ED1BF21F5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A4BCBC-F496-47C2-974B-4E7F2581E7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F9C4-2182-4D4F-98E4-D9AF13F84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17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2250-96A5-485D-993D-4CBFED1FEA35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D9227-A2E5-490D-B137-3684DA47A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3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AFE881-1C2C-4F28-8554-4AF2C3A34944}"/>
              </a:ext>
            </a:extLst>
          </p:cNvPr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0C9FE-BAE7-4E50-AC52-5C87C14B2A85}"/>
              </a:ext>
            </a:extLst>
          </p:cNvPr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2FE5C8-AE98-4709-809B-64D8F610A6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E27D-D0B4-40CF-BB3C-B233168A486D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7E1FF4-CD76-419A-9511-2B8F604353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DAFD33-9839-4B79-BE04-A71322B649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10B39-00A8-49DA-B476-180C22C50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15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C0C0-69C5-42A1-AD23-510E4828F907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A3922-0E0B-4303-8EF1-8D15335D9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4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3885-7F0D-48B3-AF91-6BA56AE192D2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058C4-D12C-4449-B4EE-D4AA139BB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2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3C50-A825-45B9-B326-52F3EEDF45F3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3252-DF10-4E77-AB3E-588CE6209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80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50D2-43D7-4191-AC17-EC74C56A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13188-642F-483B-9795-9B8E92302A9E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0E535-E6C0-46F4-90C6-9844AA4F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570E7-78AE-481A-96EE-E93B7122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9B0CD-C013-4868-88F1-85AD73AEA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3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EB1C7-3D38-4710-BC04-3FF89C79D216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9538-7D93-4062-B160-0B7AEFB56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4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ECE2-1013-44D8-B4B5-21741E718477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E9FB-95D2-4924-BADB-0DDEDBFA4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8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19C85-BC5E-4682-A998-CD023AA742BF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B309-35AC-49A8-B7AF-8DFE4F324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8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5A6C-5FAB-4742-A87A-74CB597BAFE8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661E-2713-497F-9687-E9C49D8B3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0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680AB-6128-491C-BD58-E7889936917A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C8454-D8A7-48C8-BC5C-9C923139E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9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DAA38-4D4F-4BB0-A93E-2C4A736C2390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5EC0-FF10-4012-9AB0-ACB339B06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6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8F1E-B7E1-4B4D-9AEB-C10165DAB6F2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036C7-B5CE-46EE-BEA7-8CD7B1346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9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0" y="0"/>
              <a:ext cx="1073150" cy="5291138"/>
            </a:xfrm>
            <a:custGeom>
              <a:avLst/>
              <a:gdLst>
                <a:gd name="T0" fmla="*/ 0 w 676"/>
                <a:gd name="T1" fmla="*/ 3132 h 3333"/>
                <a:gd name="T2" fmla="*/ 0 w 676"/>
                <a:gd name="T3" fmla="*/ 3312 h 3333"/>
                <a:gd name="T4" fmla="*/ 126 w 676"/>
                <a:gd name="T5" fmla="*/ 3333 h 3333"/>
                <a:gd name="T6" fmla="*/ 676 w 676"/>
                <a:gd name="T7" fmla="*/ 0 h 3333"/>
                <a:gd name="T8" fmla="*/ 514 w 676"/>
                <a:gd name="T9" fmla="*/ 0 h 3333"/>
                <a:gd name="T10" fmla="*/ 0 w 676"/>
                <a:gd name="T11" fmla="*/ 3132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2B3A0CC-FAC1-4FAF-8993-0D44174ACDF7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F27472A-8B17-4F54-A5F8-BF7342037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303" r:id="rId12"/>
    <p:sldLayoutId id="2147484297" r:id="rId13"/>
    <p:sldLayoutId id="2147484304" r:id="rId14"/>
    <p:sldLayoutId id="2147484298" r:id="rId15"/>
    <p:sldLayoutId id="2147484299" r:id="rId16"/>
    <p:sldLayoutId id="2147484300" r:id="rId17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1" fontAlgn="base" hangingPunct="1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1" fontAlgn="base" hangingPunct="1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3000">
              <a:srgbClr val="F8FAF1"/>
            </a:gs>
            <a:gs pos="99001">
              <a:srgbClr val="E4E4E4"/>
            </a:gs>
            <a:gs pos="100000">
              <a:srgbClr val="E2EAC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96" y="3671225"/>
            <a:ext cx="4430340" cy="3001879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819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22263" y="531813"/>
            <a:ext cx="8866187" cy="1257300"/>
          </a:xfrm>
        </p:spPr>
        <p:txBody>
          <a:bodyPr/>
          <a:lstStyle/>
          <a:p>
            <a:r>
              <a:rPr lang="ru-RU" altLang="ru-RU" b="1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br>
              <a:rPr lang="ru-RU" altLang="ru-RU" b="1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Кемеровского муниципального района </a:t>
            </a:r>
            <a:br>
              <a:rPr lang="ru-RU" altLang="ru-RU" b="1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и плановый период 2020-2021 годов</a:t>
            </a:r>
            <a:endParaRPr lang="ru-RU" altLang="ru-RU" b="1" smtClean="0">
              <a:ln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1209675" y="1939925"/>
            <a:ext cx="7316788" cy="3803650"/>
          </a:xfrm>
        </p:spPr>
        <p:txBody>
          <a:bodyPr/>
          <a:lstStyle/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ru-RU" altLang="ru-RU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характеристики бюджета </a:t>
            </a: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ru-RU" altLang="ru-RU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ru-RU" altLang="ru-RU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ru-RU" altLang="ru-RU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ru-RU" altLang="ru-RU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sp>
        <p:nvSpPr>
          <p:cNvPr id="8197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1209675" y="1019175"/>
            <a:ext cx="1325563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65288" y="463550"/>
            <a:ext cx="6686550" cy="460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8435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4C3A95-4771-4DAD-81FA-D421F388942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33425" y="1192213"/>
          <a:ext cx="8010525" cy="525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2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2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9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7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17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(к 2018 году в %)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(к 2019 году в %)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(к 2020 году в %)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3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544 011,0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508 466,0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513 071,0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520 765,0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2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земельных участков, государственная собственность на которые не разграничена и которые расположены в границах поселений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462 803,0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431 687,0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434 878,0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441 123,0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Арендная плата за земельные участки, находящиеся в муниципальной собственности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составляющего казну муниципальных районов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4 308,0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4 308,0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4 308,0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4 308,0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5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перечисления части прибыли, остающейся после уплаты налогов и иных обязательных платежей муниципальных унитарных предприятий, созданных муниципальными районами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7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34 837,0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36 192,0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37 640,0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 и компенсации затрат государства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4 650,0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4 217,0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4 239,0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имущества, находящегося в собственности муниципальных районов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4 759,0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20 793,0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89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муниципальной собственности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7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2 707,0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7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8584" name="TextBox 6"/>
          <p:cNvSpPr txBox="1">
            <a:spLocks noChangeArrowheads="1"/>
          </p:cNvSpPr>
          <p:nvPr/>
        </p:nvSpPr>
        <p:spPr bwMode="auto">
          <a:xfrm>
            <a:off x="7964488" y="962025"/>
            <a:ext cx="8921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2725"/>
            <a:ext cx="877888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Доходы бюджета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3B9283-45FF-4677-8623-A2B9131D1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65" y="4656866"/>
            <a:ext cx="2277035" cy="2201134"/>
          </a:xfrm>
          <a:prstGeom prst="rect">
            <a:avLst/>
          </a:prstGeom>
          <a:effectLst>
            <a:softEdge rad="4191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90663" y="477838"/>
            <a:ext cx="6686550" cy="460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graphicFrame>
        <p:nvGraphicFramePr>
          <p:cNvPr id="19460" name="Диаграмма 14"/>
          <p:cNvGraphicFramePr>
            <a:graphicFrameLocks/>
          </p:cNvGraphicFramePr>
          <p:nvPr/>
        </p:nvGraphicFramePr>
        <p:xfrm>
          <a:off x="352425" y="887413"/>
          <a:ext cx="8729663" cy="540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Chart" r:id="rId4" imgW="8736325" imgH="5407621" progId="Excel.Chart.8">
                  <p:embed/>
                </p:oleObj>
              </mc:Choice>
              <mc:Fallback>
                <p:oleObj name="Chart" r:id="rId4" imgW="8736325" imgH="5407621" progId="Excel.Char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887413"/>
                        <a:ext cx="8729663" cy="540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60350"/>
            <a:ext cx="1109663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Доходы бюджета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1000dosok.info/s/12-11-5125476.jpg">
            <a:extLst>
              <a:ext uri="{FF2B5EF4-FFF2-40B4-BE49-F238E27FC236}">
                <a16:creationId xmlns:a16="http://schemas.microsoft.com/office/drawing/2014/main" id="{D54F9DA1-6206-4EC2-9D77-7E28E41B4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33" y="3824497"/>
            <a:ext cx="2241467" cy="1916278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6525" y="1208088"/>
            <a:ext cx="6686550" cy="460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graphicFrame>
        <p:nvGraphicFramePr>
          <p:cNvPr id="20484" name="Диаграмма 10"/>
          <p:cNvGraphicFramePr>
            <a:graphicFrameLocks/>
          </p:cNvGraphicFramePr>
          <p:nvPr/>
        </p:nvGraphicFramePr>
        <p:xfrm>
          <a:off x="349250" y="522288"/>
          <a:ext cx="8086725" cy="598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Chart" r:id="rId4" imgW="8090093" imgH="5992887" progId="Excel.Chart.8">
                  <p:embed/>
                </p:oleObj>
              </mc:Choice>
              <mc:Fallback>
                <p:oleObj name="Chart" r:id="rId4" imgW="8090093" imgH="5992887" progId="Excel.Char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522288"/>
                        <a:ext cx="8086725" cy="598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9625" y="2643188"/>
            <a:ext cx="722313" cy="20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25" y="285750"/>
            <a:ext cx="922338" cy="414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+mn-lt"/>
              </a:rPr>
              <a:t>2. Доходы бюджета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zdenetim.com/wp-content/uploads/2018/01/financial-gu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939800"/>
            <a:ext cx="12525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51013" y="1093788"/>
            <a:ext cx="6686550" cy="633412"/>
          </a:xfrm>
        </p:spPr>
        <p:txBody>
          <a:bodyPr/>
          <a:lstStyle/>
          <a:p>
            <a:r>
              <a:rPr lang="ru-RU" altLang="ru-RU" b="1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7913" y="2014538"/>
          <a:ext cx="7785100" cy="245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9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0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70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(к 2018 году в %)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(к 2019 году в %)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(к 2020 году в %)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безвозмездные поступления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1 269 991,0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917 213,6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912 024,9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927 031,8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8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299 803,0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53 460,0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38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144 322,7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8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725 512,2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744 389,4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749 665,7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752 037,6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95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 (от сельских поселений)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90 353,1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109 364,2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116 359,2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128 994,2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2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46 000,0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596" name="TextBox 6"/>
          <p:cNvSpPr txBox="1">
            <a:spLocks noChangeArrowheads="1"/>
          </p:cNvSpPr>
          <p:nvPr/>
        </p:nvSpPr>
        <p:spPr bwMode="auto">
          <a:xfrm>
            <a:off x="7010400" y="1827213"/>
            <a:ext cx="8905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977900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Доходы бюджета</a:t>
            </a:r>
          </a:p>
        </p:txBody>
      </p:sp>
      <p:pic>
        <p:nvPicPr>
          <p:cNvPr id="9" name="Picture 4" descr="http://open-sms.ru/assets/images/primeru-rassulok.jpg">
            <a:extLst>
              <a:ext uri="{FF2B5EF4-FFF2-40B4-BE49-F238E27FC236}">
                <a16:creationId xmlns:a16="http://schemas.microsoft.com/office/drawing/2014/main" id="{AAC9B594-18EB-4CB2-90C1-1C0FA6518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5" y="4395502"/>
            <a:ext cx="1857251" cy="1758167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rootvet.ru/wp-content/uploads/2012/05/%D1%8D%D0%BA%D0%BE%D0%BD%D0%BE%D0%BC%D0%B8%D1%82%D1%8C-%D0%B4%D0%B5%D0%BD%D1%8C%D0%B3%D0%B8_ekonom_dengi.jpg">
            <a:extLst>
              <a:ext uri="{FF2B5EF4-FFF2-40B4-BE49-F238E27FC236}">
                <a16:creationId xmlns:a16="http://schemas.microsoft.com/office/drawing/2014/main" id="{FAD0C7E9-96B8-40B6-8F84-C05784E2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4" y="2494050"/>
            <a:ext cx="2131738" cy="2131738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lotli.ru/wp-content/uploads/2013/03/shutterstock_132159884.jpg">
            <a:extLst>
              <a:ext uri="{FF2B5EF4-FFF2-40B4-BE49-F238E27FC236}">
                <a16:creationId xmlns:a16="http://schemas.microsoft.com/office/drawing/2014/main" id="{F838EA98-E8DA-47A1-ACC1-23A3306E9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50" y="4274630"/>
            <a:ext cx="2260641" cy="2260641"/>
          </a:xfrm>
          <a:prstGeom prst="rect">
            <a:avLst/>
          </a:prstGeom>
          <a:noFill/>
          <a:effectLst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71625" y="800100"/>
            <a:ext cx="6686550" cy="4587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graphicFrame>
        <p:nvGraphicFramePr>
          <p:cNvPr id="22533" name="Диаграмма 9"/>
          <p:cNvGraphicFramePr>
            <a:graphicFrameLocks/>
          </p:cNvGraphicFramePr>
          <p:nvPr/>
        </p:nvGraphicFramePr>
        <p:xfrm>
          <a:off x="1087438" y="1208088"/>
          <a:ext cx="6991350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Chart" r:id="rId5" imgW="6998815" imgH="5169856" progId="Excel.Chart.8">
                  <p:embed/>
                </p:oleObj>
              </mc:Choice>
              <mc:Fallback>
                <p:oleObj name="Chart" r:id="rId5" imgW="6998815" imgH="5169856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1208088"/>
                        <a:ext cx="6991350" cy="516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" y="227013"/>
            <a:ext cx="1109663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Доходы бюджета</a:t>
            </a:r>
          </a:p>
        </p:txBody>
      </p:sp>
      <p:sp>
        <p:nvSpPr>
          <p:cNvPr id="2" name="AutoShape 2" descr="http://economic-definition.com/images/2762758426.jpg">
            <a:extLst>
              <a:ext uri="{FF2B5EF4-FFF2-40B4-BE49-F238E27FC236}">
                <a16:creationId xmlns:a16="http://schemas.microsoft.com/office/drawing/2014/main" id="{971ADC17-129E-4BE4-AF51-0CCC4CB489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1000dosok.info/s/12-11-5125476.jpg">
            <a:extLst>
              <a:ext uri="{FF2B5EF4-FFF2-40B4-BE49-F238E27FC236}">
                <a16:creationId xmlns:a16="http://schemas.microsoft.com/office/drawing/2014/main" id="{8907421D-7CFA-4DD6-B27A-58861E434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63" y="4334376"/>
            <a:ext cx="2414337" cy="1666374"/>
          </a:xfrm>
          <a:prstGeom prst="rect">
            <a:avLst/>
          </a:prstGeom>
          <a:ln>
            <a:noFill/>
          </a:ln>
          <a:effectLst>
            <a:softEdge rad="2540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87500" y="627063"/>
            <a:ext cx="6686550" cy="460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23556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/>
          </a:p>
        </p:txBody>
      </p:sp>
      <p:graphicFrame>
        <p:nvGraphicFramePr>
          <p:cNvPr id="23557" name="Диаграмма 13"/>
          <p:cNvGraphicFramePr>
            <a:graphicFrameLocks/>
          </p:cNvGraphicFramePr>
          <p:nvPr/>
        </p:nvGraphicFramePr>
        <p:xfrm>
          <a:off x="1196975" y="1439863"/>
          <a:ext cx="653573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Chart" r:id="rId4" imgW="6541575" imgH="4255377" progId="Excel.Chart.8">
                  <p:embed/>
                </p:oleObj>
              </mc:Choice>
              <mc:Fallback>
                <p:oleObj name="Chart" r:id="rId4" imgW="6541575" imgH="4255377" progId="Excel.Char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1439863"/>
                        <a:ext cx="6535738" cy="424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1281113" y="1655763"/>
            <a:ext cx="8905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 b="1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74638"/>
            <a:ext cx="985838" cy="4143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+mn-lt"/>
              </a:rPr>
              <a:t>2. Доходы бюджета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2C587B-E88D-4186-90B9-B5DA298C8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76" y="5055503"/>
            <a:ext cx="2126295" cy="1596536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338" y="666750"/>
            <a:ext cx="6686550" cy="9413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по мобилизации доходов бюджета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1388" y="1663700"/>
            <a:ext cx="7813675" cy="4397375"/>
          </a:xfrm>
        </p:spPr>
        <p:txBody>
          <a:bodyPr rtlCol="0">
            <a:normAutofit fontScale="85000" lnSpcReduction="10000"/>
          </a:bodyPr>
          <a:lstStyle/>
          <a:p>
            <a:pPr marL="214313" indent="-214313" algn="l"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Ежемесячный мониторинг задолженности в бюджет с целью выявления крупных должников</a:t>
            </a:r>
          </a:p>
          <a:p>
            <a:pPr marL="214313" indent="-214313" algn="l"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штабов по финансовому мониторингу и выработке стабилизационных мер</a:t>
            </a:r>
          </a:p>
          <a:p>
            <a:pPr marL="214313" indent="-214313" algn="l"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претензионно-исковой работы с налогоплательщиками и осуществление мер принудительного взыскания задолженности</a:t>
            </a:r>
          </a:p>
          <a:p>
            <a:pPr marL="214313" indent="-214313" algn="l"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налогооблагаемой базы по земельному налогу и налогу на имущество физических лиц за счет выявления и постановки на налоговых учет неучтенных объектов налогообложения</a:t>
            </a:r>
          </a:p>
          <a:p>
            <a:pPr marL="214313" indent="-214313" algn="l"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перечня налогоплательщиков</a:t>
            </a:r>
          </a:p>
          <a:p>
            <a:pPr marL="214313" indent="-214313" algn="l"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лиц, осуществляющих предпринимательскую деятельность без регистрации, постановки их на учет в налоговых органах и привлечение к уплате налогов</a:t>
            </a:r>
          </a:p>
          <a:p>
            <a:pPr marL="214313" indent="-214313" algn="l"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выявлению собственников земельных участков и другого недвижимого имущества и привлечения их к налогообложению</a:t>
            </a:r>
          </a:p>
        </p:txBody>
      </p:sp>
      <p:sp>
        <p:nvSpPr>
          <p:cNvPr id="24581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AAE79-E04C-46C8-A2FC-F3FFBCD9C5B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77813"/>
            <a:ext cx="869950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+mn-lt"/>
              </a:rPr>
              <a:t>2. Доходы бюджета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2.depositphotos.com/3643473/5961/i/950/depositphotos_59611085-stock-photo-person-with-balance.jpg">
            <a:extLst>
              <a:ext uri="{FF2B5EF4-FFF2-40B4-BE49-F238E27FC236}">
                <a16:creationId xmlns:a16="http://schemas.microsoft.com/office/drawing/2014/main" id="{6E9218E9-C509-42F1-8FA1-6174A171B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5" y="370362"/>
            <a:ext cx="1780674" cy="2226487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784EB0-44E3-4274-9DBE-C16DA0DB1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3" y="3899647"/>
            <a:ext cx="4655330" cy="2782421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2560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295400" y="1058863"/>
            <a:ext cx="6686550" cy="485775"/>
          </a:xfrm>
        </p:spPr>
        <p:txBody>
          <a:bodyPr/>
          <a:lstStyle/>
          <a:p>
            <a:r>
              <a:rPr lang="ru-RU" altLang="ru-RU" b="1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Расходы бюджета</a:t>
            </a:r>
          </a:p>
        </p:txBody>
      </p:sp>
      <p:sp>
        <p:nvSpPr>
          <p:cNvPr id="25605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1514475" y="1544638"/>
            <a:ext cx="6467475" cy="3332162"/>
          </a:xfrm>
        </p:spPr>
        <p:txBody>
          <a:bodyPr/>
          <a:lstStyle/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района на выполнение основных функций государства</a:t>
            </a: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по разделам и подразделам функциональной классификации</a:t>
            </a: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25606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65153F-BC19-4552-A7C1-C525FA86067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50913" y="925513"/>
            <a:ext cx="8053387" cy="820737"/>
          </a:xfrm>
        </p:spPr>
        <p:txBody>
          <a:bodyPr/>
          <a:lstStyle/>
          <a:p>
            <a:r>
              <a:rPr lang="ru-RU" altLang="ru-RU" b="1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района на выполнение основных функций государства</a:t>
            </a:r>
          </a:p>
        </p:txBody>
      </p:sp>
      <p:sp>
        <p:nvSpPr>
          <p:cNvPr id="26627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A17D98-0078-44A9-8DCB-9BD37B0A43B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60425" y="2178050"/>
          <a:ext cx="8053388" cy="4411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2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81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64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36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2369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78" marR="68578" marT="34290" marB="3429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78" marR="68578" marT="34290" marB="3429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78" marR="68578" marT="34290" marB="3429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9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9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90" marB="34290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78" marR="68578" marT="34290" marB="34290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78" marR="68578" marT="34290" marB="3429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2018 году в %)</a:t>
                      </a:r>
                      <a:endParaRPr lang="ru-RU" sz="9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90" marB="3429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78" marR="68578" marT="34290" marB="3429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2019 году в %)</a:t>
                      </a:r>
                      <a:endParaRPr lang="ru-RU" sz="9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90" marB="3429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78" marR="68578" marT="34290" marB="3429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2020 году в %)</a:t>
                      </a:r>
                      <a:endParaRPr lang="ru-RU" sz="9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90" marB="3429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18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2 185 119,9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1 840 751,6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84,2%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1 843 670,9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100,2%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1 864 870,8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101,1%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13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том, числе: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18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158 040,2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156 362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156 306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156 274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18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1948,4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69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5 685,9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8 680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152,7%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8 680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8 680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18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161 819,1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93 453,2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57,7%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93 293,2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95 563,2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102,4%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18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433 708,4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142 832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143 015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140 462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518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56,5%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18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666 893,1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685 252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102,7%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689 745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100, 7%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689 745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518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 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214 061,7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198 469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92,7%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200 976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101,2%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200 976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518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9 336,7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156907726"/>
                  </a:ext>
                </a:extLst>
              </a:tr>
              <a:tr h="15518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347 765,4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352 739,3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101,4%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357 548,6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101,4%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360 217,5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100,7%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518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41 621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38 254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31 694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82,8%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31 694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18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2 339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102,4%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269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13 318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01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128 353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146 447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113 867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77,7%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112 813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132">
                <a:tc>
                  <a:txBody>
                    <a:bodyPr/>
                    <a:lstStyle/>
                    <a:p>
                      <a:pPr algn="ctr" rtl="0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Условно утвержденные расходы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30 283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50 183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165,7%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56741438"/>
                  </a:ext>
                </a:extLst>
              </a:tr>
            </a:tbl>
          </a:graphicData>
        </a:graphic>
      </p:graphicFrame>
      <p:sp>
        <p:nvSpPr>
          <p:cNvPr id="26826" name="TextBox 6"/>
          <p:cNvSpPr txBox="1">
            <a:spLocks noChangeArrowheads="1"/>
          </p:cNvSpPr>
          <p:nvPr/>
        </p:nvSpPr>
        <p:spPr bwMode="auto">
          <a:xfrm>
            <a:off x="8023225" y="1947863"/>
            <a:ext cx="8905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1463"/>
            <a:ext cx="1109663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F8EC"/>
            </a:gs>
            <a:gs pos="31000">
              <a:srgbClr val="FFFFFF"/>
            </a:gs>
            <a:gs pos="45000">
              <a:srgbClr val="F7F9EF"/>
            </a:gs>
            <a:gs pos="58000">
              <a:srgbClr val="F8FAF0"/>
            </a:gs>
            <a:gs pos="99001">
              <a:srgbClr val="E4E4E4"/>
            </a:gs>
            <a:gs pos="100000">
              <a:srgbClr val="E2EAC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oekt7d.ru/wp-content/uploads/2015/11/o-dzhentelmenah.jpg">
            <a:extLst>
              <a:ext uri="{FF2B5EF4-FFF2-40B4-BE49-F238E27FC236}">
                <a16:creationId xmlns:a16="http://schemas.microsoft.com/office/drawing/2014/main" id="{45239D99-2C95-4DD3-9A55-9E53106F3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96" y="5196824"/>
            <a:ext cx="901439" cy="1284371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0EBEC7-1698-4302-BD09-D628C60709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66" y="1335147"/>
            <a:ext cx="1849382" cy="1232921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FDB62E-FFB9-4FC3-92D4-29CEA90314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1" y="1546058"/>
            <a:ext cx="1284371" cy="1284371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2D4672-A6B0-4CB6-AEF1-C327531DF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48" y="5451669"/>
            <a:ext cx="1284371" cy="1284371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A38679-54AF-4DF4-A9E8-EE3E12C1DE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6" y="3605194"/>
            <a:ext cx="1284371" cy="1284371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2765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106488" y="892175"/>
            <a:ext cx="7775575" cy="844550"/>
          </a:xfrm>
        </p:spPr>
        <p:txBody>
          <a:bodyPr/>
          <a:lstStyle/>
          <a:p>
            <a:r>
              <a:rPr lang="ru-RU" altLang="ru-RU" b="1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по разделам функциональной классификации</a:t>
            </a:r>
          </a:p>
        </p:txBody>
      </p:sp>
      <p:sp>
        <p:nvSpPr>
          <p:cNvPr id="27656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CDD682-966A-4B1F-B4F5-849D0178E39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/>
          </a:p>
        </p:txBody>
      </p:sp>
      <p:graphicFrame>
        <p:nvGraphicFramePr>
          <p:cNvPr id="27657" name="Диаграмма 19"/>
          <p:cNvGraphicFramePr>
            <a:graphicFrameLocks/>
          </p:cNvGraphicFramePr>
          <p:nvPr/>
        </p:nvGraphicFramePr>
        <p:xfrm>
          <a:off x="577850" y="1770063"/>
          <a:ext cx="8355013" cy="474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Chart" r:id="rId8" imgW="8364437" imgH="4749196" progId="Excel.Chart.8">
                  <p:embed/>
                </p:oleObj>
              </mc:Choice>
              <mc:Fallback>
                <p:oleObj name="Chart" r:id="rId8" imgW="8364437" imgH="4749196" progId="Excel.Chart.8">
                  <p:embed/>
                  <p:pic>
                    <p:nvPicPr>
                      <p:cNvPr id="0" name="Диаграмма 1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770063"/>
                        <a:ext cx="8355013" cy="474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04800"/>
            <a:ext cx="922338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83B21B-640E-420A-B0E6-C9F0812F5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63" y="3271085"/>
            <a:ext cx="5915529" cy="3415404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063" y="996950"/>
            <a:ext cx="7237412" cy="815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Общие характеристики бюджета</a:t>
            </a:r>
          </a:p>
        </p:txBody>
      </p:sp>
      <p:sp>
        <p:nvSpPr>
          <p:cNvPr id="10244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1041400" y="1892300"/>
            <a:ext cx="7237413" cy="1298575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AutoNum type="arabicPeriod"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</a:p>
          <a:p>
            <a:pPr marL="257175" indent="-257175">
              <a:buFont typeface="Arial" panose="020B0604020202020204" pitchFamily="34" charset="0"/>
              <a:buAutoNum type="arabicPeriod"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внутренние заимствования</a:t>
            </a:r>
          </a:p>
          <a:p>
            <a:pPr marL="257175" indent="-257175">
              <a:buFont typeface="Arial" panose="020B0604020202020204" pitchFamily="34" charset="0"/>
              <a:buAutoNum type="arabicPeriod"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бюджетной и налоговой политики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8AFE2F-BE49-46DC-8CBE-AD439D3F4E1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/>
          </a:p>
        </p:txBody>
      </p:sp>
      <p:sp>
        <p:nvSpPr>
          <p:cNvPr id="28675" name="Заголовок 1"/>
          <p:cNvSpPr txBox="1">
            <a:spLocks noChangeArrowheads="1"/>
          </p:cNvSpPr>
          <p:nvPr/>
        </p:nvSpPr>
        <p:spPr bwMode="auto">
          <a:xfrm>
            <a:off x="1033463" y="376238"/>
            <a:ext cx="797083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4574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146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3718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290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по разделам и подразделам функциональной классификации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2338" y="1481138"/>
          <a:ext cx="8081962" cy="4949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6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23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24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347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78" marR="68578" marT="34293" marB="3429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68578" marR="68578" marT="34293" marB="3429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78" marR="68578" marT="34293" marB="3429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68578" marR="68578" marT="34293" marB="34293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78" marR="68578" marT="34293" marB="3429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0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93" marB="34293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78" marR="68578" marT="34293" marB="34293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6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78" marR="68578" marT="34293" marB="3429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2018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78" marR="68578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2019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78" marR="68578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2020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0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2 185 119,9</a:t>
                      </a: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1 840 751,6</a:t>
                      </a: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84,2%</a:t>
                      </a: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1 843 670,9</a:t>
                      </a: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100,2%</a:t>
                      </a: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1 864 870,8</a:t>
                      </a: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101,1%</a:t>
                      </a:r>
                    </a:p>
                  </a:txBody>
                  <a:tcPr marL="7144" marR="7144" marT="714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0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том, числе: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0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158 040,2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156 362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156 306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156 274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1 068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102,2%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1 068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1 068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107,3%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6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42 451,5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42 671,2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100,5%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42 671,2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42 671,2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126,2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1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1 172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1 213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103,5%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1 213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1 213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1 332,8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375%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5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109 380,7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103 691,8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94,8%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103 635,8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103 603,8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8816" name="TextBox 5"/>
          <p:cNvSpPr txBox="1">
            <a:spLocks noChangeArrowheads="1"/>
          </p:cNvSpPr>
          <p:nvPr/>
        </p:nvSpPr>
        <p:spPr bwMode="auto">
          <a:xfrm>
            <a:off x="8034338" y="1250950"/>
            <a:ext cx="8905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5750"/>
            <a:ext cx="922338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ADE880-912F-4944-AF6E-35779EE4A10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/>
          </a:p>
        </p:txBody>
      </p:sp>
      <p:sp>
        <p:nvSpPr>
          <p:cNvPr id="29699" name="Заголовок 1"/>
          <p:cNvSpPr txBox="1">
            <a:spLocks noChangeArrowheads="1"/>
          </p:cNvSpPr>
          <p:nvPr/>
        </p:nvSpPr>
        <p:spPr bwMode="auto">
          <a:xfrm>
            <a:off x="989013" y="447675"/>
            <a:ext cx="7891462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4574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146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3718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290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по разделам и подразделам функциональной классификации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5800" y="1536700"/>
          <a:ext cx="8194675" cy="502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4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0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79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15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36728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86" marR="68586" marT="34283" marB="3428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68586" marR="68586" marT="34283" marB="3428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6" marR="68586" marT="34283" marB="3428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68586" marR="68586" marT="34283" marB="34283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6" marR="68586" marT="34283" marB="3428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1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1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83" marB="34283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6" marR="68586" marT="34283" marB="34283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5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6" marR="68586" marT="34283" marB="3428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1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2018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83" marB="3428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6" marR="68586" marT="34283" marB="3428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1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2019году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83" marB="3428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6" marR="68586" marT="34283" marB="3428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1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2020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34283" marB="3428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4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145" marR="7145" marT="714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1 948,4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1 948,4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35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5 685,9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8 680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152,7%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8 680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8 680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3 550%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9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5 485,9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1 490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27,2%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1 490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1 490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74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161 819,1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93 453,2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57,7%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93 293,2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95 563,2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102,4%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74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Топливно-энергетический комплекс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23 025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41,3%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86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3 399,6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3 258,2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95,8%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3 258,2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3 258,2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74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Водное хозяйство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147,1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122,4%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70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99 273,1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68 410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68,9%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69 250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71 520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103,3%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1648">
                <a:tc>
                  <a:txBody>
                    <a:bodyPr/>
                    <a:lstStyle/>
                    <a:p>
                      <a:pPr algn="ct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35 974,3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12 105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33,6%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11 105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91,7%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11 105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9862" name="TextBox 5"/>
          <p:cNvSpPr txBox="1">
            <a:spLocks noChangeArrowheads="1"/>
          </p:cNvSpPr>
          <p:nvPr/>
        </p:nvSpPr>
        <p:spPr bwMode="auto">
          <a:xfrm>
            <a:off x="8108950" y="1298575"/>
            <a:ext cx="8905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76213"/>
            <a:ext cx="922338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832C27-F187-432C-AAF3-27D4142EA1F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/>
          </a:p>
        </p:txBody>
      </p:sp>
      <p:sp>
        <p:nvSpPr>
          <p:cNvPr id="30723" name="Заголовок 1"/>
          <p:cNvSpPr txBox="1">
            <a:spLocks noChangeArrowheads="1"/>
          </p:cNvSpPr>
          <p:nvPr/>
        </p:nvSpPr>
        <p:spPr bwMode="auto">
          <a:xfrm>
            <a:off x="996950" y="514350"/>
            <a:ext cx="80073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4574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146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3718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290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по разделам и подразделам функциональной классификации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33438" y="1560513"/>
          <a:ext cx="8170862" cy="5119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3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9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61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96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490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81" marR="68581" marT="34288" marB="34288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68581" marR="68581" marT="34288" marB="34288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1" marR="68581" marT="34288" marB="34288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</a:t>
                      </a:r>
                    </a:p>
                  </a:txBody>
                  <a:tcPr marL="68581" marR="68581" marT="34288" marB="34288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1" marR="68581" marT="34288" marB="3428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0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88" marB="34288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1" marR="68581" marT="34288" marB="34288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5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1" marR="68581" marT="34288" marB="3428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2018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88" marB="34288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1" marR="68581" marT="34288" marB="34288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2019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88" marB="34288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1" marR="68581" marT="34288" marB="34288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2020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88" marB="34288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14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433 708,4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142 832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143 015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140 462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23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9 212,6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9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373 612,2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129 806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129 806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129 806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50 883,6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9 922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19,5%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10 105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7 552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74,7%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4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93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666 893,1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685 252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689 745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100,6%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689 745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9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42 548,3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46 136,4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47 236,4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47 236,4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490 798,3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507 820,6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511 213,6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100,6%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511 213,6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4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52 256,2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53 717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53 717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53 717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9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241,5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9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81 048,8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77 428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77 428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77 428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61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кинематография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214 061,7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198 469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200 976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101,2%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200 976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9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152 422,6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137 070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89,9%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139 577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101,8%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139 577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837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61 639,1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61 399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61 399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61 399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70990">
                <a:tc gridSpan="10">
                  <a:txBody>
                    <a:bodyPr/>
                    <a:lstStyle/>
                    <a:p>
                      <a:pPr algn="r" rtl="0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0921" name="TextBox 5"/>
          <p:cNvSpPr txBox="1">
            <a:spLocks noChangeArrowheads="1"/>
          </p:cNvSpPr>
          <p:nvPr/>
        </p:nvSpPr>
        <p:spPr bwMode="auto">
          <a:xfrm>
            <a:off x="8034338" y="1357313"/>
            <a:ext cx="8905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63" y="306388"/>
            <a:ext cx="922337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1C0942-9F09-49EF-898F-6956BD6799A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/>
          </a:p>
        </p:txBody>
      </p:sp>
      <p:sp>
        <p:nvSpPr>
          <p:cNvPr id="31747" name="Заголовок 1"/>
          <p:cNvSpPr txBox="1">
            <a:spLocks noChangeArrowheads="1"/>
          </p:cNvSpPr>
          <p:nvPr/>
        </p:nvSpPr>
        <p:spPr bwMode="auto">
          <a:xfrm>
            <a:off x="922338" y="306388"/>
            <a:ext cx="793591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4574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146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3718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290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по разделам и подразделам функциональной классификации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8988" y="1308100"/>
          <a:ext cx="8091487" cy="4808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6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9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9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39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554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85" marR="68585" marT="34299" marB="34299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68585" marR="68585" marT="34299" marB="34299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5" marR="68585" marT="34299" marB="34299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</a:t>
                      </a:r>
                    </a:p>
                  </a:txBody>
                  <a:tcPr marL="68585" marR="68585" marT="34299" marB="34299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5" marR="68585" marT="34299" marB="34299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0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299" marB="34299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5" marR="68585" marT="34299" marB="34299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2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5" marR="68585" marT="34299" marB="34299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2018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299" marB="34299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5" marR="68585" marT="34299" marB="34299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2019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299" marB="34299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5" marR="68585" marT="34299" marB="34299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2020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34299" marB="34299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86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9 336,7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86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Амбулаторная помощь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2 397,5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86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6 939,2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86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347 765,4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352 739,3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101,4%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357 548,6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101,4%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360 217,5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100,7%</a:t>
                      </a:r>
                    </a:p>
                  </a:txBody>
                  <a:tcPr marL="7145" marR="7145" marT="714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30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4 904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5 043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102,8%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5 043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5 043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77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обслуживание населения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46 022,2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47 209,7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102,6%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47 209,7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47 209,7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77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143 599,5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148 593,1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103,5%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148 717,4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148 779,3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100,1%</a:t>
                      </a:r>
                    </a:p>
                  </a:txBody>
                  <a:tcPr marL="7145" marR="7145" marT="714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52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141 435,1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139 890,2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144 575,2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103,3%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147 182,2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101,8%</a:t>
                      </a:r>
                    </a:p>
                  </a:txBody>
                  <a:tcPr marL="7145" marR="7145" marT="714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 в области социальной политики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11 804,6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12 003,3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101,7%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12 003,3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12 003,3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41 621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38 254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91,9%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31 694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82,8%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31 694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6" marB="0" anchor="ctr"/>
                </a:tc>
                <a:extLst>
                  <a:ext uri="{0D108BD9-81ED-4DB2-BD59-A6C34878D82A}">
                    <a16:rowId xmlns:a16="http://schemas.microsoft.com/office/drawing/2014/main" val="3213587529"/>
                  </a:ext>
                </a:extLst>
              </a:tr>
              <a:tr h="27767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8 549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8 823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103,2%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8 823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8 823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6" marB="0" anchor="ctr"/>
                </a:tc>
                <a:extLst>
                  <a:ext uri="{0D108BD9-81ED-4DB2-BD59-A6C34878D82A}">
                    <a16:rowId xmlns:a16="http://schemas.microsoft.com/office/drawing/2014/main" val="3747455180"/>
                  </a:ext>
                </a:extLst>
              </a:tr>
              <a:tr h="28689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33 072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29 431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22 871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77,7%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22 871</a:t>
                      </a:r>
                    </a:p>
                  </a:txBody>
                  <a:tcPr marL="7145" marR="7145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5" marR="7145" marT="7146" marB="0" anchor="ctr"/>
                </a:tc>
                <a:extLst>
                  <a:ext uri="{0D108BD9-81ED-4DB2-BD59-A6C34878D82A}">
                    <a16:rowId xmlns:a16="http://schemas.microsoft.com/office/drawing/2014/main" val="1498624221"/>
                  </a:ext>
                </a:extLst>
              </a:tr>
            </a:tbl>
          </a:graphicData>
        </a:graphic>
      </p:graphicFrame>
      <p:sp>
        <p:nvSpPr>
          <p:cNvPr id="31910" name="TextBox 5"/>
          <p:cNvSpPr txBox="1">
            <a:spLocks noChangeArrowheads="1"/>
          </p:cNvSpPr>
          <p:nvPr/>
        </p:nvSpPr>
        <p:spPr bwMode="auto">
          <a:xfrm>
            <a:off x="7910513" y="1073150"/>
            <a:ext cx="8905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66700"/>
            <a:ext cx="922338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614BDA-6B77-4F9A-BB32-1AF57DD6DD2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/>
          </a:p>
        </p:txBody>
      </p:sp>
      <p:sp>
        <p:nvSpPr>
          <p:cNvPr id="32771" name="Заголовок 1"/>
          <p:cNvSpPr txBox="1">
            <a:spLocks noChangeArrowheads="1"/>
          </p:cNvSpPr>
          <p:nvPr/>
        </p:nvSpPr>
        <p:spPr bwMode="auto">
          <a:xfrm>
            <a:off x="1066800" y="238125"/>
            <a:ext cx="79343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4574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146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3718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29050" indent="-171450" defTabSz="4572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по разделам и подразделам функциональной классификации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0900" y="1425575"/>
          <a:ext cx="8150225" cy="4776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9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6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49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9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18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820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81" marR="68581" marT="34293" marB="3429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68581" marR="68581" marT="34293" marB="3429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1" marR="68581" marT="34293" marB="34293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2018год</a:t>
                      </a:r>
                    </a:p>
                  </a:txBody>
                  <a:tcPr marL="68581" marR="68581" marT="34293" marB="34293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1" marR="68581" marT="34293" marB="3429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0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3" marB="34293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1" marR="68581" marT="34293" marB="34293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6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1" marR="68581" marT="34293" marB="3429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2018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1" marR="68581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2019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1" marR="68581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0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2020 году в %)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3" marB="34293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37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2 339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102,4%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84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2 339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102,4%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97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13 318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13 300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13 300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13 300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13 318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13 300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13 300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13 300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42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128 353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146 447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114,1%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113 867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77,7%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112 813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99,1%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24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125 353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146 447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116,8%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113 867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77,7%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112 813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99,1%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976">
                <a:tc>
                  <a:txBody>
                    <a:bodyPr/>
                    <a:lstStyle/>
                    <a:p>
                      <a:pPr algn="ctr" rtl="0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мер по устойчивому исполнению бюджетов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3328764800"/>
                  </a:ext>
                </a:extLst>
              </a:tr>
              <a:tr h="583759">
                <a:tc>
                  <a:txBody>
                    <a:bodyPr/>
                    <a:lstStyle/>
                    <a:p>
                      <a:pPr algn="ctr" rtl="0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Условно утвержденные расходы</a:t>
                      </a:r>
                    </a:p>
                    <a:p>
                      <a:pPr algn="l" rtl="0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30 283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50 183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165,7%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2890" name="TextBox 5"/>
          <p:cNvSpPr txBox="1">
            <a:spLocks noChangeArrowheads="1"/>
          </p:cNvSpPr>
          <p:nvPr/>
        </p:nvSpPr>
        <p:spPr bwMode="auto">
          <a:xfrm>
            <a:off x="8034338" y="1193800"/>
            <a:ext cx="8905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8125"/>
            <a:ext cx="922338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dm-investment.com/wp-content/uploads/2016/05/02_80A-2-5.jpg">
            <a:extLst>
              <a:ext uri="{FF2B5EF4-FFF2-40B4-BE49-F238E27FC236}">
                <a16:creationId xmlns:a16="http://schemas.microsoft.com/office/drawing/2014/main" id="{178E04C9-0381-4DC5-AE00-32136E81B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26" y="142609"/>
            <a:ext cx="3046241" cy="1098261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30200"/>
            <a:ext cx="6686550" cy="530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1125" y="1020763"/>
            <a:ext cx="7543800" cy="3206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dirty="0"/>
              <a:t>Так выглядит бюджет Кемеровского муниципального района в разрезе муниципальных программ</a:t>
            </a:r>
          </a:p>
        </p:txBody>
      </p:sp>
      <p:sp>
        <p:nvSpPr>
          <p:cNvPr id="33797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F6F5C1-B19F-4796-88AC-C44882377D6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3300" y="1428750"/>
          <a:ext cx="7697788" cy="490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0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62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2" marR="68582"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2" marR="68582" marT="34288" marB="342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1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бюджета всего,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1 840 751,6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1 843 670,9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1 864 870,8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81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расходы на реализацию муниципальных программ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1 751 878,3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1 754 853,6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1 776 085,5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"Жилище"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31 912,6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32 304,6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32 304,6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81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"Жилище"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81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жильем молодых семей"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1 573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1 573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1 573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5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жильем детей-сирот и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детей оставшихся без попечения родителей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27 046,2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27 438,2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27 438,2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71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жильем отдельных категорий граждан»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3 089,4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3 089,4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3 089,4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33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"Социальная инфраструктура Кемеровского муниципального района"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53 893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53 893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53 893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5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"Строительство, реконструкция и капитальный ремонт объектов Кемеровского муниципального района"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50 900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52 393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52 393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81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"Энергосбережение социальной инфраструктуры"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2 993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5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«Формирование современной городской среды в КМР»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3 110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2 270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95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"Управление муниципальным имуществом"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27 052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27 052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27 052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5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</a:p>
                  </a:txBody>
                  <a:tcPr marL="68582" marR="68582" marT="34288" marB="34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выполнения функций органов местного самоуправления, функций подведомственных учреждений"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22 207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22 207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22 207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3890" name="TextBox 5"/>
          <p:cNvSpPr txBox="1">
            <a:spLocks noChangeArrowheads="1"/>
          </p:cNvSpPr>
          <p:nvPr/>
        </p:nvSpPr>
        <p:spPr bwMode="auto">
          <a:xfrm>
            <a:off x="8034338" y="1255713"/>
            <a:ext cx="8905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38" y="276225"/>
            <a:ext cx="1111250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100" y="393700"/>
            <a:ext cx="6686550" cy="530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34819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EA4BDD-8C45-45D8-8B69-DF2C03E736A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42963" y="1182688"/>
          <a:ext cx="8010525" cy="466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7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62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1" marR="68581" marT="34297" marB="34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1" marR="68581" marT="34297" marB="3429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"Мероприятия по землеустройству, землепользованию, управлению имуществом"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4 845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4 845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4 845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4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"Культура Кемеровского муниципального района"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191 473,9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191 473,9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191 473,9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7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культуры Кемеровского муниципального района"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191 453,9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191 453,9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191 453,9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7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"Охрана труда"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4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"Образование Кемеровского муниципального района"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689 704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689 704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689 784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7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дошкольного образования"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43 736,4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43 736,4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43 736,4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7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общего образования"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463 552,6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463 552,6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463 552,6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76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дополнительного образования"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40 814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40 814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40 814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7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"Социальные гарантии в системе образования"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40 505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40 505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40 585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9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деятельности прочих учреждений образования"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75 414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75 414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75 414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7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"Лето"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1 904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1 904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1 904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9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"Организация воспитательного и образовательного процесса в детских домах и школах-интернатах"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23 768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23 768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23 768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736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6.8.</a:t>
                      </a:r>
                    </a:p>
                  </a:txBody>
                  <a:tcPr marL="68581" marR="68581" marT="34297" marB="3429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"Охрана труда"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4912" name="TextBox 5"/>
          <p:cNvSpPr txBox="1">
            <a:spLocks noChangeArrowheads="1"/>
          </p:cNvSpPr>
          <p:nvPr/>
        </p:nvSpPr>
        <p:spPr bwMode="auto">
          <a:xfrm>
            <a:off x="8015288" y="923925"/>
            <a:ext cx="8905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2888"/>
            <a:ext cx="1109663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04813"/>
            <a:ext cx="6686550" cy="531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35843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FCB400-79D2-442D-AC68-CBF8BC959CE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50913" y="1155700"/>
          <a:ext cx="7902575" cy="5032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2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179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78" marR="6857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78" marR="68578" marT="34299" marB="3429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3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"Развитие физической культуры и спорта. Молодое поколение Кемеровского муниципального района"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28 404,0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27 844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27 844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5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программ спортивной подготовки по видам спорта"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1 671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1 111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1 111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0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массового спорта и физической культуры"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26 563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26 563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26 563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1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"Охрана труда"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5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"Молодое поколение Кемеровского муниципального района"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23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"Социальная поддержка населения Кемеровского муниципального района"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275 945,8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280 363,1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282 952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5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"Меры социальной поддержки гражданам Кемеровского муниципального района"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209 842,3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214 259,6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216 848,5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10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"Акции Кемеровского муниципального района"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5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"Материальная поддержка малоимущих граждан Кемеровского муниципального района"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1 546,5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1 546,5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1 546,5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5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деятельности органов местного самоуправления и их подведомственных учреждений"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58 996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58 996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58 996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02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"Дополнительное пенсионное обеспечение граждан"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5 043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5 043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5 043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02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8.6.</a:t>
                      </a:r>
                    </a:p>
                  </a:txBody>
                  <a:tcPr marL="68578" marR="68578" marT="34299" marB="34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"Доступная среда"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217,0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5930" name="TextBox 5"/>
          <p:cNvSpPr txBox="1">
            <a:spLocks noChangeArrowheads="1"/>
          </p:cNvSpPr>
          <p:nvPr/>
        </p:nvSpPr>
        <p:spPr bwMode="auto">
          <a:xfrm>
            <a:off x="7940675" y="930275"/>
            <a:ext cx="8905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5588"/>
            <a:ext cx="1109663" cy="4143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468313"/>
            <a:ext cx="6686550" cy="531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36867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5CA98E-2696-49E7-9559-33B8BE2ACE3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77888" y="1120775"/>
          <a:ext cx="7958137" cy="4757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1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92" marR="68592" marT="34287" marB="342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92" marR="68592" marT="34287" marB="342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92" marR="68592" marT="34287" marB="342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92" marR="68592" marT="34287" marB="342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92" marR="68592" marT="34287" marB="3428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0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68592" marR="68592" marT="34287" marB="3428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"Обеспечение безопасности условий жизни и деятельности населения района"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1 226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1 226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1 226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9.1.</a:t>
                      </a:r>
                    </a:p>
                  </a:txBody>
                  <a:tcPr marL="68592" marR="68592" marT="34287" marB="3428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пожарной безопасности"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82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9.2.</a:t>
                      </a:r>
                    </a:p>
                  </a:txBody>
                  <a:tcPr marL="68592" marR="68592" marT="34287" marB="3428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"Снижение рисков и смягчение последствий чрезвычайных ситуаций природного и техногенного характера"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446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446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446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3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9.3.</a:t>
                      </a:r>
                    </a:p>
                  </a:txBody>
                  <a:tcPr marL="68592" marR="68592" marT="34287" marB="3428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"Борьба с преступностью и профилактика правонарушений"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3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9.4.</a:t>
                      </a:r>
                    </a:p>
                  </a:txBody>
                  <a:tcPr marL="68592" marR="68592" marT="34287" marB="3428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водохозяйственного комплекса"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82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9.5.</a:t>
                      </a:r>
                    </a:p>
                  </a:txBody>
                  <a:tcPr marL="68592" marR="68592" marT="34287" marB="3428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безопасности людей на водных объектах (зима, лето) и лесных пожаров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5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9.6.</a:t>
                      </a:r>
                    </a:p>
                  </a:txBody>
                  <a:tcPr marL="68592" marR="68592" marT="34287" marB="3428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"Формирование запаса медикаментов для проведения мероприятий по ликвидации медико-санитарных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последствий чрезвычайных ситуаций радиационного и химического характера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3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9.7.</a:t>
                      </a:r>
                    </a:p>
                  </a:txBody>
                  <a:tcPr marL="68592" marR="68592" marT="34287" marB="3428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"Мобилизационная подготовка"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3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9.8.</a:t>
                      </a:r>
                    </a:p>
                  </a:txBody>
                  <a:tcPr marL="68592" marR="68592" marT="34287" marB="3428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"Противодействие экстремизму и терроризму"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3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</a:t>
                      </a:r>
                    </a:p>
                  </a:txBody>
                  <a:tcPr marL="68592" marR="68592" marT="34287" marB="3428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"Муниципальный контроль"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7145" marR="7145" marT="71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val="757536582"/>
                  </a:ext>
                </a:extLst>
              </a:tr>
            </a:tbl>
          </a:graphicData>
        </a:graphic>
      </p:graphicFrame>
      <p:sp>
        <p:nvSpPr>
          <p:cNvPr id="36942" name="TextBox 5"/>
          <p:cNvSpPr txBox="1">
            <a:spLocks noChangeArrowheads="1"/>
          </p:cNvSpPr>
          <p:nvPr/>
        </p:nvSpPr>
        <p:spPr bwMode="auto">
          <a:xfrm>
            <a:off x="7904163" y="889000"/>
            <a:ext cx="8905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5750"/>
            <a:ext cx="1109663" cy="414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113" y="376238"/>
            <a:ext cx="6686550" cy="531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37891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700430-BBCE-48A4-94E5-77DE4B6C7AA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6938" y="1057275"/>
          <a:ext cx="7939087" cy="5178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766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3" marR="68583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3" marR="68583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3" marR="68583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83" marR="68583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3" marR="68583" marT="34295" marB="342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83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68583" marR="68583" marT="34295" marB="3429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"Развитие субъектов малого и среднего предпринимательства в Кемеровском муниципальном районе"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83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68583" marR="68583" marT="34295" marB="3429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"Финансовая поддержка агропромышленного комплекса и социального развития села в Кемеровском муниципальном районе"</a:t>
                      </a: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6 257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6 720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6 437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14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11.1.</a:t>
                      </a:r>
                    </a:p>
                  </a:txBody>
                  <a:tcPr marL="68583" marR="68583" marT="34295" marB="3429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"Финансовая поддержка агропромышленного комплекса Кемеровского муниципального района"</a:t>
                      </a: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1 442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6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11.2.</a:t>
                      </a:r>
                    </a:p>
                  </a:txBody>
                  <a:tcPr marL="68583" marR="68583" marT="34295" marB="3429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"Социальная поддержка молодых семей и молодых специалистов на строительство (приобретение) жилья в сельской местности"</a:t>
                      </a: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93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11.3.</a:t>
                      </a:r>
                    </a:p>
                  </a:txBody>
                  <a:tcPr marL="68583" marR="68583" marT="34295" marB="3429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"Финансовая поддержка Ветеранского подворья Кемеровского муниципального района"</a:t>
                      </a: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1 340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5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11.4.</a:t>
                      </a:r>
                    </a:p>
                  </a:txBody>
                  <a:tcPr marL="68583" marR="68583" marT="34295" marB="34295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деятельности учреждений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хозяйства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2 375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2 375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2 375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1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</a:t>
                      </a:r>
                    </a:p>
                  </a:txBody>
                  <a:tcPr marL="68583" marR="68583" marT="34295" marB="34295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подотрасли животноводства, переработки и реализации продукции животноводства"</a:t>
                      </a:r>
                    </a:p>
                  </a:txBody>
                  <a:tcPr marL="7144" marR="7144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463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694832062"/>
                  </a:ext>
                </a:extLst>
              </a:tr>
              <a:tr h="78879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68583" marR="68583" marT="34295" marB="3429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"Информационная политика и работа с общественностью муниципального образования "Кемеровский муниципальный район"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53 585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53 585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53 585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85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</a:t>
                      </a:r>
                    </a:p>
                  </a:txBody>
                  <a:tcPr marL="68583" marR="68583" marT="34295" marB="3429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"Взаимодействие со средствами массовой информации"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3 122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3 122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3 122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7960" name="TextBox 5"/>
          <p:cNvSpPr txBox="1">
            <a:spLocks noChangeArrowheads="1"/>
          </p:cNvSpPr>
          <p:nvPr/>
        </p:nvSpPr>
        <p:spPr bwMode="auto">
          <a:xfrm>
            <a:off x="7904163" y="827088"/>
            <a:ext cx="8905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2250"/>
            <a:ext cx="1109663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2238375"/>
            <a:ext cx="1922462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3" y="695325"/>
            <a:ext cx="6686550" cy="536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</a:t>
            </a:r>
          </a:p>
        </p:txBody>
      </p:sp>
      <p:pic>
        <p:nvPicPr>
          <p:cNvPr id="11268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3028950"/>
            <a:ext cx="24352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944368" y="4598234"/>
            <a:ext cx="1535470" cy="428717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1 840 751,6 тыс. 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9869" y="4027988"/>
            <a:ext cx="1566322" cy="396332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1 770 751,6 тыс. руб</a:t>
            </a:r>
            <a:r>
              <a:rPr lang="ru-RU" sz="11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287280" y="3184646"/>
            <a:ext cx="751368" cy="860198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38648" y="3154895"/>
            <a:ext cx="558737" cy="889949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677926" y="3530840"/>
            <a:ext cx="704948" cy="1120813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063859" y="3541925"/>
            <a:ext cx="614067" cy="1109728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132956" y="5541525"/>
            <a:ext cx="1689088" cy="412932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70 000,0 тыс. руб</a:t>
            </a:r>
            <a:r>
              <a:rPr lang="ru-RU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Облако 2"/>
          <p:cNvSpPr/>
          <p:nvPr/>
        </p:nvSpPr>
        <p:spPr>
          <a:xfrm>
            <a:off x="4160838" y="5286375"/>
            <a:ext cx="2436812" cy="100330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 расчете на 1 человека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38 063 руб.   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6597650" y="4497388"/>
            <a:ext cx="2546350" cy="93027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расчете на 1 человека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39 568 руб.</a:t>
            </a:r>
          </a:p>
        </p:txBody>
      </p:sp>
      <p:pic>
        <p:nvPicPr>
          <p:cNvPr id="11284" name="Рисунок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1905000"/>
            <a:ext cx="15398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3625925" y="2873065"/>
            <a:ext cx="1521580" cy="372581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1 792 170,9 тыс. руб.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297762" y="3424904"/>
            <a:ext cx="1539142" cy="421244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1 843 670,9 тыс. руб.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635501" y="2919412"/>
            <a:ext cx="1508499" cy="391807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endParaRPr lang="en-US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1 864 870,8 тыс. руб.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280025" y="2410397"/>
            <a:ext cx="1539143" cy="359999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1 818 670,8 тыс. руб.</a:t>
            </a:r>
          </a:p>
        </p:txBody>
      </p:sp>
      <p:sp>
        <p:nvSpPr>
          <p:cNvPr id="11297" name="TextBox 37"/>
          <p:cNvSpPr txBox="1">
            <a:spLocks noChangeArrowheads="1"/>
          </p:cNvSpPr>
          <p:nvPr/>
        </p:nvSpPr>
        <p:spPr bwMode="auto">
          <a:xfrm>
            <a:off x="2298700" y="2643188"/>
            <a:ext cx="971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</p:txBody>
      </p:sp>
      <p:sp>
        <p:nvSpPr>
          <p:cNvPr id="11298" name="TextBox 38"/>
          <p:cNvSpPr txBox="1">
            <a:spLocks noChangeArrowheads="1"/>
          </p:cNvSpPr>
          <p:nvPr/>
        </p:nvSpPr>
        <p:spPr bwMode="auto">
          <a:xfrm>
            <a:off x="7269163" y="1550988"/>
            <a:ext cx="1027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sp>
        <p:nvSpPr>
          <p:cNvPr id="11299" name="TextBox 39"/>
          <p:cNvSpPr txBox="1">
            <a:spLocks noChangeArrowheads="1"/>
          </p:cNvSpPr>
          <p:nvPr/>
        </p:nvSpPr>
        <p:spPr bwMode="auto">
          <a:xfrm>
            <a:off x="4700588" y="1893888"/>
            <a:ext cx="1027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3851867" y="2350320"/>
            <a:ext cx="701862" cy="533959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553728" y="2350321"/>
            <a:ext cx="527588" cy="539327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813550" y="2598850"/>
            <a:ext cx="783863" cy="813089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5406921" y="2610475"/>
            <a:ext cx="381134" cy="835682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6628114" y="1988344"/>
            <a:ext cx="640433" cy="426693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281688" y="1983025"/>
            <a:ext cx="353813" cy="427373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8274560" y="2199521"/>
            <a:ext cx="672987" cy="734013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7939021" y="2192365"/>
            <a:ext cx="327491" cy="727048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4479838" y="4186422"/>
            <a:ext cx="1582633" cy="428716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51 500,0 тыс. руб.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054233" y="3461768"/>
            <a:ext cx="1574225" cy="391808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46 200,0 тыс.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19063"/>
            <a:ext cx="1309688" cy="5762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 характеристики бюджета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319088"/>
            <a:ext cx="6686550" cy="530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38915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E0E41A-F606-44C6-9305-3EB6C262BD9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04875" y="1270000"/>
          <a:ext cx="7966075" cy="4708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03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4" marR="68584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4" marR="68584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4" marR="68584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84" marR="68584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4" marR="68584" marT="34295" marB="342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1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12.2.</a:t>
                      </a:r>
                    </a:p>
                  </a:txBody>
                  <a:tcPr marL="68584" marR="68584" marT="34295" marB="3429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"Информатизация администрации Кемеровского муниципального района"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01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12.3.</a:t>
                      </a:r>
                    </a:p>
                  </a:txBody>
                  <a:tcPr marL="68584" marR="68584" marT="34295" marB="3429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"Материальное стимулирование организаций и отдельных категорий граждан"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43 942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43 942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43 942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01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12.4.</a:t>
                      </a:r>
                    </a:p>
                  </a:txBody>
                  <a:tcPr marL="68584" marR="68584" marT="34295" marB="3429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"Мероприятия, направленные на доступность органов местного самоуправления"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6 011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6 011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6 011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27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68584" marR="68584" marT="34295" marB="34295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"Жилищно-коммунальный комплекс Кемеровского муниципального района"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144 926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144 926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144 926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01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13.1.</a:t>
                      </a:r>
                    </a:p>
                  </a:txBody>
                  <a:tcPr marL="68584" marR="68584" marT="34295" marB="34295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"Подготовка к зиме объектов жилищно-коммунального хозяйства 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28 615,1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28 615,1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28 615,1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7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13.2.</a:t>
                      </a:r>
                    </a:p>
                  </a:txBody>
                  <a:tcPr marL="68584" marR="68584" marT="34295" marB="34295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"Модернизация объектов коммунальной инфраструктуры"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29 390,9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29 390,9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29 390,9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9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13.3.</a:t>
                      </a:r>
                    </a:p>
                  </a:txBody>
                  <a:tcPr marL="68584" marR="68584" marT="34295" marB="34295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жилищно-коммунального комплекса Кемеровского муниципального района"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86 920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86 920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86 920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627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68584" marR="68584" marT="34295" marB="34295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"Благоустройство территории и дорожная деятельность Кемеровского муниципального район"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75 222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76 622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78 892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59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14.1.</a:t>
                      </a:r>
                    </a:p>
                  </a:txBody>
                  <a:tcPr marL="68584" marR="68584" marT="34295" marB="34295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"Дорожное хозяйство"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68 410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69 250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71 520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59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14.2.</a:t>
                      </a:r>
                    </a:p>
                  </a:txBody>
                  <a:tcPr marL="68584" marR="68584" marT="34295" marB="34295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"Благоустройство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территории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6 812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7 372</a:t>
                      </a:r>
                    </a:p>
                  </a:txBody>
                  <a:tcPr marL="7144" marR="7144" marT="7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7 372</a:t>
                      </a:r>
                    </a:p>
                  </a:txBody>
                  <a:tcPr marL="7144" marR="7144" marT="714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8990" name="TextBox 5"/>
          <p:cNvSpPr txBox="1">
            <a:spLocks noChangeArrowheads="1"/>
          </p:cNvSpPr>
          <p:nvPr/>
        </p:nvSpPr>
        <p:spPr bwMode="auto">
          <a:xfrm>
            <a:off x="7950200" y="1039813"/>
            <a:ext cx="8905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8275"/>
            <a:ext cx="1109663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325" y="357188"/>
            <a:ext cx="6686550" cy="531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39939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8D8A3F-6729-40B7-8895-4C8A44D5EB0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42963" y="1155700"/>
          <a:ext cx="7993062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2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4" marR="68584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4" marR="68584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4" marR="68584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84" marR="68584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4" marR="68584" marT="34301" marB="343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20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68584" marR="68584" marT="34301" marB="34301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"Энергосбережение и повышение энергоэффективности Кемеровского муниципального района"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89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68584" marR="68584" marT="34301" marB="34301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"Обеспечение безопасности</a:t>
                      </a:r>
                      <a:r>
                        <a:rPr lang="ru-RU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дорожного движения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91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 marL="68584" marR="68584" marT="34301" marB="34301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"Управление муниципальными финансами Кемеровского муниципального района"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164 747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162 450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181 296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70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17.1.</a:t>
                      </a:r>
                    </a:p>
                  </a:txBody>
                  <a:tcPr marL="68584" marR="68584" marT="34301" marB="34301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сбалансированности и устойчивости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бюджетной системы Кемеровского муниципального района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151 447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118 867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117 813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17.2.</a:t>
                      </a:r>
                    </a:p>
                  </a:txBody>
                  <a:tcPr marL="68584" marR="68584" marT="34301" marB="34301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условий для повышения эффективности расходов бюджета района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0 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30 283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50 183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3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17.3.</a:t>
                      </a:r>
                    </a:p>
                  </a:txBody>
                  <a:tcPr marL="68584" marR="68584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муниципальным долгом Кемеровского муниципального района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13 300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13 300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13 300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val="3781913818"/>
                  </a:ext>
                </a:extLst>
              </a:tr>
            </a:tbl>
          </a:graphicData>
        </a:graphic>
      </p:graphicFrame>
      <p:sp>
        <p:nvSpPr>
          <p:cNvPr id="39990" name="TextBox 5"/>
          <p:cNvSpPr txBox="1">
            <a:spLocks noChangeArrowheads="1"/>
          </p:cNvSpPr>
          <p:nvPr/>
        </p:nvSpPr>
        <p:spPr bwMode="auto">
          <a:xfrm>
            <a:off x="7886700" y="904875"/>
            <a:ext cx="8905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07963"/>
            <a:ext cx="1109663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бюджета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C5C689-2BBD-4585-AFAE-820D339AD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35"/>
            <a:ext cx="1848371" cy="1617008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238" y="654050"/>
            <a:ext cx="6686550" cy="6207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Межбюджетные отношения</a:t>
            </a:r>
          </a:p>
        </p:txBody>
      </p:sp>
      <p:sp>
        <p:nvSpPr>
          <p:cNvPr id="40964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8407FA-7DD6-44AF-A7C0-1D8D1B743E9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3300" y="1908175"/>
          <a:ext cx="7734300" cy="4208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76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91" marR="68591" marT="34295" marB="3429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591" marR="68591" marT="34295" marB="3429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1 770 751,6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1 792 170,9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1 818 670,8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получаемые</a:t>
                      </a:r>
                    </a:p>
                  </a:txBody>
                  <a:tcPr marL="68591" marR="68591" marT="34295" marB="3429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бюджета</a:t>
                      </a:r>
                      <a:r>
                        <a:rPr lang="ru-RU" sz="11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субъекта Российской Федерации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797 849,4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749 665,7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752 037,6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664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68591" marR="68591" marT="34295" marB="3429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53 460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68591" marR="68591" marT="34295" marB="3429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46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68591" marR="68591" marT="34295" marB="3429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744 389,4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749 665,7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752 037,6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бюджетов сельских поселений</a:t>
                      </a:r>
                    </a:p>
                  </a:txBody>
                  <a:tcPr marL="68591" marR="68591" marT="34295" marB="3429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109 364,2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116 359,2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128 994,2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901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части полномочий по решению вопросов местного значения</a:t>
                      </a:r>
                    </a:p>
                  </a:txBody>
                  <a:tcPr marL="68591" marR="68591" marT="34295" marB="3429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109 364,2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116 359,2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128 994,2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68591" marR="68591" marT="34295" marB="3429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1 840 751,6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1 843 670,9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1 864 870,8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r>
                        <a:rPr lang="ru-RU" sz="11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68591" marR="68591" marT="34295" marB="3429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направляемые в бюджеты</a:t>
                      </a:r>
                      <a:r>
                        <a:rPr lang="ru-RU" sz="11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сельских поселений</a:t>
                      </a:r>
                      <a:endParaRPr lang="ru-RU" sz="11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148 885,1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116 305,1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115 251,1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68591" marR="68591" marT="34295" marB="3429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146 447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113 867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112 813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76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68591" marR="68591" marT="34295" marB="34295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2 438,1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438,1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2 438,1</a:t>
                      </a:r>
                    </a:p>
                  </a:txBody>
                  <a:tcPr marL="68591" marR="68591" marT="34295" marB="34295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1027" name="TextBox 5"/>
          <p:cNvSpPr txBox="1">
            <a:spLocks noChangeArrowheads="1"/>
          </p:cNvSpPr>
          <p:nvPr/>
        </p:nvSpPr>
        <p:spPr bwMode="auto">
          <a:xfrm>
            <a:off x="7961313" y="1714500"/>
            <a:ext cx="8905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/>
              <a:t>тыс. рублей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b7aeaaa9c373574000a7104099b3cdf2-l&amp;n=13">
            <a:extLst>
              <a:ext uri="{FF2B5EF4-FFF2-40B4-BE49-F238E27FC236}">
                <a16:creationId xmlns:a16="http://schemas.microsoft.com/office/drawing/2014/main" id="{D444DC17-A1F6-41E8-9EBC-1AACFCEF3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78" y="117081"/>
            <a:ext cx="3295322" cy="2059576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987425"/>
            <a:ext cx="6030913" cy="523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 Муниципальный долг</a:t>
            </a:r>
          </a:p>
        </p:txBody>
      </p:sp>
      <p:sp>
        <p:nvSpPr>
          <p:cNvPr id="41988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CC43ED-9175-4559-9065-D47EAFAD19E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altLang="ru-RU"/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1333500" y="1946275"/>
            <a:ext cx="847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900"/>
              <a:t>млн. рублей</a:t>
            </a:r>
          </a:p>
        </p:txBody>
      </p:sp>
      <p:sp>
        <p:nvSpPr>
          <p:cNvPr id="3" name="AutoShape 4" descr="https://ptzgovorit.ru/sites/default/files/styles/885x100proc/public/insert_images/byudzhet_2.jpg?itok=VDp7ix3d">
            <a:extLst>
              <a:ext uri="{FF2B5EF4-FFF2-40B4-BE49-F238E27FC236}">
                <a16:creationId xmlns:a16="http://schemas.microsoft.com/office/drawing/2014/main" id="{07C0AFE3-7E0B-40A1-93A2-DCF9F0DB3E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graphicFrame>
        <p:nvGraphicFramePr>
          <p:cNvPr id="41991" name="Объект 8"/>
          <p:cNvGraphicFramePr>
            <a:graphicFrameLocks/>
          </p:cNvGraphicFramePr>
          <p:nvPr/>
        </p:nvGraphicFramePr>
        <p:xfrm>
          <a:off x="1082675" y="1228725"/>
          <a:ext cx="7939088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Chart" r:id="rId4" imgW="7943776" imgH="4852837" progId="Excel.Chart.8">
                  <p:embed/>
                </p:oleObj>
              </mc:Choice>
              <mc:Fallback>
                <p:oleObj name="Chart" r:id="rId4" imgW="7943776" imgH="4852837" progId="Excel.Chart.8">
                  <p:embed/>
                  <p:pic>
                    <p:nvPicPr>
                      <p:cNvPr id="0" name="Объект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1228725"/>
                        <a:ext cx="7939088" cy="484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5458E2-AF34-449D-8C7E-DA1466795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4113985"/>
            <a:ext cx="1762626" cy="1864673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25475"/>
            <a:ext cx="7754937" cy="739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внутренние заимствования</a:t>
            </a:r>
          </a:p>
        </p:txBody>
      </p:sp>
      <p:sp>
        <p:nvSpPr>
          <p:cNvPr id="1229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E6DCA7-F7EA-44C0-BC9B-A9F7DD6BA08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8125" y="1739900"/>
          <a:ext cx="7318375" cy="386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5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7" marR="68587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68587" marR="68587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7" marR="68587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68587" marR="68587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87" marR="68587" marT="34279" marB="342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49 592,5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46 000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9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-407,5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-25 000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9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</a:t>
                      </a:r>
                    </a:p>
                  </a:txBody>
                  <a:tcPr marL="257203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6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</a:t>
                      </a:r>
                    </a:p>
                  </a:txBody>
                  <a:tcPr marL="257203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-407,5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-25 000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 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4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-5 000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ru-RU" sz="14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5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</a:t>
                      </a:r>
                    </a:p>
                  </a:txBody>
                  <a:tcPr marL="257203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180 000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155 000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180 000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</a:t>
                      </a:r>
                    </a:p>
                  </a:txBody>
                  <a:tcPr marL="257203" marR="7145" marT="714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-130 000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-160 000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-100 000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-140 000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355" name="TextBox 5"/>
          <p:cNvSpPr txBox="1">
            <a:spLocks noChangeArrowheads="1"/>
          </p:cNvSpPr>
          <p:nvPr/>
        </p:nvSpPr>
        <p:spPr bwMode="auto">
          <a:xfrm>
            <a:off x="7670800" y="1495425"/>
            <a:ext cx="12049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1200" b="1"/>
              <a:t>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2875"/>
            <a:ext cx="1139825" cy="576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 характеристики бюджета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296391-8A37-408A-8CCC-C671C1F8D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70" y="3890836"/>
            <a:ext cx="3378898" cy="21154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0" y="876300"/>
            <a:ext cx="6686550" cy="825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бюджетной и налоговой политики</a:t>
            </a:r>
          </a:p>
        </p:txBody>
      </p:sp>
      <p:sp>
        <p:nvSpPr>
          <p:cNvPr id="13316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712788" y="2149475"/>
            <a:ext cx="8202612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полного и своевременного поступления денежных средств в бюджет Кемеровского муниципального района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мероприятий по мобилизации дополнительных налоговых поступлений в бюджет района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объемов задолженности по налоговым доходам 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предпринимательской активности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устойчивости бюджета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должен отвечать принципам консервативного бюджетного планирования и быть направлен на дальнейшее повышение эффективности расходов бюджета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непрерывности внутреннего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муниципального финансового контроля на всех этапах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бюджетного процесса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программно-целевых методов управления 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повышение прозрачности управления общественными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финансами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4313"/>
            <a:ext cx="1309688" cy="5762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 характеристики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althmasteryacademy.com/wp-content/uploads/2017/04/Build-Wealth-With-Dividends-Interest-Income-and-Rents-1024x683.jpg">
            <a:extLst>
              <a:ext uri="{FF2B5EF4-FFF2-40B4-BE49-F238E27FC236}">
                <a16:creationId xmlns:a16="http://schemas.microsoft.com/office/drawing/2014/main" id="{FC601704-C617-4922-A028-3DE7E1806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11" y="857250"/>
            <a:ext cx="3991689" cy="2662426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1520B1-37EB-4BAC-8726-E5C8793AD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088982"/>
            <a:ext cx="2149893" cy="2149893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14340" name="Заголовок 8"/>
          <p:cNvSpPr>
            <a:spLocks noGrp="1" noChangeArrowheads="1"/>
          </p:cNvSpPr>
          <p:nvPr>
            <p:ph type="title"/>
          </p:nvPr>
        </p:nvSpPr>
        <p:spPr>
          <a:xfrm>
            <a:off x="1158875" y="1038225"/>
            <a:ext cx="6686550" cy="830263"/>
          </a:xfrm>
        </p:spPr>
        <p:txBody>
          <a:bodyPr/>
          <a:lstStyle/>
          <a:p>
            <a:r>
              <a:rPr lang="ru-RU" altLang="ru-RU" b="1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Доходы бюджета</a:t>
            </a:r>
          </a:p>
        </p:txBody>
      </p:sp>
      <p:sp>
        <p:nvSpPr>
          <p:cNvPr id="14341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1416050" y="1976438"/>
            <a:ext cx="7532688" cy="3748087"/>
          </a:xfrm>
        </p:spPr>
        <p:txBody>
          <a:bodyPr/>
          <a:lstStyle/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ru-RU" altLang="ru-RU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района</a:t>
            </a: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ru-RU" altLang="ru-RU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ru-RU" altLang="ru-RU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ru-RU" altLang="ru-RU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ru-RU" altLang="ru-RU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по мобилизации доходов бюджета</a:t>
            </a:r>
          </a:p>
          <a:p>
            <a:pPr marL="257175" indent="-257175">
              <a:buFont typeface="Arial" panose="020B0604020202020204" pitchFamily="34" charset="0"/>
              <a:buAutoNum type="arabicPeriod"/>
            </a:pPr>
            <a:endParaRPr lang="ru-RU" altLang="ru-RU" sz="21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1028700"/>
            <a:ext cx="6686550" cy="6207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92225" y="1654175"/>
          <a:ext cx="7613650" cy="2181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6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10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28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67" marR="68567" marT="34286" marB="34286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7143" marR="7143" marT="7143" marB="0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67" marR="68567" marT="34286" marB="34286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1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1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34286" marB="34286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67" marR="68567" marT="34286" marB="34286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8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67" marR="68567" marT="34286" marB="34286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1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2018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34286" marB="34286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67" marR="68567" marT="34286" marB="34286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1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2019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34286" marB="34286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67" marR="68567" marT="34286" marB="34286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1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2020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34286" marB="34286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9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2 156 988,0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1 770 751,6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82,1%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1 792 170,9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101,2%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1 818 670,8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101,5%</a:t>
                      </a:r>
                    </a:p>
                  </a:txBody>
                  <a:tcPr marL="7143" marR="7143" marT="714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2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том, числе:</a:t>
                      </a:r>
                    </a:p>
                  </a:txBody>
                  <a:tcPr marL="7143" marR="7143" marT="7143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3" marR="7143" marT="71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3" marR="7143" marT="714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86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342 986,0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345 072,0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100,6%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367 075,0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106,4%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370 874,0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7143" marR="7143" marT="714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2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544 011,0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508 466,0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93,5%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513 071,0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100,9%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520 765,0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101,5%</a:t>
                      </a:r>
                    </a:p>
                  </a:txBody>
                  <a:tcPr marL="7143" marR="7143" marT="714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2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1 269 991,0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917 213,6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72,2%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912 024,9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99,4%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927 031,8</a:t>
                      </a:r>
                    </a:p>
                  </a:txBody>
                  <a:tcPr marL="7143" marR="7143" marT="71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101,6%</a:t>
                      </a:r>
                    </a:p>
                  </a:txBody>
                  <a:tcPr marL="7143" marR="7143" marT="714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434" name="Диаграмма 8"/>
          <p:cNvGraphicFramePr>
            <a:graphicFrameLocks/>
          </p:cNvGraphicFramePr>
          <p:nvPr/>
        </p:nvGraphicFramePr>
        <p:xfrm>
          <a:off x="720725" y="3582988"/>
          <a:ext cx="46640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Chart" r:id="rId3" imgW="4669941" imgH="2475191" progId="Excel.Chart.8">
                  <p:embed/>
                </p:oleObj>
              </mc:Choice>
              <mc:Fallback>
                <p:oleObj name="Chart" r:id="rId3" imgW="4669941" imgH="2475191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582988"/>
                        <a:ext cx="4664075" cy="2468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13725" y="1401763"/>
            <a:ext cx="1033463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436" name="TextBox 5"/>
          <p:cNvSpPr txBox="1">
            <a:spLocks noChangeArrowheads="1"/>
          </p:cNvSpPr>
          <p:nvPr/>
        </p:nvSpPr>
        <p:spPr bwMode="auto">
          <a:xfrm>
            <a:off x="5591175" y="3900488"/>
            <a:ext cx="33147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доходов в 2019 году связано с уменьшением безвозмездных поступлений из областного бюджета по дотации и субсидии. </a:t>
            </a:r>
          </a:p>
          <a:p>
            <a:pPr algn="just"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налоговых доходов связано с увеличением поступлений от НДФЛ, ЕНВД, государственной пошлины.</a:t>
            </a:r>
          </a:p>
          <a:p>
            <a:pPr algn="just"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неналоговых доходов связано с уменьшением поступлений по штрафам, а также в 2018г. получены дополнительные доходы в сумме 30 млн. руб. от аренды, по претензионно-исковой деятельности.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50813"/>
            <a:ext cx="857250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Доходы бюджета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1150938"/>
            <a:ext cx="6686550" cy="4587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50" y="1871663"/>
          <a:ext cx="8051800" cy="393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72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6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3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688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73" marR="68573" marT="34300" marB="3430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73" marR="68573" marT="34300" marB="3430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7143" marR="7143" marT="7146" marB="0"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73" marR="68573" marT="34300" marB="343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100" baseline="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1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34300" marB="34300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8573" marR="68573" marT="34300" marB="34300"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7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73" marR="68573" marT="34300" marB="343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1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2018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34300" marB="3430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73" marR="68573" marT="34300" marB="3430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1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2019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34300" marB="3430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73" marR="68573" marT="34300" marB="3430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11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 2020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34300" marB="34300"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3" marR="7143" marT="714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</a:t>
                      </a:r>
                    </a:p>
                  </a:txBody>
                  <a:tcPr marL="7143" marR="7143" marT="714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342 986,0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345 072,0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367 075,0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370 874,0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7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7143" marR="7143" marT="714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(НДФЛ)</a:t>
                      </a:r>
                    </a:p>
                  </a:txBody>
                  <a:tcPr marL="7143" marR="7143" marT="714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300 533,0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301 460,0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321 460,0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328 210,0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97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7143" marR="7143" marT="714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Упрощенная система налогоблажения</a:t>
                      </a:r>
                    </a:p>
                  </a:txBody>
                  <a:tcPr marL="7143" marR="7143" marT="714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28 050,0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28 600,0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29 745,0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30 935,0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97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7143" marR="7143" marT="714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(ЕНВД)</a:t>
                      </a:r>
                    </a:p>
                  </a:txBody>
                  <a:tcPr marL="7143" marR="7143" marT="714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4 779,0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5 363,0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5 363,0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1 058,0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08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7143" marR="7143" marT="714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 (ЕСХН)</a:t>
                      </a:r>
                    </a:p>
                  </a:txBody>
                  <a:tcPr marL="7143" marR="7143" marT="714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2 174,0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1 087,0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1 175,0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913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7143" marR="7143" marT="714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 (Патент)</a:t>
                      </a:r>
                    </a:p>
                  </a:txBody>
                  <a:tcPr marL="7143" marR="7143" marT="714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7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7143" marR="7143" marT="714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7143" marR="7143" marT="714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2 050,0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2 132,0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2 217,0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2 306,0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97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7143" marR="7143" marT="714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7143" marR="7143" marT="714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81975" y="1635125"/>
            <a:ext cx="8905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12725"/>
            <a:ext cx="857250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Доходы бюджета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2CDF81-9D03-4B85-A67B-95A20D24D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85" y="4657116"/>
            <a:ext cx="1719631" cy="1343635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51" name="Заголовок 1"/>
          <p:cNvSpPr>
            <a:spLocks noGrp="1"/>
          </p:cNvSpPr>
          <p:nvPr>
            <p:ph type="title"/>
          </p:nvPr>
        </p:nvSpPr>
        <p:spPr>
          <a:xfrm>
            <a:off x="1817688" y="1042988"/>
            <a:ext cx="6686550" cy="4587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graphicFrame>
        <p:nvGraphicFramePr>
          <p:cNvPr id="17412" name="Диаграмма 34"/>
          <p:cNvGraphicFramePr>
            <a:graphicFrameLocks/>
          </p:cNvGraphicFramePr>
          <p:nvPr/>
        </p:nvGraphicFramePr>
        <p:xfrm>
          <a:off x="68263" y="2149475"/>
          <a:ext cx="5143500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Chart" r:id="rId4" imgW="5145470" imgH="4298052" progId="Excel.Chart.8">
                  <p:embed/>
                </p:oleObj>
              </mc:Choice>
              <mc:Fallback>
                <p:oleObj name="Chart" r:id="rId4" imgW="5145470" imgH="4298052" progId="Excel.Chart.8">
                  <p:embed/>
                  <p:pic>
                    <p:nvPicPr>
                      <p:cNvPr id="0" name="Диаграмма 3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" y="2149475"/>
                        <a:ext cx="5143500" cy="429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Диаграмма 47"/>
          <p:cNvGraphicFramePr>
            <a:graphicFrameLocks/>
          </p:cNvGraphicFramePr>
          <p:nvPr/>
        </p:nvGraphicFramePr>
        <p:xfrm>
          <a:off x="4910138" y="1482725"/>
          <a:ext cx="4165600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Chart" r:id="rId6" imgW="4170025" imgH="4084674" progId="Excel.Chart.8">
                  <p:embed/>
                </p:oleObj>
              </mc:Choice>
              <mc:Fallback>
                <p:oleObj name="Chart" r:id="rId6" imgW="4170025" imgH="4084674" progId="Excel.Chart.8">
                  <p:embed/>
                  <p:pic>
                    <p:nvPicPr>
                      <p:cNvPr id="0" name="Диаграмма 4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8" y="1482725"/>
                        <a:ext cx="4165600" cy="407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Box 52"/>
          <p:cNvSpPr txBox="1">
            <a:spLocks noChangeArrowheads="1"/>
          </p:cNvSpPr>
          <p:nvPr/>
        </p:nvSpPr>
        <p:spPr bwMode="auto">
          <a:xfrm>
            <a:off x="1574800" y="1878013"/>
            <a:ext cx="276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46688" y="2341563"/>
            <a:ext cx="800100" cy="20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58763"/>
            <a:ext cx="857250" cy="415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Доходы бюджета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оект Бюджет 2019-2021(3)" id="{C0A02A36-6B44-46C4-A48B-07F634006BEA}" vid="{2D8F5C16-7446-4904-AC1B-4C7C7C8282D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 Бюджет 2019-2021(3)</Template>
  <TotalTime>0</TotalTime>
  <Words>4534</Words>
  <Application>Microsoft Office PowerPoint</Application>
  <PresentationFormat>Экран (4:3)</PresentationFormat>
  <Paragraphs>1746</Paragraphs>
  <Slides>33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Corbel</vt:lpstr>
      <vt:lpstr>Arial</vt:lpstr>
      <vt:lpstr>Calibri</vt:lpstr>
      <vt:lpstr>Times New Roman</vt:lpstr>
      <vt:lpstr>Wingdings</vt:lpstr>
      <vt:lpstr>Параллакс</vt:lpstr>
      <vt:lpstr>Диаграмма Microsoft Excel</vt:lpstr>
      <vt:lpstr>Проект бюджета  Кемеровского муниципального района  на 2019 год и плановый период 2020-2021 годов</vt:lpstr>
      <vt:lpstr>Раздел 1. Общие характеристики бюджета</vt:lpstr>
      <vt:lpstr>Основные параметры бюджета</vt:lpstr>
      <vt:lpstr>Муниципальные внутренние заимствования</vt:lpstr>
      <vt:lpstr>Основные приоритеты бюджетной и налоговой политики</vt:lpstr>
      <vt:lpstr>Раздел 2. Доходы бюджета</vt:lpstr>
      <vt:lpstr>Структура доходов бюджета района</vt:lpstr>
      <vt:lpstr>Налоговые доходы</vt:lpstr>
      <vt:lpstr>Налоговые доходы</vt:lpstr>
      <vt:lpstr>Неналоговые доходы</vt:lpstr>
      <vt:lpstr>Неналоговые доходы</vt:lpstr>
      <vt:lpstr> Неналоговые доходы</vt:lpstr>
      <vt:lpstr>Безвозмездные поступления</vt:lpstr>
      <vt:lpstr>Безвозмездные поступления</vt:lpstr>
      <vt:lpstr>Безвозмездные поступления</vt:lpstr>
      <vt:lpstr>Основные мероприятия по мобилизации доходов бюджета</vt:lpstr>
      <vt:lpstr>Раздел 3. Расходы бюджета</vt:lpstr>
      <vt:lpstr>Динамика расходов бюджета района на выполнение основных функций государства</vt:lpstr>
      <vt:lpstr>Структура расходов бюджета по разделам функциональной классификации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</vt:lpstr>
      <vt:lpstr>Муниципальные программы</vt:lpstr>
      <vt:lpstr>Муниципальные программы</vt:lpstr>
      <vt:lpstr>Муниципальные программы</vt:lpstr>
      <vt:lpstr>Муниципальные программы</vt:lpstr>
      <vt:lpstr>Муниципальные программы</vt:lpstr>
      <vt:lpstr>Муниципальные программы</vt:lpstr>
      <vt:lpstr>Раздел 4. Межбюджетные отношения</vt:lpstr>
      <vt:lpstr>Раздел 5. Муниципальный долг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 Кемеровского муниципального района  на 2019 год и плановый период 2020-2021 годов</dc:title>
  <dc:creator>admin</dc:creator>
  <cp:lastModifiedBy>admin</cp:lastModifiedBy>
  <cp:revision>1</cp:revision>
  <cp:lastPrinted>2018-11-28T03:49:42Z</cp:lastPrinted>
  <dcterms:created xsi:type="dcterms:W3CDTF">2018-11-28T14:01:01Z</dcterms:created>
  <dcterms:modified xsi:type="dcterms:W3CDTF">2018-11-28T14:01:22Z</dcterms:modified>
</cp:coreProperties>
</file>