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  <Override PartName="/ppt/charts/colors9.xml" ContentType="application/vnd.ms-office.chartcolorstyle+xml"/>
  <Override PartName="/ppt/charts/style9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5" r:id="rId1"/>
  </p:sldMasterIdLst>
  <p:notesMasterIdLst>
    <p:notesMasterId r:id="rId34"/>
  </p:notesMasterIdLst>
  <p:handoutMasterIdLst>
    <p:handoutMasterId r:id="rId35"/>
  </p:handoutMasterIdLst>
  <p:sldIdLst>
    <p:sldId id="258" r:id="rId2"/>
    <p:sldId id="285" r:id="rId3"/>
    <p:sldId id="286" r:id="rId4"/>
    <p:sldId id="336" r:id="rId5"/>
    <p:sldId id="287" r:id="rId6"/>
    <p:sldId id="294" r:id="rId7"/>
    <p:sldId id="296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295" r:id="rId18"/>
    <p:sldId id="297" r:id="rId19"/>
    <p:sldId id="298" r:id="rId20"/>
    <p:sldId id="299" r:id="rId21"/>
    <p:sldId id="300" r:id="rId22"/>
    <p:sldId id="301" r:id="rId23"/>
    <p:sldId id="302" r:id="rId24"/>
    <p:sldId id="322" r:id="rId25"/>
    <p:sldId id="335" r:id="rId26"/>
    <p:sldId id="338" r:id="rId27"/>
    <p:sldId id="340" r:id="rId28"/>
    <p:sldId id="341" r:id="rId29"/>
    <p:sldId id="344" r:id="rId30"/>
    <p:sldId id="345" r:id="rId31"/>
    <p:sldId id="313" r:id="rId32"/>
    <p:sldId id="303" r:id="rId33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etlana Ishkova" initials="SI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7E7"/>
    <a:srgbClr val="3399FF"/>
    <a:srgbClr val="FF9933"/>
    <a:srgbClr val="990000"/>
    <a:srgbClr val="993300"/>
    <a:srgbClr val="EFF357"/>
    <a:srgbClr val="99FFCC"/>
    <a:srgbClr val="FFFF66"/>
    <a:srgbClr val="E8D8D8"/>
    <a:srgbClr val="E3D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5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96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9.xlsx"/><Relationship Id="rId4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749023195594099E-2"/>
          <c:y val="0.18791109199754125"/>
          <c:w val="0.79973134858736949"/>
          <c:h val="0.754103461734341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explosion val="1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26B-46E1-90A3-92E948ABCD7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26B-46E1-90A3-92E948ABCD72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26B-46E1-90A3-92E948ABCD72}"/>
              </c:ext>
            </c:extLst>
          </c:dPt>
          <c:dLbls>
            <c:dLbl>
              <c:idx val="0"/>
              <c:layout>
                <c:manualLayout>
                  <c:x val="1.8817205296821054E-2"/>
                  <c:y val="0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26B-46E1-90A3-92E948ABCD72}"/>
                </c:ext>
              </c:extLst>
            </c:dLbl>
            <c:dLbl>
              <c:idx val="1"/>
              <c:layout>
                <c:manualLayout>
                  <c:x val="1.1328964892400116E-2"/>
                  <c:y val="-1.256526683218080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26B-46E1-90A3-92E948ABCD72}"/>
                </c:ext>
              </c:extLst>
            </c:dLbl>
            <c:dLbl>
              <c:idx val="2"/>
              <c:layout>
                <c:manualLayout>
                  <c:x val="-9.4407297399601228E-3"/>
                  <c:y val="1.256543173069566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>
                        <a:solidFill>
                          <a:schemeClr val="accent4"/>
                        </a:solidFill>
                      </a:rPr>
                      <a:t>Безвозмездные поступления</a:t>
                    </a:r>
                    <a:r>
                      <a:rPr lang="ru-RU" baseline="0">
                        <a:solidFill>
                          <a:schemeClr val="accent4"/>
                        </a:solidFill>
                      </a:rPr>
                      <a:t>
</a:t>
                    </a:r>
                    <a:r>
                      <a:rPr lang="ru-RU" baseline="0" smtClean="0">
                        <a:solidFill>
                          <a:schemeClr val="accent4"/>
                        </a:solidFill>
                      </a:rPr>
                      <a:t>50,0%</a:t>
                    </a:r>
                    <a:endParaRPr lang="ru-RU" baseline="0" dirty="0">
                      <a:solidFill>
                        <a:schemeClr val="accent4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847908794993606"/>
                      <c:h val="0.2174421074294036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26B-46E1-90A3-92E948ABCD7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22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231189</c:v>
                </c:pt>
                <c:pt idx="1">
                  <c:v>504204</c:v>
                </c:pt>
                <c:pt idx="2">
                  <c:v>735393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26B-46E1-90A3-92E948ABCD72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46398060306289E-2"/>
          <c:y val="9.2775686100234692E-2"/>
          <c:w val="0.93399703838706005"/>
          <c:h val="0.9072243138997653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</c:v>
                </c:pt>
              </c:strCache>
            </c:strRef>
          </c:tx>
          <c:dPt>
            <c:idx val="0"/>
            <c:bubble3D val="0"/>
            <c:explosion val="44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B7D-4759-BEB0-AC133C8EF1E7}"/>
              </c:ext>
            </c:extLst>
          </c:dPt>
          <c:dPt>
            <c:idx val="1"/>
            <c:bubble3D val="0"/>
            <c:explosion val="2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B7D-4759-BEB0-AC133C8EF1E7}"/>
              </c:ext>
            </c:extLst>
          </c:dPt>
          <c:dPt>
            <c:idx val="2"/>
            <c:bubble3D val="0"/>
            <c:explosion val="28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B7D-4759-BEB0-AC133C8EF1E7}"/>
              </c:ext>
            </c:extLst>
          </c:dPt>
          <c:dPt>
            <c:idx val="3"/>
            <c:bubble3D val="0"/>
            <c:explosion val="1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B7D-4759-BEB0-AC133C8EF1E7}"/>
              </c:ext>
            </c:extLst>
          </c:dPt>
          <c:dLbls>
            <c:dLbl>
              <c:idx val="0"/>
              <c:layout>
                <c:manualLayout>
                  <c:x val="-0.17037622247896775"/>
                  <c:y val="-0.3122368005212424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4018225310399819"/>
                      <c:h val="0.160486725937913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B7D-4759-BEB0-AC133C8EF1E7}"/>
                </c:ext>
              </c:extLst>
            </c:dLbl>
            <c:dLbl>
              <c:idx val="1"/>
              <c:layout>
                <c:manualLayout>
                  <c:x val="-0.1087364327209413"/>
                  <c:y val="0.1266877521337028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777553577530796"/>
                      <c:h val="0.2375751255522928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B7D-4759-BEB0-AC133C8EF1E7}"/>
                </c:ext>
              </c:extLst>
            </c:dLbl>
            <c:dLbl>
              <c:idx val="2"/>
              <c:layout>
                <c:manualLayout>
                  <c:x val="0.13891960277923748"/>
                  <c:y val="-2.243183019791435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8153564512717033"/>
                      <c:h val="0.145917968075679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B7D-4759-BEB0-AC133C8EF1E7}"/>
                </c:ext>
              </c:extLst>
            </c:dLbl>
            <c:dLbl>
              <c:idx val="3"/>
              <c:layout>
                <c:manualLayout>
                  <c:x val="0.26878443688672643"/>
                  <c:y val="7.42438312725907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B7D-4759-BEB0-AC133C8EF1E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19050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Государственная пошлина</c:v>
                </c:pt>
                <c:pt idx="2">
                  <c:v>Единый налог на вмененный доход</c:v>
                </c:pt>
                <c:pt idx="3">
                  <c:v>Прочие налоговые доходы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211424</c:v>
                </c:pt>
                <c:pt idx="1">
                  <c:v>9500</c:v>
                </c:pt>
                <c:pt idx="2">
                  <c:v>5900</c:v>
                </c:pt>
                <c:pt idx="3">
                  <c:v>4365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B7D-4759-BEB0-AC133C8EF1E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Динамика</a:t>
            </a:r>
          </a:p>
        </c:rich>
      </c:tx>
      <c:layout>
        <c:manualLayout>
          <c:xMode val="edge"/>
          <c:yMode val="edge"/>
          <c:x val="0.33538461538461628"/>
          <c:y val="9.7455341281699019E-3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606588659058881"/>
          <c:y val="0.20866827854972314"/>
          <c:w val="0.81398176487299156"/>
          <c:h val="0.7053864365405317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506466984343087E-2"/>
                  <c:y val="-0.374066849312987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ADA-4440-AC58-B2EBC35FDB24}"/>
                </c:ext>
              </c:extLst>
            </c:dLbl>
            <c:dLbl>
              <c:idx val="1"/>
              <c:layout>
                <c:manualLayout>
                  <c:x val="2.4506466984343087E-2"/>
                  <c:y val="-0.311850473714169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ADA-4440-AC58-B2EBC35FDB24}"/>
                </c:ext>
              </c:extLst>
            </c:dLbl>
            <c:dLbl>
              <c:idx val="2"/>
              <c:layout>
                <c:manualLayout>
                  <c:x val="1.3614703880190602E-2"/>
                  <c:y val="-0.324844678625870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ADA-4440-AC58-B2EBC35FDB24}"/>
                </c:ext>
              </c:extLst>
            </c:dLbl>
            <c:dLbl>
              <c:idx val="3"/>
              <c:layout>
                <c:manualLayout>
                  <c:x val="2.1783526208304971E-2"/>
                  <c:y val="-0.339295844788289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ADA-4440-AC58-B2EBC35FDB24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240737.3</c:v>
                </c:pt>
                <c:pt idx="1">
                  <c:v>231189</c:v>
                </c:pt>
                <c:pt idx="2">
                  <c:v>243900</c:v>
                </c:pt>
                <c:pt idx="3">
                  <c:v>256902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ADA-4440-AC58-B2EBC35FDB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5275904"/>
        <c:axId val="55277440"/>
        <c:axId val="0"/>
      </c:bar3DChart>
      <c:catAx>
        <c:axId val="5527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277440"/>
        <c:crosses val="autoZero"/>
        <c:auto val="1"/>
        <c:lblAlgn val="ctr"/>
        <c:lblOffset val="100"/>
        <c:noMultiLvlLbl val="0"/>
      </c:catAx>
      <c:valAx>
        <c:axId val="55277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275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774385774370123"/>
          <c:y val="0.17473068198007649"/>
          <c:w val="0.84062500000000073"/>
          <c:h val="0.823437756924350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488-4DDB-8705-6BA3FE38BA93}"/>
              </c:ext>
            </c:extLst>
          </c:dPt>
          <c:dPt>
            <c:idx val="1"/>
            <c:bubble3D val="0"/>
            <c:explosion val="6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488-4DDB-8705-6BA3FE38BA93}"/>
              </c:ext>
            </c:extLst>
          </c:dPt>
          <c:dPt>
            <c:idx val="2"/>
            <c:bubble3D val="0"/>
            <c:explosion val="6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488-4DDB-8705-6BA3FE38BA93}"/>
              </c:ext>
            </c:extLst>
          </c:dPt>
          <c:dPt>
            <c:idx val="3"/>
            <c:bubble3D val="0"/>
            <c:explosion val="7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488-4DDB-8705-6BA3FE38BA93}"/>
              </c:ext>
            </c:extLst>
          </c:dPt>
          <c:dPt>
            <c:idx val="4"/>
            <c:bubble3D val="0"/>
            <c:explosion val="6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488-4DDB-8705-6BA3FE38BA93}"/>
              </c:ext>
            </c:extLst>
          </c:dPt>
          <c:dPt>
            <c:idx val="5"/>
            <c:bubble3D val="0"/>
            <c:explosion val="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488-4DDB-8705-6BA3FE38BA93}"/>
              </c:ext>
            </c:extLst>
          </c:dPt>
          <c:dPt>
            <c:idx val="6"/>
            <c:bubble3D val="0"/>
            <c:explosion val="5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488-4DDB-8705-6BA3FE38BA93}"/>
              </c:ext>
            </c:extLst>
          </c:dPt>
          <c:dPt>
            <c:idx val="7"/>
            <c:bubble3D val="0"/>
            <c:explosion val="7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488-4DDB-8705-6BA3FE38BA93}"/>
              </c:ext>
            </c:extLst>
          </c:dPt>
          <c:dPt>
            <c:idx val="8"/>
            <c:bubble3D val="0"/>
            <c:explosion val="7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4488-4DDB-8705-6BA3FE38BA9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4488-4DDB-8705-6BA3FE38BA93}"/>
              </c:ext>
            </c:extLst>
          </c:dPt>
          <c:dLbls>
            <c:dLbl>
              <c:idx val="0"/>
              <c:layout>
                <c:manualLayout>
                  <c:x val="-0.16676112476841531"/>
                  <c:y val="-0.2948407528661989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488-4DDB-8705-6BA3FE38BA93}"/>
                </c:ext>
              </c:extLst>
            </c:dLbl>
            <c:dLbl>
              <c:idx val="1"/>
              <c:layout>
                <c:manualLayout>
                  <c:x val="-0.10627905804918988"/>
                  <c:y val="0.1742679229882251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Арендная плата за земельные участки, находящиеся в муниципальной </a:t>
                    </a:r>
                    <a:r>
                      <a:rPr lang="ru-RU" sz="1100" dirty="0" err="1" smtClean="0"/>
                      <a:t>собствености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1,9%</a:t>
                    </a:r>
                    <a:endParaRPr lang="ru-RU" sz="110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488-4DDB-8705-6BA3FE38BA93}"/>
                </c:ext>
              </c:extLst>
            </c:dLbl>
            <c:dLbl>
              <c:idx val="2"/>
              <c:layout>
                <c:manualLayout>
                  <c:x val="6.9315840375132012E-2"/>
                  <c:y val="0.256259835433044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488-4DDB-8705-6BA3FE38BA93}"/>
                </c:ext>
              </c:extLst>
            </c:dLbl>
            <c:dLbl>
              <c:idx val="3"/>
              <c:layout>
                <c:manualLayout>
                  <c:x val="-0.16723313913137478"/>
                  <c:y val="0.1064208558408437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488-4DDB-8705-6BA3FE38BA93}"/>
                </c:ext>
              </c:extLst>
            </c:dLbl>
            <c:dLbl>
              <c:idx val="4"/>
              <c:layout>
                <c:manualLayout>
                  <c:x val="-5.7001362828172052E-2"/>
                  <c:y val="-7.6147415208096874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488-4DDB-8705-6BA3FE38BA93}"/>
                </c:ext>
              </c:extLst>
            </c:dLbl>
            <c:dLbl>
              <c:idx val="5"/>
              <c:layout>
                <c:manualLayout>
                  <c:x val="-0.24889220870266623"/>
                  <c:y val="0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8855146364899752"/>
                      <c:h val="0.285841610097146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4488-4DDB-8705-6BA3FE38BA93}"/>
                </c:ext>
              </c:extLst>
            </c:dLbl>
            <c:dLbl>
              <c:idx val="6"/>
              <c:layout>
                <c:manualLayout>
                  <c:x val="0.1311582986859717"/>
                  <c:y val="-1.32483171718863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705403390024113"/>
                      <c:h val="0.167286035333598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4488-4DDB-8705-6BA3FE38BA93}"/>
                </c:ext>
              </c:extLst>
            </c:dLbl>
            <c:dLbl>
              <c:idx val="7"/>
              <c:layout>
                <c:manualLayout>
                  <c:x val="0.19418147514673331"/>
                  <c:y val="2.2633748523014272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867319228391503"/>
                      <c:h val="0.206623490266597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4488-4DDB-8705-6BA3FE38BA93}"/>
                </c:ext>
              </c:extLst>
            </c:dLbl>
            <c:dLbl>
              <c:idx val="8"/>
              <c:layout>
                <c:manualLayout>
                  <c:x val="0.29388542087687475"/>
                  <c:y val="6.4965987000743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4488-4DDB-8705-6BA3FE38BA9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5400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9"/>
                <c:pt idx="0">
                  <c:v>Аренда земельных участков, государственная собственность на которые не разграничена</c:v>
                </c:pt>
                <c:pt idx="1">
                  <c:v>Арендная плата за земельные участки, находящиеся в муниципальной собствености</c:v>
                </c:pt>
                <c:pt idx="2">
                  <c:v>Доходы от сдачи в аренду имущества, составляющего казну муниципальных районов </c:v>
                </c:pt>
                <c:pt idx="3">
                  <c:v>Плата за негативное воздействие на окружающую среду</c:v>
                </c:pt>
                <c:pt idx="4">
                  <c:v>Прочие доходы от оказания платных услуг и компенсации затрат государства</c:v>
                </c:pt>
                <c:pt idx="5">
                  <c:v>Доходы от реализации иного имущества, находящегося в собственности муниципальных районов</c:v>
                </c:pt>
                <c:pt idx="6">
                  <c:v>Доходы от продажи земельных участков, государственная собственность на которые не разграничена</c:v>
                </c:pt>
                <c:pt idx="7">
                  <c:v>Доходы от продажи земельных участков, находящихся в муниципальной собственности</c:v>
                </c:pt>
                <c:pt idx="8">
                  <c:v>Прочие неналоговые доходы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405913</c:v>
                </c:pt>
                <c:pt idx="1">
                  <c:v>9700</c:v>
                </c:pt>
                <c:pt idx="2">
                  <c:v>4265</c:v>
                </c:pt>
                <c:pt idx="3">
                  <c:v>52300</c:v>
                </c:pt>
                <c:pt idx="4">
                  <c:v>1670</c:v>
                </c:pt>
                <c:pt idx="5">
                  <c:v>3500</c:v>
                </c:pt>
                <c:pt idx="6">
                  <c:v>20000</c:v>
                </c:pt>
                <c:pt idx="7">
                  <c:v>5000</c:v>
                </c:pt>
                <c:pt idx="8">
                  <c:v>1856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4488-4DDB-8705-6BA3FE38BA93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4000"/>
                  </a:schemeClr>
                </a:gs>
                <a:gs pos="100000">
                  <a:schemeClr val="accent1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560006.9</c:v>
                </c:pt>
                <c:pt idx="1">
                  <c:v>504204</c:v>
                </c:pt>
                <c:pt idx="2">
                  <c:v>506718</c:v>
                </c:pt>
                <c:pt idx="3">
                  <c:v>509038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7ED-4C39-B0E2-78719976F0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357376"/>
        <c:axId val="112360064"/>
        <c:axId val="0"/>
      </c:bar3DChart>
      <c:catAx>
        <c:axId val="112357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360064"/>
        <c:crosses val="autoZero"/>
        <c:auto val="1"/>
        <c:lblAlgn val="ctr"/>
        <c:lblOffset val="100"/>
        <c:noMultiLvlLbl val="0"/>
      </c:catAx>
      <c:valAx>
        <c:axId val="112360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357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491689205547215E-2"/>
          <c:y val="0.16484349379653723"/>
          <c:w val="0.84062500000000073"/>
          <c:h val="0.823437756924350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348-4FA5-8737-ABA9EF589D11}"/>
              </c:ext>
            </c:extLst>
          </c:dPt>
          <c:dPt>
            <c:idx val="1"/>
            <c:bubble3D val="0"/>
            <c:explosion val="8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348-4FA5-8737-ABA9EF589D11}"/>
              </c:ext>
            </c:extLst>
          </c:dPt>
          <c:dPt>
            <c:idx val="2"/>
            <c:bubble3D val="0"/>
            <c:explosion val="7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348-4FA5-8737-ABA9EF589D11}"/>
              </c:ext>
            </c:extLst>
          </c:dPt>
          <c:dPt>
            <c:idx val="3"/>
            <c:bubble3D val="0"/>
            <c:explosion val="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348-4FA5-8737-ABA9EF589D11}"/>
              </c:ext>
            </c:extLst>
          </c:dPt>
          <c:dPt>
            <c:idx val="4"/>
            <c:bubble3D val="0"/>
            <c:explosion val="8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348-4FA5-8737-ABA9EF589D11}"/>
              </c:ext>
            </c:extLst>
          </c:dPt>
          <c:dLbls>
            <c:dLbl>
              <c:idx val="0"/>
              <c:layout>
                <c:manualLayout>
                  <c:x val="-1.1458200967218038E-16"/>
                  <c:y val="-4.21874974048045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348-4FA5-8737-ABA9EF589D11}"/>
                </c:ext>
              </c:extLst>
            </c:dLbl>
            <c:dLbl>
              <c:idx val="1"/>
              <c:layout>
                <c:manualLayout>
                  <c:x val="3.437500000000001E-2"/>
                  <c:y val="-2.1484125491921778E-1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348-4FA5-8737-ABA9EF589D11}"/>
                </c:ext>
              </c:extLst>
            </c:dLbl>
            <c:dLbl>
              <c:idx val="2"/>
              <c:layout>
                <c:manualLayout>
                  <c:x val="2.0714339820329768E-2"/>
                  <c:y val="-0.3234374801035014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15DCC4B-0155-49F6-ACA5-E454AC659409}" type="CATEGORYNAME">
                      <a:rPr lang="ru-RU"/>
                      <a:pPr>
                        <a:defRPr sz="1400" b="1" i="0" u="none" strike="noStrike" kern="1200" spc="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75%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348-4FA5-8737-ABA9EF589D11}"/>
                </c:ext>
              </c:extLst>
            </c:dLbl>
            <c:dLbl>
              <c:idx val="3"/>
              <c:layout>
                <c:manualLayout>
                  <c:x val="-9.5589147982576575E-2"/>
                  <c:y val="1.8749998846579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658599901574804"/>
                      <c:h val="0.236320297962580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348-4FA5-8737-ABA9EF589D11}"/>
                </c:ext>
              </c:extLst>
            </c:dLbl>
            <c:dLbl>
              <c:idx val="4"/>
              <c:layout>
                <c:manualLayout>
                  <c:x val="-1.4192970160834983E-2"/>
                  <c:y val="9.2273616370963565E-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426368569947551"/>
                      <c:h val="0.198105548837010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348-4FA5-8737-ABA9EF589D1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 </c:v>
                </c:pt>
                <c:pt idx="4">
                  <c:v>Прочие безвозмездные поступления 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129834</c:v>
                </c:pt>
                <c:pt idx="1">
                  <c:v>11361.7</c:v>
                </c:pt>
                <c:pt idx="2">
                  <c:v>654793.4</c:v>
                </c:pt>
                <c:pt idx="3">
                  <c:v>72170.3</c:v>
                </c:pt>
                <c:pt idx="4">
                  <c:v>4000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C348-4FA5-8737-ABA9EF589D11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c:spPr>
          <c:invertIfNegative val="0"/>
          <c:dLbls>
            <c:dLbl>
              <c:idx val="0"/>
              <c:layout>
                <c:manualLayout>
                  <c:x val="1.2499999999999961E-2"/>
                  <c:y val="-5.8593746395561863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5F-4AF3-9587-AB6B3B4E6A01}"/>
                </c:ext>
              </c:extLst>
            </c:dLbl>
            <c:dLbl>
              <c:idx val="1"/>
              <c:layout>
                <c:manualLayout>
                  <c:x val="9.3750000000000118E-3"/>
                  <c:y val="-2.34374985582256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5F-4AF3-9587-AB6B3B4E6A01}"/>
                </c:ext>
              </c:extLst>
            </c:dLbl>
            <c:dLbl>
              <c:idx val="2"/>
              <c:layout>
                <c:manualLayout>
                  <c:x val="1.2500000000000001E-2"/>
                  <c:y val="-4.6874997116449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5F-4AF3-9587-AB6B3B4E6A01}"/>
                </c:ext>
              </c:extLst>
            </c:dLbl>
            <c:dLbl>
              <c:idx val="3"/>
              <c:layout>
                <c:manualLayout>
                  <c:x val="1.093749999999988E-2"/>
                  <c:y val="8.593650196768711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5F-4AF3-9587-AB6B3B4E6A0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942958.8</c:v>
                </c:pt>
                <c:pt idx="1">
                  <c:v>872159.4</c:v>
                </c:pt>
                <c:pt idx="2">
                  <c:v>775826.6</c:v>
                </c:pt>
                <c:pt idx="3">
                  <c:v>775368.6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B5F-4AF3-9587-AB6B3B4E6A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0027392"/>
        <c:axId val="160028928"/>
        <c:axId val="0"/>
      </c:bar3DChart>
      <c:catAx>
        <c:axId val="16002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028928"/>
        <c:crosses val="autoZero"/>
        <c:auto val="1"/>
        <c:lblAlgn val="ctr"/>
        <c:lblOffset val="100"/>
        <c:noMultiLvlLbl val="0"/>
      </c:catAx>
      <c:valAx>
        <c:axId val="160028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027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795472451258595"/>
          <c:y val="0.18006350566853355"/>
          <c:w val="0.83204933233281475"/>
          <c:h val="0.817740226281350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2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371-41D1-9E90-D9007BC4C949}"/>
              </c:ext>
            </c:extLst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371-41D1-9E90-D9007BC4C949}"/>
              </c:ext>
            </c:extLst>
          </c:dPt>
          <c:dPt>
            <c:idx val="2"/>
            <c:bubble3D val="0"/>
            <c:explosion val="8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371-41D1-9E90-D9007BC4C949}"/>
              </c:ext>
            </c:extLst>
          </c:dPt>
          <c:dPt>
            <c:idx val="3"/>
            <c:bubble3D val="0"/>
            <c:explosion val="5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371-41D1-9E90-D9007BC4C949}"/>
              </c:ext>
            </c:extLst>
          </c:dPt>
          <c:dPt>
            <c:idx val="4"/>
            <c:bubble3D val="0"/>
            <c:explosion val="8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371-41D1-9E90-D9007BC4C949}"/>
              </c:ext>
            </c:extLst>
          </c:dPt>
          <c:dPt>
            <c:idx val="5"/>
            <c:bubble3D val="0"/>
            <c:explosion val="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371-41D1-9E90-D9007BC4C949}"/>
              </c:ext>
            </c:extLst>
          </c:dPt>
          <c:dPt>
            <c:idx val="6"/>
            <c:bubble3D val="0"/>
            <c:explosion val="5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371-41D1-9E90-D9007BC4C949}"/>
              </c:ext>
            </c:extLst>
          </c:dPt>
          <c:dPt>
            <c:idx val="7"/>
            <c:bubble3D val="0"/>
            <c:explosion val="6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371-41D1-9E90-D9007BC4C949}"/>
              </c:ext>
            </c:extLst>
          </c:dPt>
          <c:dPt>
            <c:idx val="8"/>
            <c:bubble3D val="0"/>
            <c:explosion val="7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371-41D1-9E90-D9007BC4C949}"/>
              </c:ext>
            </c:extLst>
          </c:dPt>
          <c:dPt>
            <c:idx val="9"/>
            <c:bubble3D val="0"/>
            <c:explosion val="8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8371-41D1-9E90-D9007BC4C949}"/>
              </c:ext>
            </c:extLst>
          </c:dPt>
          <c:dPt>
            <c:idx val="10"/>
            <c:bubble3D val="0"/>
            <c:explosion val="6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8371-41D1-9E90-D9007BC4C949}"/>
              </c:ext>
            </c:extLst>
          </c:dPt>
          <c:dPt>
            <c:idx val="11"/>
            <c:bubble3D val="0"/>
            <c:explosion val="11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8371-41D1-9E90-D9007BC4C949}"/>
              </c:ext>
            </c:extLst>
          </c:dPt>
          <c:dLbls>
            <c:dLbl>
              <c:idx val="0"/>
              <c:layout>
                <c:manualLayout>
                  <c:x val="3.624793316020359E-2"/>
                  <c:y val="-3.232118033225917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5618903572648507"/>
                      <c:h val="0.129073097524510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371-41D1-9E90-D9007BC4C949}"/>
                </c:ext>
              </c:extLst>
            </c:dLbl>
            <c:dLbl>
              <c:idx val="1"/>
              <c:layout>
                <c:manualLayout>
                  <c:x val="0.19739274995480197"/>
                  <c:y val="-7.4587113343634647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71-41D1-9E90-D9007BC4C949}"/>
                </c:ext>
              </c:extLst>
            </c:dLbl>
            <c:dLbl>
              <c:idx val="2"/>
              <c:layout>
                <c:manualLayout>
                  <c:x val="0.15813090691032294"/>
                  <c:y val="0.1218256184612699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Национальная экономика</a:t>
                    </a:r>
                    <a:r>
                      <a:rPr lang="ru-RU" baseline="0" dirty="0" smtClean="0"/>
                      <a:t> </a:t>
                    </a:r>
                    <a:endParaRPr lang="ru-RU" baseline="0" dirty="0" smtClean="0"/>
                  </a:p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aseline="0" dirty="0" smtClean="0"/>
                      <a:t>7,5%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371-41D1-9E90-D9007BC4C949}"/>
                </c:ext>
              </c:extLst>
            </c:dLbl>
            <c:dLbl>
              <c:idx val="3"/>
              <c:layout>
                <c:manualLayout>
                  <c:x val="-0.15671905528007077"/>
                  <c:y val="7.955958756654352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371-41D1-9E90-D9007BC4C949}"/>
                </c:ext>
              </c:extLst>
            </c:dLbl>
            <c:dLbl>
              <c:idx val="4"/>
              <c:layout>
                <c:manualLayout>
                  <c:x val="-0.17083785478704533"/>
                  <c:y val="-0.3207245873776294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371-41D1-9E90-D9007BC4C949}"/>
                </c:ext>
              </c:extLst>
            </c:dLbl>
            <c:dLbl>
              <c:idx val="5"/>
              <c:layout>
                <c:manualLayout>
                  <c:x val="0.17930915337152692"/>
                  <c:y val="-0.17900907202472319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371-41D1-9E90-D9007BC4C949}"/>
                </c:ext>
              </c:extLst>
            </c:dLbl>
            <c:dLbl>
              <c:idx val="6"/>
              <c:layout>
                <c:manualLayout>
                  <c:x val="0"/>
                  <c:y val="5.966969067490757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371-41D1-9E90-D9007BC4C949}"/>
                </c:ext>
              </c:extLst>
            </c:dLbl>
            <c:dLbl>
              <c:idx val="7"/>
              <c:layout>
                <c:manualLayout>
                  <c:x val="0.20285212427762442"/>
                  <c:y val="5.469721645199875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371-41D1-9E90-D9007BC4C949}"/>
                </c:ext>
              </c:extLst>
            </c:dLbl>
            <c:dLbl>
              <c:idx val="8"/>
              <c:layout>
                <c:manualLayout>
                  <c:x val="-0.10730311540343342"/>
                  <c:y val="0.13177056690708761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371-41D1-9E90-D9007BC4C949}"/>
                </c:ext>
              </c:extLst>
            </c:dLbl>
            <c:dLbl>
              <c:idx val="9"/>
              <c:layout>
                <c:manualLayout>
                  <c:x val="-0.12142194637756944"/>
                  <c:y val="-3.232108244890831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371-41D1-9E90-D9007BC4C949}"/>
                </c:ext>
              </c:extLst>
            </c:dLbl>
            <c:dLbl>
              <c:idx val="10"/>
              <c:layout>
                <c:manualLayout>
                  <c:x val="8.7536752039643048E-2"/>
                  <c:y val="-8.70182989009070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371-41D1-9E90-D9007BC4C949}"/>
                </c:ext>
              </c:extLst>
            </c:dLbl>
            <c:dLbl>
              <c:idx val="11"/>
              <c:layout>
                <c:manualLayout>
                  <c:x val="0.16090045966848801"/>
                  <c:y val="-2.36193504421684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Межбюджетные трансферты</a:t>
                    </a:r>
                    <a:r>
                      <a:rPr lang="ru-RU" baseline="0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7,2%</a:t>
                    </a:r>
                    <a:endParaRPr lang="ru-RU" baseline="0" dirty="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5252743517316183"/>
                      <c:h val="0.146476757304691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8371-41D1-9E90-D9007BC4C94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22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 </c:v>
                </c:pt>
                <c:pt idx="6">
                  <c:v>Здравоохранение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126787.8</c:v>
                </c:pt>
                <c:pt idx="1">
                  <c:v>2102</c:v>
                </c:pt>
                <c:pt idx="2">
                  <c:v>132448.1</c:v>
                </c:pt>
                <c:pt idx="3">
                  <c:v>281423.7</c:v>
                </c:pt>
                <c:pt idx="4">
                  <c:v>582553</c:v>
                </c:pt>
                <c:pt idx="5">
                  <c:v>147963.29999999999</c:v>
                </c:pt>
                <c:pt idx="6">
                  <c:v>19318.599999999999</c:v>
                </c:pt>
                <c:pt idx="7">
                  <c:v>304564.2</c:v>
                </c:pt>
                <c:pt idx="8">
                  <c:v>14885.1</c:v>
                </c:pt>
                <c:pt idx="9">
                  <c:v>1980</c:v>
                </c:pt>
                <c:pt idx="10">
                  <c:v>10419.6</c:v>
                </c:pt>
                <c:pt idx="11">
                  <c:v>126290.9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8371-41D1-9E90-D9007BC4C949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9269281212836001E-2"/>
          <c:y val="1.794150322180664E-2"/>
          <c:w val="0.91701745053876538"/>
          <c:h val="0.8309715073054101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Кредит из областного бюджета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DD81B96-23FB-49A9-AB44-0E323990E214}" type="VALUE">
                      <a:rPr lang="en-US" smtClean="0"/>
                      <a:pPr>
                        <a:defRPr sz="1197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r>
                      <a:rPr lang="en-US" dirty="0" smtClean="0"/>
                      <a:t>,0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1D8-4AD4-82B8-2557C36DFE00}"/>
                </c:ext>
              </c:extLst>
            </c:dLbl>
            <c:dLbl>
              <c:idx val="2"/>
              <c:layout>
                <c:manualLayout>
                  <c:x val="-6.2851753403008406E-17"/>
                  <c:y val="1.2581897451026974E-2"/>
                </c:manualLayout>
              </c:layout>
              <c:tx>
                <c:rich>
                  <a:bodyPr/>
                  <a:lstStyle/>
                  <a:p>
                    <a:fld id="{3D25F6F6-4105-494B-A761-1A3B116845C5}" type="VALUE">
                      <a:rPr lang="en-US" smtClean="0"/>
                      <a:pPr/>
                      <a:t>[ЗНАЧЕНИЕ]</a:t>
                    </a:fld>
                    <a:r>
                      <a:rPr lang="en-US" dirty="0" smtClean="0"/>
                      <a:t>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1D8-4AD4-82B8-2557C36DFE00}"/>
                </c:ext>
              </c:extLst>
            </c:dLbl>
            <c:dLbl>
              <c:idx val="3"/>
              <c:layout>
                <c:manualLayout>
                  <c:x val="0"/>
                  <c:y val="1.7614379039641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D8-4AD4-82B8-2557C36DFE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48.9</c:v>
                </c:pt>
                <c:pt idx="1">
                  <c:v>49</c:v>
                </c:pt>
                <c:pt idx="2">
                  <c:v>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1D8-4AD4-82B8-2557C36DFE0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Кредиты "Сбербанка России"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D8-4AD4-82B8-2557C36DFE00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D8-4AD4-82B8-2557C36DFE00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D8-4AD4-82B8-2557C36DFE0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100</c:v>
                </c:pt>
                <c:pt idx="1">
                  <c:v>120</c:v>
                </c:pt>
                <c:pt idx="2">
                  <c:v>130</c:v>
                </c:pt>
                <c:pt idx="3">
                  <c:v>185</c:v>
                </c:pt>
                <c:pt idx="4">
                  <c:v>189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1D8-4AD4-82B8-2557C36DFE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7064576"/>
        <c:axId val="176882048"/>
        <c:axId val="0"/>
      </c:bar3DChart>
      <c:catAx>
        <c:axId val="177064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882048"/>
        <c:crosses val="autoZero"/>
        <c:auto val="1"/>
        <c:lblAlgn val="ctr"/>
        <c:lblOffset val="100"/>
        <c:noMultiLvlLbl val="0"/>
      </c:catAx>
      <c:valAx>
        <c:axId val="176882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064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0.49333</cdr:x>
      <cdr:y>0.36951</cdr:y>
    </cdr:from>
    <cdr:to>
      <cdr:x>0.57068</cdr:x>
      <cdr:y>0.4137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5028" y="1864901"/>
          <a:ext cx="573088" cy="223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0.49333</cdr:x>
      <cdr:y>0.34225</cdr:y>
    </cdr:from>
    <cdr:to>
      <cdr:x>0.57068</cdr:x>
      <cdr:y>0.39381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55028" y="1727355"/>
          <a:ext cx="573088" cy="2602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>
              <a:solidFill>
                <a:schemeClr val="bg1"/>
              </a:solidFill>
            </a:rPr>
            <a:t>130,0</a:t>
          </a:r>
          <a:endParaRPr lang="ru-RU" sz="11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04" tIns="45702" rIns="91404" bIns="4570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04" tIns="45702" rIns="91404" bIns="45702" rtlCol="0"/>
          <a:lstStyle>
            <a:lvl1pPr algn="r">
              <a:defRPr sz="1200"/>
            </a:lvl1pPr>
          </a:lstStyle>
          <a:p>
            <a:fld id="{0D41D867-1F5A-49C9-AE95-4609162B7EC6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04" tIns="45702" rIns="91404" bIns="4570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04" tIns="45702" rIns="91404" bIns="45702" rtlCol="0" anchor="b"/>
          <a:lstStyle>
            <a:lvl1pPr algn="r">
              <a:defRPr sz="1200"/>
            </a:lvl1pPr>
          </a:lstStyle>
          <a:p>
            <a:fld id="{A412245F-287F-4795-8D2F-2E0490ECCE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43875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247" tIns="45623" rIns="91247" bIns="456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247" tIns="45623" rIns="91247" bIns="45623" rtlCol="0"/>
          <a:lstStyle>
            <a:lvl1pPr algn="r">
              <a:defRPr sz="1200"/>
            </a:lvl1pPr>
          </a:lstStyle>
          <a:p>
            <a:fld id="{DD68CC30-B5B3-4844-9561-B68EF1F93A9D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7" tIns="45623" rIns="91247" bIns="456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91" y="4822825"/>
            <a:ext cx="5510213" cy="3944938"/>
          </a:xfrm>
          <a:prstGeom prst="rect">
            <a:avLst/>
          </a:prstGeom>
        </p:spPr>
        <p:txBody>
          <a:bodyPr vert="horz" lIns="91247" tIns="45623" rIns="91247" bIns="4562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247" tIns="45623" rIns="91247" bIns="456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247" tIns="45623" rIns="91247" bIns="45623" rtlCol="0" anchor="b"/>
          <a:lstStyle>
            <a:lvl1pPr algn="r">
              <a:defRPr sz="1200"/>
            </a:lvl1pPr>
          </a:lstStyle>
          <a:p>
            <a:fld id="{BAFA318A-8825-4994-A24A-7B6052325B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63341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A318A-8825-4994-A24A-7B6052325B85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024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C311-7D1E-4FA7-902E-9CC57A2829C8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78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FB117-9B0B-408E-A2B3-5D27605DE0AB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27F0-01B7-476F-A5DC-6AC2A34DF8BF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699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401-2C6A-4235-88C1-69CC35F1F440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758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E17-24D0-4403-8676-4FB60E873A1C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4976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361F-AFDA-4CB5-BD30-4E5D6B97D9BD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490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81ED-7D47-45D5-A87E-009CB1C724F0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496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3769-1D3C-49CF-B2DC-60923646EB99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65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874A-3D39-492B-949D-CFC2E8A48A5D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09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3778-7E2C-478C-8E73-FE8487E6A2A3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94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22E54-256B-41C8-928A-5CA31C18C51D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80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D2D1-0DD0-4210-AFD2-F79239E77254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3EE7-A05A-4695-8BBA-9EE7A8E47E84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36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FAD5-F414-4B2C-A1CB-0145523ED2B9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7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AB82-EBE1-4F9E-A862-328AC5267AEC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0C30D-0B5C-4666-B36A-8E07E4F257B9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06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09600-5E27-43E6-A5FB-EB0A1F0C459E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83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  <p:sldLayoutId id="2147484207" r:id="rId12"/>
    <p:sldLayoutId id="2147484208" r:id="rId13"/>
    <p:sldLayoutId id="2147484209" r:id="rId14"/>
    <p:sldLayoutId id="2147484210" r:id="rId15"/>
    <p:sldLayoutId id="214748421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57" y="470263"/>
            <a:ext cx="8915399" cy="1221232"/>
          </a:xfrm>
        </p:spPr>
        <p:txBody>
          <a:bodyPr>
            <a:noAutofit/>
          </a:bodyPr>
          <a:lstStyle/>
          <a:p>
            <a:r>
              <a:rPr lang="ru-RU" sz="2600" dirty="0" smtClean="0"/>
              <a:t>Проект бюджета Кемеровского муниципального района на 2017 год и плановый период 2018-2019 годов</a:t>
            </a:r>
            <a:endParaRPr lang="ru-RU" sz="2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816925"/>
            <a:ext cx="8915399" cy="4092985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dirty="0" smtClean="0"/>
              <a:t>Общие характеристики бюджета </a:t>
            </a:r>
          </a:p>
          <a:p>
            <a:pPr marL="342900" indent="-342900">
              <a:buAutoNum type="arabicPeriod"/>
            </a:pPr>
            <a:r>
              <a:rPr lang="ru-RU" dirty="0" smtClean="0"/>
              <a:t>Доходы бюджета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Расходы бюджета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Межбюджетные отношения</a:t>
            </a:r>
          </a:p>
          <a:p>
            <a:pPr marL="342900" indent="-342900">
              <a:buAutoNum type="arabicPeriod"/>
            </a:pPr>
            <a:r>
              <a:rPr lang="ru-RU" dirty="0" smtClean="0"/>
              <a:t>Муниципальный долг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098" y="2390382"/>
            <a:ext cx="2946070" cy="29460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12232" y="216568"/>
            <a:ext cx="1768642" cy="39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5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Неналоговые доходы</a:t>
            </a:r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704384"/>
              </p:ext>
            </p:extLst>
          </p:nvPr>
        </p:nvGraphicFramePr>
        <p:xfrm>
          <a:off x="1626650" y="1096942"/>
          <a:ext cx="10272156" cy="5545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387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49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509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271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06979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№ п/п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неналоговые доходы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560 006,9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504 204,0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506 718,0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509 038,0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Аренда земельных участков, государственная собственность на которые не разграничена и которые расположены в границах поселений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425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682,8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405 913,0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408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123,0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410 443,0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Арендная плата за земельные участки, находящиеся в муниципальной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617,4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7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9 700,0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9700,0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сдачи в аренду имущества, составляющего казну муниципальных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районов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4 839,5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4 265,0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4 265,0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4 265,0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перечисления части прибыли, остающейся после уплаты налогов и иных обязательных платежей муниципальных унитарных предприятий,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созданных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муниципальными районами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579,6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300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52 560,0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52 560,0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938,9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реализации иного имущества, находящегося в собственности муниципальных районов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267,4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8.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641,1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земельных участков,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5 227,5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1 939,1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1 656,0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11.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923544" y="840184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027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Неналоговые доходы</a:t>
            </a:r>
            <a:endParaRPr lang="ru-RU" sz="3200" dirty="0"/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392638400"/>
              </p:ext>
            </p:extLst>
          </p:nvPr>
        </p:nvGraphicFramePr>
        <p:xfrm>
          <a:off x="1543792" y="1116281"/>
          <a:ext cx="10260281" cy="5611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551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Неналоговые доходы</a:t>
            </a:r>
            <a:endParaRPr lang="ru-RU" sz="3200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432728991"/>
              </p:ext>
            </p:extLst>
          </p:nvPr>
        </p:nvGraphicFramePr>
        <p:xfrm>
          <a:off x="2601911" y="1515979"/>
          <a:ext cx="8178383" cy="4536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08045" y="1544576"/>
            <a:ext cx="74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тыс. рублей</a:t>
            </a:r>
            <a:endParaRPr lang="ru-RU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230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Безвозмездные поступления</a:t>
            </a:r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249985"/>
              </p:ext>
            </p:extLst>
          </p:nvPr>
        </p:nvGraphicFramePr>
        <p:xfrm>
          <a:off x="1721923" y="1413168"/>
          <a:ext cx="10272156" cy="4219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182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737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5002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500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2627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0252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0940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669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№ п/п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безвозмездные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942 958,8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872 159,4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775 826,6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775 368,6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159 036,0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129 834,0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47 480,0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48 088,0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91 777,2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11 361,7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12 114,7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12 114,7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649 170,2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654 793,4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641 096,6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637 698,6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областного бюджета)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(от сельских поселений)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786,0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72 170,3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70 850,3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72 967,3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(спонсорские) поступления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6 088,3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4 285,0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-42 004,9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923544" y="1108408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8991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Безвозмездные поступления</a:t>
            </a:r>
            <a:endParaRPr lang="ru-RU" sz="3200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670900407"/>
              </p:ext>
            </p:extLst>
          </p:nvPr>
        </p:nvGraphicFramePr>
        <p:xfrm>
          <a:off x="2091377" y="1289681"/>
          <a:ext cx="9425934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4433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Безвозмездные поступления</a:t>
            </a:r>
            <a:endParaRPr lang="ru-RU" sz="3200" dirty="0"/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016981800"/>
              </p:ext>
            </p:extLst>
          </p:nvPr>
        </p:nvGraphicFramePr>
        <p:xfrm>
          <a:off x="2601912" y="120655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01912" y="1298414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9643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1"/>
            <a:ext cx="8915399" cy="1254826"/>
          </a:xfrm>
        </p:spPr>
        <p:txBody>
          <a:bodyPr>
            <a:normAutofit/>
          </a:bodyPr>
          <a:lstStyle/>
          <a:p>
            <a:r>
              <a:rPr lang="ru-RU" sz="3200" dirty="0"/>
              <a:t>Основные мероприятия по мобилизации доходов </a:t>
            </a:r>
            <a:r>
              <a:rPr lang="ru-RU" sz="3200" dirty="0" smtClean="0"/>
              <a:t>бюджета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2101933"/>
            <a:ext cx="8915399" cy="4334493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Проведение штабов по финансовому мониторингу и выработке стабилизационных мер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Ежемесячный мониторинг задолженности в бюджет с целью выявления крупных должников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Поиск новых источников доходов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Проведение мероприятий по выявлению собственников земельных участков и другого недвижимого имущества и привлечения их к </a:t>
            </a:r>
            <a:r>
              <a:rPr lang="ru-RU" dirty="0" smtClean="0"/>
              <a:t>налогообложению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В</a:t>
            </a:r>
            <a:r>
              <a:rPr lang="ru-RU" dirty="0" smtClean="0"/>
              <a:t>ыявление </a:t>
            </a:r>
            <a:r>
              <a:rPr lang="ru-RU" dirty="0"/>
              <a:t>неиспользуемых основных фондов </a:t>
            </a:r>
            <a:r>
              <a:rPr lang="ru-RU" dirty="0" smtClean="0"/>
              <a:t>муниципальных </a:t>
            </a:r>
            <a:r>
              <a:rPr lang="ru-RU" dirty="0"/>
              <a:t>учреждений и принятие соответствующих мер по их продаже или сдаче в </a:t>
            </a:r>
            <a:r>
              <a:rPr lang="ru-RU" dirty="0" smtClean="0"/>
              <a:t>аренду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Выявление «серых» схем в работе предприятий и привлечение их к ответственности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2980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36468"/>
            <a:ext cx="8915399" cy="64918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3. Расходы бюджета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436913"/>
            <a:ext cx="8407340" cy="2636323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Динамика расходов бюджета района на выполнение основных функций государства</a:t>
            </a:r>
          </a:p>
          <a:p>
            <a:pPr marL="342900" indent="-342900">
              <a:buAutoNum type="arabicPeriod"/>
            </a:pPr>
            <a:r>
              <a:rPr lang="ru-RU" dirty="0" smtClean="0"/>
              <a:t>Структура расходов бюджета по разделам и подразделам функциональной классификации</a:t>
            </a:r>
          </a:p>
          <a:p>
            <a:pPr marL="342900" indent="-342900">
              <a:buAutoNum type="arabicPeriod"/>
            </a:pPr>
            <a:r>
              <a:rPr lang="ru-RU" dirty="0" smtClean="0"/>
              <a:t>Муниципальные программы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7"/>
          <a:stretch/>
        </p:blipFill>
        <p:spPr>
          <a:xfrm>
            <a:off x="7975195" y="3609264"/>
            <a:ext cx="3529416" cy="243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68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6085" y="241465"/>
            <a:ext cx="9499869" cy="1124197"/>
          </a:xfrm>
        </p:spPr>
        <p:txBody>
          <a:bodyPr>
            <a:noAutofit/>
          </a:bodyPr>
          <a:lstStyle/>
          <a:p>
            <a:r>
              <a:rPr lang="ru-RU" sz="3200" dirty="0"/>
              <a:t>Динамика расходов бюджета района на выполнение основных функций </a:t>
            </a:r>
            <a:r>
              <a:rPr lang="ru-RU" sz="3200" dirty="0" smtClean="0"/>
              <a:t>государства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485513"/>
              </p:ext>
            </p:extLst>
          </p:nvPr>
        </p:nvGraphicFramePr>
        <p:xfrm>
          <a:off x="1781298" y="1650669"/>
          <a:ext cx="10224655" cy="504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3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977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4511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511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5936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808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2365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4511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5936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332863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283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1 751 988,7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1 622 123,1 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92,6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1 535 851,3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94,7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1 547 987,3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100,8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126 787,8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120 148,0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94,8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118 865,0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98,9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118 418,0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2 102,0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1 837,4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87,4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1 837,4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1 837,4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61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1 077,3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1 896,0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176,0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1 896,0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1 896,0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132 448,1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101 396,2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76,6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79 533,2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78,4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84 317,2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106,0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281 423,7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204 351,0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72,6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190 054,0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194 654,0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102,4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175,1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74,2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130,0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130,0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582 553,0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580 461,6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579 353,6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578 427,6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Культура,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147 963,3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132 199,0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89,3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131 245,0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138 030,0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105,2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19 318,6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19 923,0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103,1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11 675,0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58,6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5 361,0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45,9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304 564,2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318 578,9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305 645,1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302 237,1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98,9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14 885,1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17 691,0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11 191,0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63,3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11 191,0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1 980,0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1 980,0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1 931,0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1 920,0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3961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10 419,6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12 190,0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14100,0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115,7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12 910,0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91,6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58872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126 290,9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109 341,0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86,6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88395,0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80,8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96 658,0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109,3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818421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0952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38795" y="241465"/>
            <a:ext cx="10367159" cy="1124197"/>
          </a:xfrm>
        </p:spPr>
        <p:txBody>
          <a:bodyPr>
            <a:noAutofit/>
          </a:bodyPr>
          <a:lstStyle/>
          <a:p>
            <a:r>
              <a:rPr lang="ru-RU" sz="3200" dirty="0"/>
              <a:t>Структура расходов бюджета по разделам и подразделам функциональной классификации</a:t>
            </a: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982845519"/>
              </p:ext>
            </p:extLst>
          </p:nvPr>
        </p:nvGraphicFramePr>
        <p:xfrm>
          <a:off x="1756610" y="1503947"/>
          <a:ext cx="10249343" cy="5217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4356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108685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1. Общие характеристики бюджета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2009274"/>
            <a:ext cx="8915399" cy="1234866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dirty="0" smtClean="0"/>
              <a:t>Основные параметры бюджета </a:t>
            </a:r>
          </a:p>
          <a:p>
            <a:pPr marL="342900" indent="-342900">
              <a:buAutoNum type="arabicPeriod"/>
            </a:pPr>
            <a:r>
              <a:rPr lang="ru-RU" dirty="0" smtClean="0"/>
              <a:t>Муниципальные внутренние заимствования</a:t>
            </a:r>
          </a:p>
          <a:p>
            <a:pPr marL="342900" indent="-342900">
              <a:buAutoNum type="arabicPeriod"/>
            </a:pPr>
            <a:r>
              <a:rPr lang="ru-RU" dirty="0" smtClean="0"/>
              <a:t>Основные приоритеты бюджетной и налоговой политики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714" y="3556961"/>
            <a:ext cx="5144708" cy="285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Структура расходов бюджета по разделам и подразделам функциональной классификации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186993"/>
              </p:ext>
            </p:extLst>
          </p:nvPr>
        </p:nvGraphicFramePr>
        <p:xfrm>
          <a:off x="1733796" y="1579423"/>
          <a:ext cx="10272158" cy="4945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25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032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075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689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1939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0752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7877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6203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29264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Подраздел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1 751 988,7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1 622 123,1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1 53 5851,3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1 547 987,3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126 787,8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120 148,0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118 865,0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118 418,0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840,2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2 363,9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2 378,0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2 341,0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2 333,0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35 567,7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36 262,0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36 068,0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35 996,0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проведения выборов и референдумов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3 221,1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819,5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83 975,4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69 618,0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68 569,0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68 203,0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2 102,0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2 102,0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1 837,4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9638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Структура расходов бюджета по разделам и подразделам функциональной классификации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81264"/>
              </p:ext>
            </p:extLst>
          </p:nvPr>
        </p:nvGraphicFramePr>
        <p:xfrm>
          <a:off x="1733796" y="1650074"/>
          <a:ext cx="10200906" cy="5092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7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8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789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019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088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1371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0192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7267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5674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2351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27494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Подраздел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794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844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1 077,3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2995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гражданская оборона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 пожарной безопасности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844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132 448,1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101 396,2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79 533,2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84 317,2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106,0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Топливно-энергетический комплекс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10 656,0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78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3 266,0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3 093,2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3 087,2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3 085,2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Водное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86 606,8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71 520,0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49 711,0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54 507,0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31 748,8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10 603,0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10 555,0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10 545,0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281 423,7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204 351,0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190 054,0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194 654,0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11 778,2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7 349,0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7 349,0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7 349,0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261 697,9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190 632,0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178 240,0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182 840,0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Благоустройство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7 947,6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4 465,0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4 465,0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Охрана объектов растительного и животного мира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5069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Структура расходов бюджета по разделам и подразделам функциональной классификации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856642"/>
              </p:ext>
            </p:extLst>
          </p:nvPr>
        </p:nvGraphicFramePr>
        <p:xfrm>
          <a:off x="1733796" y="1591298"/>
          <a:ext cx="10272158" cy="5189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25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032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075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689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1939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0752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7877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6203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29264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Подраздел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582 553,0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580 461,6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579 353,6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578 427,6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35 793,0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37 561,0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37 542,0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37 502,0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491 365,0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434 112,9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432 882,9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432 133,9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57 777,0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57 531,0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57 475,0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55 147,3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50 763,0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51 150,0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51 069,0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 и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147 963,3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132 199,0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131 245,0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138 030,0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100 218,0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85 733,0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85 080,0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91 933,0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Кинематография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2 979,0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2 979,0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2 979,0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2 979,0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44 766,3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43 487,0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43 186,0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43 118,0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19 318,6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19 923,0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11 675,0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5 361,0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Стационарная медицинская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7 470,3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Амбулаторная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7 089,8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здравоохранения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4 758,5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19 923,0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11 675,0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5 361,0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304 564,2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318 578,9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305 645,1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302 237,1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4 462,9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4 555,0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4 555,0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4 555,0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обслуживание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32 401,0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32 194,0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32 171,0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32 160,0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124 705,8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132 902,9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131 594,1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131 425,1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133 737,8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139 220,0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127 699,0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124 488,0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9 256,7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9 707,0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9 626,0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9 609,0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5416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Структура расходов бюджета по разделам и подразделам функциональной классификации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839127"/>
              </p:ext>
            </p:extLst>
          </p:nvPr>
        </p:nvGraphicFramePr>
        <p:xfrm>
          <a:off x="1733796" y="1733796"/>
          <a:ext cx="10200906" cy="3779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7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8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789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019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088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1371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0192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7267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5674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2351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21234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Подраздел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365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64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14 885,1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17 691,0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11 191,0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11 191,0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6425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Массовый спорт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13 694,1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64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Спорт высших достижений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64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64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197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10 419,6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12 190,0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12 910,0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3197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10 419,6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12 190,0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12 910,0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933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126 290,9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109 341,0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88 395,0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96 658,0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933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Дотации на выравнивание бюджетной обеспеченности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126 290,9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109 341,0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88 395,0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96 658,0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5285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10833" y="892651"/>
            <a:ext cx="10058400" cy="427511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Так выглядит бюджет Кемеровского муниципального района в разрезе муниципальных программ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883239"/>
              </p:ext>
            </p:extLst>
          </p:nvPr>
        </p:nvGraphicFramePr>
        <p:xfrm>
          <a:off x="1910833" y="1550939"/>
          <a:ext cx="9893240" cy="5030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376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925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044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875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268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 бюджета всего,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1 622 123,1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1 535 851,3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1 547 987,3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расходы на реализацию муниципальных программ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1 548 366,7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1 463 232,9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1 479 700,9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16 714,0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18 117,2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18 117,2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"Жилище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1 349,0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1 349,0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1 349,0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жильем молодых семей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жильем детей-сирот и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детей оставшихся без попечения родителей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15 037,0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15 037,0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15 037,0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жильем отдельных категорий граждан»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1 403,2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1 403,2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"Социальная инфраструктура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53 893,0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39 131,0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43 731,0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"Строительство, реконструкция и капитальный ремонт объектов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46 893,0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32 131,0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36 731,0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"Энергосбережение социальной инфраструктуры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"Управление муниципальным имуществом"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21 529,0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21 398,0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21 369,0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выполнения функций органов местного самоуправления, функций подведомственных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учреждений"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16 684,0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16 553,0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16 524,0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125091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2747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25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663333"/>
              </p:ext>
            </p:extLst>
          </p:nvPr>
        </p:nvGraphicFramePr>
        <p:xfrm>
          <a:off x="1910833" y="1246906"/>
          <a:ext cx="9893240" cy="5072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376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925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044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875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"Мероприятия по землеустройству, землепользованию, управлению имуществом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"Культура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379,9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134 405,9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185,9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культуры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135 359,9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134 385,9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134 165,9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"Охрана труда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"Образование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577 845,9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576 953,9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576 076,9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02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дошкольного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35 522,0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35 503,0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35463,0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общего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399 987,9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397 613,9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396 894,9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78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дополнительного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28 742,0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28 712,0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28 705,0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"Социальные гарантии в системе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41 687,0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41 682,0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41 682,0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4173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деятельности прочих учреждений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45 403,0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45 037,0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44 956,0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007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"Лето"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4 713,0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4 713,0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"Организация воспитательного и образовательного процесса в детских домах и школах-интернатах"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22 539,0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23 683,0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23 653,0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"Охрана труда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189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461799"/>
              </p:ext>
            </p:extLst>
          </p:nvPr>
        </p:nvGraphicFramePr>
        <p:xfrm>
          <a:off x="1910833" y="1238900"/>
          <a:ext cx="9893240" cy="5391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376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925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044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875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"Развитие физической культуры и спорта. Молодое поколение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20 713,7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20 517,7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20 473,7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образовательных программ в сфере спорта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20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массового спорта и физической культуры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19 335,0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19 139,0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19 095,0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825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"Охрана труда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6221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"Молодое поколение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"Социальная поддержка населения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257 866,2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243 529,2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240 121,2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536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"Меры социальной поддержки гражданам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209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195 304,2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191 924,2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"Акции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"Материальная поддержка малоимущих граждан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деятельности органов местного самоуправления и их подведомственных учреждений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41 701,0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41 597,0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41 569,0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"Дополнительное пенсионное обеспечение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"Доступная среда"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69825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6816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821410"/>
              </p:ext>
            </p:extLst>
          </p:nvPr>
        </p:nvGraphicFramePr>
        <p:xfrm>
          <a:off x="1686297" y="1235034"/>
          <a:ext cx="10094025" cy="511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7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58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147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2681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1163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1851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109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7.7.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"Поддержка некоммерческих организаций"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982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"Обеспечение безопасности условий жизни и деятельности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района"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1 226,0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500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пожарной безопасности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"Снижение рисков и смягчение последствий чрезвычайных ситуаций природного и техногенного характера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"Борьба с преступностью и профилактика правонарушений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водохозяйственного комплекса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безопасности людей на водных объектах (зима, лето) и лесных пожаров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8.6.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"Формирование запаса медикаментов для проведения мероприятий по ликвидации медико-санитарных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последствий чрезвычайных ситуаций радиационного и химического характера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"Мобилизационная подготовка"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8.8.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"Противодействие экстремизму и терроризму"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5936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558933"/>
              </p:ext>
            </p:extLst>
          </p:nvPr>
        </p:nvGraphicFramePr>
        <p:xfrm>
          <a:off x="1887082" y="1238900"/>
          <a:ext cx="9893240" cy="5060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376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925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044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875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03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8.9.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«Муниципальный контроль"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"Развитие субъектов малого и среднего предпринимательства в Кемеровском муниципальном районе"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"Финансовая поддержка агропромышленного комплекса и социального развития села в Кемеровском муниципальном районе"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6 080,0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6 074,0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6 072,0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"Финансовая поддержка агропромышленного комплекса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2 354,0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2 354,0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2 354,0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"Социальная поддержка молодых семей и молодых специалистов на строительство (приобретение) жилья в сельской местности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"Финансовая поддержка Ветеранского подворья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деятельности учреждений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сельского хозяйства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1 988,0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1 982,0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2240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"Устойчивое развитие сельских территорий"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224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"Информационная политика и работа с общественностью муниципального образования "Кемеровский муниципальный район"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29 012,0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28 963,0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28 952,0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"Взаимодействие со средствами массовой информации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2 831,0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9645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29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144407"/>
              </p:ext>
            </p:extLst>
          </p:nvPr>
        </p:nvGraphicFramePr>
        <p:xfrm>
          <a:off x="1887082" y="1238900"/>
          <a:ext cx="9893240" cy="5109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376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925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044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875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"Информатизация администрации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840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"Материальное стимулирование организаций и отдельных категорий граждан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22 942,0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22 942,0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22 942,0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"Мероприятия, направленные на доступность органов местного самоуправления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"Жилищно-коммунальный комплекс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214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166,0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201 726,0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206 316,0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"Подготовка к зиме объектов жилищно-коммунального хозяйства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44 406,0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32 014,0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36 614,0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175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"Модернизация объектов коммунальной инфраструктуры"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13 600,0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13 600,0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13 600,0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020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жилищно-коммунального комплекса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156 160,0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156 112,0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156 102,0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"Благоустройство территории и дорожная деятельность Кемеровского муниципального район"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43 040,0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43 735,0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44 445,0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"Дорожное хозяйство"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71 520,0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49 711,0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54 507,0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"Благоустройство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территории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6 370,0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4 465,0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4 465,0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6224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921" y="1842136"/>
            <a:ext cx="2562605" cy="25421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05064"/>
            <a:ext cx="8915399" cy="71387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Основные параметры бюджета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182" y="2894755"/>
            <a:ext cx="3247840" cy="3221857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4054642" y="4987979"/>
            <a:ext cx="1812937" cy="607318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Расходы бюджета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1 622 123,1 тыс. 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92625" y="4227650"/>
            <a:ext cx="1793174" cy="475403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1 607 552,4 тыс. руб.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1716373" y="3103195"/>
            <a:ext cx="1001824" cy="1146930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718197" y="3063526"/>
            <a:ext cx="744983" cy="1186599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903901" y="3564786"/>
            <a:ext cx="939930" cy="1494417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4085145" y="3579566"/>
            <a:ext cx="818756" cy="1479637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2843941" y="6198216"/>
            <a:ext cx="1872322" cy="474652"/>
          </a:xfrm>
          <a:prstGeom prst="roundRect">
            <a:avLst/>
          </a:prstGeo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Дефицит бюджета 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14 570,7 тыс. руб.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6593555" y="5291638"/>
            <a:ext cx="2315688" cy="1337588"/>
          </a:xfrm>
          <a:prstGeom prst="cloud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Доходы в расчете на 1 человека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34 131 руб.  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Облако 12"/>
          <p:cNvSpPr/>
          <p:nvPr/>
        </p:nvSpPr>
        <p:spPr>
          <a:xfrm>
            <a:off x="9508589" y="4756093"/>
            <a:ext cx="2315688" cy="1337588"/>
          </a:xfrm>
          <a:prstGeom prst="cloud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Расходы в расчете на 1 человека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34 440 руб.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712" y="1396590"/>
            <a:ext cx="2052191" cy="2035774"/>
          </a:xfrm>
          <a:prstGeom prst="rect">
            <a:avLst/>
          </a:prstGeom>
        </p:spPr>
      </p:pic>
      <p:sp>
        <p:nvSpPr>
          <p:cNvPr id="33" name="Скругленный прямоугольник 32"/>
          <p:cNvSpPr/>
          <p:nvPr/>
        </p:nvSpPr>
        <p:spPr>
          <a:xfrm>
            <a:off x="5096059" y="2678490"/>
            <a:ext cx="1707088" cy="506038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Доходы бюджета 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1 526 444,6 тыс. руб.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190734" y="3400778"/>
            <a:ext cx="1646752" cy="494468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Расходы бюджета 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1 535 851,3 тыс. руб.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0556469" y="2749550"/>
            <a:ext cx="1401082" cy="324239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Расходы бюджета 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1 547 987,3 тыс. руб.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8806622" y="2070863"/>
            <a:ext cx="1403935" cy="335246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Доходы бюджета 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1 541 308,6 тыс. руб.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12835" y="2380218"/>
            <a:ext cx="114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2017 год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9768491" y="926539"/>
            <a:ext cx="114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2019 год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6318907" y="1394649"/>
            <a:ext cx="114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2018 год</a:t>
            </a:r>
            <a:endParaRPr lang="ru-RU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>
            <a:off x="5135823" y="1990760"/>
            <a:ext cx="935816" cy="711945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071638" y="1990760"/>
            <a:ext cx="703450" cy="719103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7751399" y="2322133"/>
            <a:ext cx="1045151" cy="1084119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7209227" y="2337633"/>
            <a:ext cx="508179" cy="1114243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8837486" y="1508125"/>
            <a:ext cx="853910" cy="568924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9708916" y="1501032"/>
            <a:ext cx="471751" cy="569831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11032747" y="1789694"/>
            <a:ext cx="897316" cy="978684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>
            <a:off x="10585361" y="1780153"/>
            <a:ext cx="436655" cy="969397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Скругленный прямоугольник 71"/>
          <p:cNvSpPr/>
          <p:nvPr/>
        </p:nvSpPr>
        <p:spPr>
          <a:xfrm>
            <a:off x="5973119" y="4438896"/>
            <a:ext cx="1872322" cy="474652"/>
          </a:xfrm>
          <a:prstGeom prst="roundRect">
            <a:avLst/>
          </a:prstGeo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Дефицит бюджета 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9 406,7 тыс. руб.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9405646" y="3472690"/>
            <a:ext cx="1872322" cy="474652"/>
          </a:xfrm>
          <a:prstGeom prst="roundRect">
            <a:avLst/>
          </a:prstGeo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Дефицит бюджета 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6 678,7 тыс. руб.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9074" y="258617"/>
            <a:ext cx="174710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1. Общие характеристики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0231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30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144407"/>
              </p:ext>
            </p:extLst>
          </p:nvPr>
        </p:nvGraphicFramePr>
        <p:xfrm>
          <a:off x="1887082" y="1238900"/>
          <a:ext cx="9893240" cy="4078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376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925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044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875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0801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"Энергосбережение и повышение энергоэффективности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029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"Обеспечение безопасности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дорожного движения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6906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"Управление муниципальными финансами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131 531,0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112 495,0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119 568,0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6323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16.1.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сбалансированности и устойчивости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бюджетной системы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119 341,0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98 395,0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106 658,0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Управление муниципальным долгом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12 190,0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910,0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6224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32601"/>
            <a:ext cx="8915399" cy="82731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4. Межбюджетные отношения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31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366780"/>
              </p:ext>
            </p:extLst>
          </p:nvPr>
        </p:nvGraphicFramePr>
        <p:xfrm>
          <a:off x="2030524" y="1677389"/>
          <a:ext cx="9619016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38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00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56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8941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Показатели</a:t>
                      </a:r>
                      <a:endParaRPr lang="ru-RU" sz="1400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 год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 год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2019 год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581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Доходы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1 607 552,4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1 526 444,6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1 541 308,6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3672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chemeClr val="tx1"/>
                          </a:solidFill>
                        </a:rPr>
                        <a:t>в том числе получаемые</a:t>
                      </a:r>
                      <a:endParaRPr lang="ru-RU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5275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из бюджета</a:t>
                      </a:r>
                      <a:r>
                        <a:rPr lang="ru-RU" sz="1400" b="1" i="1" baseline="0" dirty="0" smtClean="0">
                          <a:solidFill>
                            <a:schemeClr val="tx1"/>
                          </a:solidFill>
                        </a:rPr>
                        <a:t> субъекта Российской Федерации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795 989,1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700 691,3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697 901,3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Дотации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129 834,0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47 480,0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088,0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Субсидии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11 361,7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12 114,7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12 114,7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Субвенции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654 793,4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641 096,6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637 698,6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из бюджетов сельских поселений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72 170,3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70 850,3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72 967,3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Осуществление части полномочий по решению вопросов местного значения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72 170,3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70 850,3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72 967,3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Расходы</a:t>
                      </a:r>
                      <a:endParaRPr lang="ru-RU" sz="1400" b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 1 622 123,1</a:t>
                      </a:r>
                      <a:endParaRPr lang="ru-RU" sz="1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1 535 851,3</a:t>
                      </a:r>
                      <a:endParaRPr lang="ru-RU" sz="1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1 547 987,3</a:t>
                      </a:r>
                      <a:endParaRPr lang="ru-RU" sz="1400" b="1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0" i="1" dirty="0" smtClean="0"/>
                        <a:t>в том числе</a:t>
                      </a:r>
                      <a:endParaRPr lang="ru-RU" sz="1400" b="0" i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направляемые в бюджеты</a:t>
                      </a:r>
                      <a:r>
                        <a:rPr lang="ru-RU" sz="1400" b="1" i="1" baseline="0" dirty="0" smtClean="0"/>
                        <a:t> сельских поселений</a:t>
                      </a:r>
                      <a:endParaRPr lang="ru-RU" sz="1400" b="1" i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111 178,4</a:t>
                      </a:r>
                      <a:endParaRPr lang="ru-RU" sz="1400" b="1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90 232,4</a:t>
                      </a:r>
                      <a:endParaRPr lang="ru-RU" sz="1400" b="1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98 495,4</a:t>
                      </a:r>
                      <a:endParaRPr lang="ru-RU" sz="1400" b="1" i="1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Дотации</a:t>
                      </a:r>
                      <a:endParaRPr lang="ru-RU" sz="1400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109 341,0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88 395,0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96 658,0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Субвенции</a:t>
                      </a:r>
                      <a:endParaRPr lang="ru-RU" sz="1400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1 837,4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1 837,4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1 837,4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39196" y="12922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8042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62543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5. Муниципальный долг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32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883" y="2529409"/>
            <a:ext cx="2396237" cy="1794584"/>
          </a:xfrm>
          <a:prstGeom prst="rect">
            <a:avLst/>
          </a:prstGeom>
        </p:spPr>
      </p:pic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707103508"/>
              </p:ext>
            </p:extLst>
          </p:nvPr>
        </p:nvGraphicFramePr>
        <p:xfrm>
          <a:off x="2032000" y="1881909"/>
          <a:ext cx="7408883" cy="5047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12714" y="1420244"/>
            <a:ext cx="79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млн.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171093" y="2683297"/>
            <a:ext cx="731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148,9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409895" y="2375520"/>
            <a:ext cx="700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169,0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623766" y="2221629"/>
            <a:ext cx="788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179,0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846849" y="2067741"/>
            <a:ext cx="791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185,0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8106937" y="1969607"/>
            <a:ext cx="626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189,0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6183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48097"/>
            <a:ext cx="9179235" cy="649184"/>
          </a:xfrm>
        </p:spPr>
        <p:txBody>
          <a:bodyPr>
            <a:normAutofit/>
          </a:bodyPr>
          <a:lstStyle/>
          <a:p>
            <a:r>
              <a:rPr lang="ru-RU" sz="3200" dirty="0"/>
              <a:t>Муниципальные внутренние </a:t>
            </a:r>
            <a:r>
              <a:rPr lang="ru-RU" sz="3200" dirty="0" smtClean="0"/>
              <a:t>заимствования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408212"/>
              </p:ext>
            </p:extLst>
          </p:nvPr>
        </p:nvGraphicFramePr>
        <p:xfrm>
          <a:off x="2030682" y="1496274"/>
          <a:ext cx="9737765" cy="4370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09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015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950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23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778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174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746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20 095,5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54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79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Бюджетные кредиты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95,5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-49 000,0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-25 000,0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22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50 000,0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769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погашение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-49 904,5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-49 000,0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-25 000,0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9379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Кредиты кредитных организаций в валюте Российской Федерации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  <a:r>
                        <a:rPr lang="ru-RU" sz="16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9987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125 600,0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177 400,0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148 600,0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1426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погашение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-100 000,0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-115 600,0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-122 400,0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-119 600,0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580914" y="1175908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74710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1</a:t>
            </a:r>
            <a:r>
              <a:rPr lang="ru-RU" sz="1400" dirty="0" smtClean="0"/>
              <a:t>. Общие характеристики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2127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55221"/>
            <a:ext cx="8915399" cy="1100447"/>
          </a:xfrm>
        </p:spPr>
        <p:txBody>
          <a:bodyPr>
            <a:normAutofit/>
          </a:bodyPr>
          <a:lstStyle/>
          <a:p>
            <a:r>
              <a:rPr lang="ru-RU" sz="3200" dirty="0"/>
              <a:t>Основные приоритеты бюджетной </a:t>
            </a:r>
            <a:r>
              <a:rPr lang="ru-RU" sz="3200" dirty="0" smtClean="0"/>
              <a:t>и налоговой политики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675802" y="1722974"/>
            <a:ext cx="52118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Обеспечение полного и своевременного поступления денежных средств в </a:t>
            </a:r>
            <a:r>
              <a:rPr lang="ru-RU" dirty="0" smtClean="0"/>
              <a:t>бюджет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Расширение </a:t>
            </a:r>
            <a:r>
              <a:rPr lang="ru-RU" dirty="0"/>
              <a:t>мероприятий по мобилизации дополнительных налоговых поступлений в бюджет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Сокращение объемов задолженности по </a:t>
            </a:r>
            <a:r>
              <a:rPr lang="ru-RU" dirty="0" smtClean="0"/>
              <a:t>доходам 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Гарантированное исполнение действующих расходных обязательств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Планирование </a:t>
            </a:r>
            <a:r>
              <a:rPr lang="ru-RU" dirty="0"/>
              <a:t>программно-целевым методом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Снижение дефицита бюджета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Обеспечение устойчивости бюджета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402"/>
          <a:stretch/>
        </p:blipFill>
        <p:spPr>
          <a:xfrm>
            <a:off x="7251911" y="1839766"/>
            <a:ext cx="4619500" cy="42907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9074" y="258617"/>
            <a:ext cx="174710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1. Общие характеристики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975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43346"/>
            <a:ext cx="8915399" cy="63730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2. Доходы бюджета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609725"/>
            <a:ext cx="6436035" cy="3549901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Структура доходов бюджета района</a:t>
            </a:r>
          </a:p>
          <a:p>
            <a:pPr marL="342900" indent="-342900">
              <a:buAutoNum type="arabicPeriod"/>
            </a:pPr>
            <a:r>
              <a:rPr lang="ru-RU" dirty="0" smtClean="0"/>
              <a:t>Налоговые доходы</a:t>
            </a:r>
          </a:p>
          <a:p>
            <a:pPr marL="342900" indent="-342900">
              <a:buAutoNum type="arabicPeriod"/>
            </a:pPr>
            <a:r>
              <a:rPr lang="ru-RU" dirty="0" smtClean="0"/>
              <a:t>Неналоговые доходы</a:t>
            </a:r>
          </a:p>
          <a:p>
            <a:pPr marL="342900" indent="-342900">
              <a:buAutoNum type="arabicPeriod"/>
            </a:pPr>
            <a:r>
              <a:rPr lang="ru-RU" dirty="0" smtClean="0"/>
              <a:t>Безвозмездные поступления</a:t>
            </a:r>
          </a:p>
          <a:p>
            <a:pPr marL="342900" indent="-342900">
              <a:buAutoNum type="arabicPeriod"/>
            </a:pPr>
            <a:r>
              <a:rPr lang="ru-RU" dirty="0" smtClean="0"/>
              <a:t>Основные мероприятия по мобилизации доходов бюджета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29" y="2058901"/>
            <a:ext cx="2117306" cy="310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37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29589"/>
            <a:ext cx="8915399" cy="82731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Структура доходов бюджета района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532338"/>
              </p:ext>
            </p:extLst>
          </p:nvPr>
        </p:nvGraphicFramePr>
        <p:xfrm>
          <a:off x="2004348" y="1197807"/>
          <a:ext cx="9870977" cy="2300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57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474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2200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1393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1175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8065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3315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1628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52870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latin typeface="+mn-lt"/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latin typeface="+mn-lt"/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387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 (к 2016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 (к 2017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 (к 2018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72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всего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1 743 703,0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1 607 552,4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526 444,6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1 541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723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23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737,3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231 189,0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243 900,0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256 902,0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72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560 006,9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504 204,0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506 718,0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509 038,0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53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942 958,8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159,4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775 826,6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775 368,6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03471846"/>
              </p:ext>
            </p:extLst>
          </p:nvPr>
        </p:nvGraphicFramePr>
        <p:xfrm>
          <a:off x="1888958" y="3624084"/>
          <a:ext cx="6726122" cy="303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11543" y="918403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8229600" y="3609264"/>
            <a:ext cx="39623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Уменьшение доходов в 2017 году связано с уменьшением безвозмездных </a:t>
            </a:r>
            <a:r>
              <a:rPr lang="ru-RU" sz="1600" dirty="0"/>
              <a:t>поступлений от сельских </a:t>
            </a:r>
            <a:r>
              <a:rPr lang="ru-RU" sz="1600" dirty="0" smtClean="0"/>
              <a:t>поселений и из </a:t>
            </a:r>
            <a:r>
              <a:rPr lang="ru-RU" sz="1600" dirty="0"/>
              <a:t>областного бюджета по </a:t>
            </a:r>
            <a:r>
              <a:rPr lang="ru-RU" sz="1600" dirty="0" smtClean="0"/>
              <a:t>дотации и субсидии. Уменьшение налоговых доходов </a:t>
            </a:r>
            <a:r>
              <a:rPr lang="ru-RU" sz="1600" dirty="0"/>
              <a:t>связано </a:t>
            </a:r>
            <a:r>
              <a:rPr lang="ru-RU" sz="1600" dirty="0" smtClean="0"/>
              <a:t>с уменьшением дополнительного норматива отчислений, неналоговых с уменьшением поступлений доходов </a:t>
            </a:r>
            <a:r>
              <a:rPr lang="ru-RU" sz="1600" dirty="0"/>
              <a:t>от аренды земельных участков и </a:t>
            </a:r>
            <a:r>
              <a:rPr lang="ru-RU" sz="1600" dirty="0" smtClean="0"/>
              <a:t>имущества.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18743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905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Налоговые доходы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042995"/>
              </p:ext>
            </p:extLst>
          </p:nvPr>
        </p:nvGraphicFramePr>
        <p:xfrm>
          <a:off x="1721923" y="1413168"/>
          <a:ext cx="10272156" cy="4180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082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906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31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500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2627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3815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4314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97528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№ п/п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налоговые доходы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240 737,3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189,0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243 900,0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256 902,0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(НДФЛ)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222 624,5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211 424,0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223 924,0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236 772,0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налог на вмененный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 (ЕНВД)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5 353,0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5 900,0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5 900,0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5 900,0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сельскохозяйственный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(ЕСХН)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1 831,7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1 900,0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103,7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938,0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1 938,0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применением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патентной системы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налогообложения (Патент)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710,0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82,1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1 621,7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1 755,0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108,2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1 775,0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1 775,0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8 412,3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9 500,0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112,9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9 643,0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9 787,0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Задолженность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перерасчеты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 отмененным налогам, сборам и иным платежам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954387" y="1108408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89143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35" name="Диаграмма 34"/>
          <p:cNvGraphicFramePr/>
          <p:nvPr>
            <p:extLst>
              <p:ext uri="{D42A27DB-BD31-4B8C-83A1-F6EECF244321}">
                <p14:modId xmlns:p14="http://schemas.microsoft.com/office/powerpoint/2010/main" val="1430483554"/>
              </p:ext>
            </p:extLst>
          </p:nvPr>
        </p:nvGraphicFramePr>
        <p:xfrm>
          <a:off x="1157200" y="2123420"/>
          <a:ext cx="6145300" cy="4518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8" name="Диаграмма 47"/>
          <p:cNvGraphicFramePr/>
          <p:nvPr>
            <p:extLst>
              <p:ext uri="{D42A27DB-BD31-4B8C-83A1-F6EECF244321}">
                <p14:modId xmlns:p14="http://schemas.microsoft.com/office/powerpoint/2010/main" val="2307989371"/>
              </p:ext>
            </p:extLst>
          </p:nvPr>
        </p:nvGraphicFramePr>
        <p:xfrm>
          <a:off x="7068167" y="1654522"/>
          <a:ext cx="4664075" cy="4212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" name="Заголовок 1"/>
          <p:cNvSpPr>
            <a:spLocks noGrp="1"/>
          </p:cNvSpPr>
          <p:nvPr>
            <p:ph type="title"/>
          </p:nvPr>
        </p:nvSpPr>
        <p:spPr>
          <a:xfrm>
            <a:off x="2589212" y="3905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Налоговые доходы</a:t>
            </a:r>
            <a:endParaRPr lang="ru-RU" sz="3200" dirty="0"/>
          </a:p>
        </p:txBody>
      </p:sp>
      <p:sp>
        <p:nvSpPr>
          <p:cNvPr id="53" name="TextBox 52"/>
          <p:cNvSpPr txBox="1"/>
          <p:nvPr/>
        </p:nvSpPr>
        <p:spPr>
          <a:xfrm>
            <a:off x="2438400" y="1600200"/>
            <a:ext cx="368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Структура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130038" y="2000310"/>
            <a:ext cx="74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тыс. рублей</a:t>
            </a:r>
            <a:endParaRPr lang="ru-RU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8704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3899</TotalTime>
  <Words>4403</Words>
  <Application>Microsoft Office PowerPoint</Application>
  <PresentationFormat>Произвольный</PresentationFormat>
  <Paragraphs>1786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Легкий дым</vt:lpstr>
      <vt:lpstr>Проект бюджета Кемеровского муниципального района на 2017 год и плановый период 2018-2019 годов</vt:lpstr>
      <vt:lpstr>Раздел 1. Общие характеристики бюджета</vt:lpstr>
      <vt:lpstr>Основные параметры бюджета</vt:lpstr>
      <vt:lpstr>Муниципальные внутренние заимствования</vt:lpstr>
      <vt:lpstr>Основные приоритеты бюджетной и налоговой политики</vt:lpstr>
      <vt:lpstr>Раздел 2. Доходы бюджета</vt:lpstr>
      <vt:lpstr>Структура доходов бюджета района</vt:lpstr>
      <vt:lpstr>Налоговые доходы</vt:lpstr>
      <vt:lpstr>Налоговые доходы</vt:lpstr>
      <vt:lpstr>Неналоговые доходы</vt:lpstr>
      <vt:lpstr>Неналоговые доходы</vt:lpstr>
      <vt:lpstr>Неналоговые доходы</vt:lpstr>
      <vt:lpstr>Безвозмездные поступления</vt:lpstr>
      <vt:lpstr>Безвозмездные поступления</vt:lpstr>
      <vt:lpstr>Безвозмездные поступления</vt:lpstr>
      <vt:lpstr>Основные мероприятия по мобилизации доходов бюджета</vt:lpstr>
      <vt:lpstr>Раздел 3. Расходы бюджета</vt:lpstr>
      <vt:lpstr>Динамика расходов бюджета района на выполнение основных функций государства</vt:lpstr>
      <vt:lpstr>Структура расходов бюджета по разделам и подразделам функциональной классификации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Раздел 4. Межбюджетные отношения</vt:lpstr>
      <vt:lpstr>Раздел 5. Муниципальный долг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Svetlana Ishkova</dc:creator>
  <cp:lastModifiedBy>Игнатий Карташов</cp:lastModifiedBy>
  <cp:revision>1276</cp:revision>
  <cp:lastPrinted>2017-04-10T03:07:25Z</cp:lastPrinted>
  <dcterms:created xsi:type="dcterms:W3CDTF">2014-07-28T07:22:52Z</dcterms:created>
  <dcterms:modified xsi:type="dcterms:W3CDTF">2018-02-12T03:26:31Z</dcterms:modified>
</cp:coreProperties>
</file>