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34"/>
  </p:notesMasterIdLst>
  <p:handoutMasterIdLst>
    <p:handoutMasterId r:id="rId35"/>
  </p:handoutMasterIdLst>
  <p:sldIdLst>
    <p:sldId id="258" r:id="rId2"/>
    <p:sldId id="285" r:id="rId3"/>
    <p:sldId id="286" r:id="rId4"/>
    <p:sldId id="336" r:id="rId5"/>
    <p:sldId id="287" r:id="rId6"/>
    <p:sldId id="294" r:id="rId7"/>
    <p:sldId id="296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95" r:id="rId18"/>
    <p:sldId id="297" r:id="rId19"/>
    <p:sldId id="298" r:id="rId20"/>
    <p:sldId id="299" r:id="rId21"/>
    <p:sldId id="300" r:id="rId22"/>
    <p:sldId id="301" r:id="rId23"/>
    <p:sldId id="302" r:id="rId24"/>
    <p:sldId id="322" r:id="rId25"/>
    <p:sldId id="335" r:id="rId26"/>
    <p:sldId id="338" r:id="rId27"/>
    <p:sldId id="340" r:id="rId28"/>
    <p:sldId id="341" r:id="rId29"/>
    <p:sldId id="344" r:id="rId30"/>
    <p:sldId id="345" r:id="rId31"/>
    <p:sldId id="313" r:id="rId32"/>
    <p:sldId id="303" r:id="rId33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2" autoAdjust="0"/>
    <p:restoredTop sz="94660"/>
  </p:normalViewPr>
  <p:slideViewPr>
    <p:cSldViewPr snapToGrid="0">
      <p:cViewPr>
        <p:scale>
          <a:sx n="101" d="100"/>
          <a:sy n="101" d="100"/>
        </p:scale>
        <p:origin x="-102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749023195594043E-2"/>
          <c:y val="0.18791109199754102"/>
          <c:w val="0.79973134858736994"/>
          <c:h val="0.754103461734341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explosion val="1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.15338560125096226"/>
                  <c:y val="6.27683861757476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912694329008383E-2"/>
                  <c:y val="9.848667740052950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391668225285532E-4"/>
                  <c:y val="-0.424399071590557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EC0D020-00D9-452F-B94D-894D11037A03}" type="CATEGORYNAME">
                      <a:rPr lang="ru-RU" sz="160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 b="1" i="0" u="none" strike="noStrike" kern="1200" spc="0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aseline="0" dirty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B4D4E10B-CC60-460A-90CF-D6F894968DD8}" type="PERCENTAGE">
                      <a:rPr lang="ru-RU" sz="1600" baseline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 b="1" i="0" u="none" strike="noStrike" kern="1200" spc="0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sz="1600" baseline="0" dirty="0">
                      <a:solidFill>
                        <a:schemeClr val="accent4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10177634393754"/>
                      <c:h val="0.2898671446847419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225915</c:v>
                </c:pt>
                <c:pt idx="1">
                  <c:v>419230</c:v>
                </c:pt>
                <c:pt idx="2">
                  <c:v>823917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412038468423025E-2"/>
          <c:y val="0.14336841331823666"/>
          <c:w val="0.82653279742242036"/>
          <c:h val="0.803228152396094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</c:v>
                </c:pt>
              </c:strCache>
            </c:strRef>
          </c:tx>
          <c:dPt>
            <c:idx val="0"/>
            <c:bubble3D val="0"/>
            <c:explosion val="4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2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1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1.251973052576766E-2"/>
                  <c:y val="-1.1065775856955814E-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31619286283824"/>
                      <c:h val="0.1970261391330982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1080305273949197"/>
                  <c:y val="0.2728445196523752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70821603501864"/>
                      <c:h val="0.2375751255522928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065310074365771"/>
                  <c:y val="-5.616036168267073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53564512717033"/>
                      <c:h val="0.168403624617013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35041592761948154"/>
                  <c:y val="6.01904065920154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39020064114035"/>
                      <c:h val="0.2153001613832751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Единый налог на вмененный доход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199650</c:v>
                </c:pt>
                <c:pt idx="1">
                  <c:v>17300</c:v>
                </c:pt>
                <c:pt idx="2">
                  <c:v>5900</c:v>
                </c:pt>
                <c:pt idx="3">
                  <c:v>3065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</a:p>
        </c:rich>
      </c:tx>
      <c:layout>
        <c:manualLayout>
          <c:xMode val="edge"/>
          <c:yMode val="edge"/>
          <c:x val="0.33538461538461539"/>
          <c:y val="9.745534128169888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60658865905887"/>
          <c:y val="0.20866827854972303"/>
          <c:w val="0.81398176487299201"/>
          <c:h val="0.705386436540531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2.4506466984343091E-2"/>
                  <c:y val="-0.374066849312987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78352620830502E-2"/>
                  <c:y val="-0.179209556982186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614703880190605E-2"/>
                  <c:y val="-0.32484467862587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783526208304968E-2"/>
                  <c:y val="-0.339295844788289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212255</c:v>
                </c:pt>
                <c:pt idx="2">
                  <c:v>225915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645312"/>
        <c:axId val="75646848"/>
        <c:axId val="0"/>
      </c:bar3DChart>
      <c:catAx>
        <c:axId val="7564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646848"/>
        <c:crosses val="autoZero"/>
        <c:auto val="1"/>
        <c:lblAlgn val="ctr"/>
        <c:lblOffset val="100"/>
        <c:noMultiLvlLbl val="0"/>
      </c:catAx>
      <c:valAx>
        <c:axId val="7564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64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370446871776708"/>
          <c:y val="0.31279662240313377"/>
          <c:w val="0.67847547255284713"/>
          <c:h val="0.665001452480712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explosion val="2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1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12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12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1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1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1848759307859102"/>
                  <c:y val="-0.2088325084787448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044829279042164"/>
                  <c:y val="0.4866136526058217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3641652699375387"/>
                  <c:y val="0.2517330857284413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6625576823870611"/>
                  <c:y val="4.75731096810067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26494888395356814"/>
                  <c:y val="-0.104939860169770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3126761343086019E-2"/>
                  <c:y val="-6.063331723426285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02702937668078"/>
                      <c:h val="0.28584161009714693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22522974760632775"/>
                  <c:y val="-8.802621237584853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24979725214155"/>
                      <c:h val="0.23992914032745866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0.33405093876083902"/>
                  <c:y val="7.129630784749485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7319228391503"/>
                      <c:h val="0.24057411305111837"/>
                    </c:manualLayout>
                  </c15:layout>
                </c:ext>
              </c:extLst>
            </c:dLbl>
            <c:dLbl>
              <c:idx val="8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360600</c:v>
                </c:pt>
                <c:pt idx="1">
                  <c:v>7700</c:v>
                </c:pt>
                <c:pt idx="2">
                  <c:v>4200</c:v>
                </c:pt>
                <c:pt idx="3">
                  <c:v>9900</c:v>
                </c:pt>
                <c:pt idx="4">
                  <c:v>1370</c:v>
                </c:pt>
                <c:pt idx="5">
                  <c:v>3460</c:v>
                </c:pt>
                <c:pt idx="6">
                  <c:v>25000</c:v>
                </c:pt>
                <c:pt idx="7">
                  <c:v>5000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3.1057484101685547E-3"/>
                  <c:y val="-1.026588781645657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7643710254214149E-3"/>
                  <c:y val="-1.026588781645657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464365</c:v>
                </c:pt>
                <c:pt idx="2">
                  <c:v>419230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854528"/>
        <c:axId val="132857216"/>
        <c:axId val="0"/>
      </c:bar3DChart>
      <c:catAx>
        <c:axId val="13285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857216"/>
        <c:crosses val="autoZero"/>
        <c:auto val="1"/>
        <c:lblAlgn val="ctr"/>
        <c:lblOffset val="100"/>
        <c:noMultiLvlLbl val="0"/>
      </c:catAx>
      <c:valAx>
        <c:axId val="13285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854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172187074511661"/>
          <c:y val="0.30312473529006306"/>
          <c:w val="0.69915363294502164"/>
          <c:h val="0.68515651543082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7.8146102020234809E-2"/>
                  <c:y val="-3.98437475489820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982635779117486"/>
                  <c:y val="2.57812484140472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71433982032974E-2"/>
                  <c:y val="-0.3234374801035014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5589147982576575E-2"/>
                  <c:y val="1.874999884657979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58599901574804"/>
                      <c:h val="0.2363202979625800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6796001329947779E-2"/>
                  <c:y val="-4.804668749712798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5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368569947551"/>
                      <c:h val="0.2566992952325729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68479</c:v>
                </c:pt>
                <c:pt idx="1">
                  <c:v>11149.7</c:v>
                </c:pt>
                <c:pt idx="2">
                  <c:v>661689</c:v>
                </c:pt>
                <c:pt idx="3">
                  <c:v>78199.3</c:v>
                </c:pt>
                <c:pt idx="4">
                  <c:v>4400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Lbls>
            <c:dLbl>
              <c:idx val="0"/>
              <c:layout>
                <c:manualLayout>
                  <c:x val="1.2499999999999971E-2"/>
                  <c:y val="-5.8593746395561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437499999999941E-2"/>
                  <c:y val="-0.4757031572525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4375E-2"/>
                  <c:y val="-0.42187497404804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937499999999885E-2"/>
                  <c:y val="8.59365019676867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995757</c:v>
                </c:pt>
                <c:pt idx="2">
                  <c:v>823917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102592"/>
        <c:axId val="133104384"/>
        <c:axId val="0"/>
      </c:bar3DChart>
      <c:catAx>
        <c:axId val="13310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3104384"/>
        <c:crosses val="autoZero"/>
        <c:auto val="1"/>
        <c:lblAlgn val="ctr"/>
        <c:lblOffset val="100"/>
        <c:noMultiLvlLbl val="0"/>
      </c:catAx>
      <c:valAx>
        <c:axId val="13310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310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602748785991007"/>
          <c:y val="0.20683884789746482"/>
          <c:w val="0.78474447759002819"/>
          <c:h val="0.771491907885922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2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1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9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1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11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5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6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12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1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2"/>
            <c:bubble3D val="0"/>
            <c:explosion val="11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3.0095212899910628E-2"/>
                  <c:y val="-2.57146783499412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3AF5799-972C-44C0-BE6F-42D1B33DA4B6}" type="CATEGORYNAME">
                      <a:rPr lang="ru-RU"/>
                      <a:pPr>
                        <a:defRPr sz="1600" b="1" i="0" u="none" strike="noStrike" kern="1200" spc="0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0,2%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56476137905171"/>
                      <c:h val="0.1718733558895307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6.1631101887360089E-2"/>
                  <c:y val="-4.185712393725178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18907470039062"/>
                      <c:h val="0.1655848878971811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212718031944524"/>
                  <c:y val="4.259713536420885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13514410213119"/>
                      <c:h val="0.2336757139979457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4890066003278524"/>
                  <c:y val="0.2532682879708180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3133600403803575"/>
                  <c:y val="7.225719968252915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4430099864344967"/>
                  <c:y val="-0.2769103210031956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2142194637756934"/>
                  <c:y val="-3.232108244890831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4354204997178241"/>
                  <c:y val="-0.171706800611098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7688820506186241E-2"/>
                  <c:y val="-4.499752467040175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18554550730367728"/>
                  <c:y val="5.469721342861036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8691368625930424"/>
                  <c:y val="0.1731505991294276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0.16744784294686488"/>
                  <c:y val="-2.859940043933027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7819940381556161E-3"/>
                  <c:y val="-5.76970292403220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9753E7DF-66A6-4E7D-B2FC-46F186AF7003}" type="CATEGORYNAME">
                      <a:rPr lang="ru-RU" sz="16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 b="1" i="0" u="none" strike="noStrike" kern="1200" spc="0" baseline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aseline="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BFF0E441-1A29-475D-94E6-C5460CC55B03}" type="PERCENTAGE">
                      <a:rPr lang="ru-RU" sz="1600" baseline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 b="1" i="0" u="none" strike="noStrike" kern="1200" spc="0" baseline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sz="1600" baseline="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52743517316183"/>
                      <c:h val="0.14647675730469187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Национальная оборона</c:v>
                </c:pt>
                <c:pt idx="1">
                  <c:v>Общегосударственные вопросы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Средства массовой информации</c:v>
                </c:pt>
                <c:pt idx="7">
                  <c:v>Культура, кинематография 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Обслуживание государственного и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#\ ##0.0</c:formatCode>
                <c:ptCount val="13"/>
                <c:pt idx="0">
                  <c:v>2102</c:v>
                </c:pt>
                <c:pt idx="1">
                  <c:v>118736.8</c:v>
                </c:pt>
                <c:pt idx="2">
                  <c:v>1896</c:v>
                </c:pt>
                <c:pt idx="3">
                  <c:v>61763</c:v>
                </c:pt>
                <c:pt idx="4">
                  <c:v>132858</c:v>
                </c:pt>
                <c:pt idx="5">
                  <c:v>604688.69999999995</c:v>
                </c:pt>
                <c:pt idx="6">
                  <c:v>1980</c:v>
                </c:pt>
                <c:pt idx="7">
                  <c:v>125513</c:v>
                </c:pt>
                <c:pt idx="8">
                  <c:v>18649</c:v>
                </c:pt>
                <c:pt idx="9">
                  <c:v>305628.2</c:v>
                </c:pt>
                <c:pt idx="10">
                  <c:v>3191</c:v>
                </c:pt>
                <c:pt idx="11">
                  <c:v>6125</c:v>
                </c:pt>
                <c:pt idx="12">
                  <c:v>122196.1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 из областного бюджета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284951186298933E-2"/>
                  <c:y val="1.5098237313832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1.761437903964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"Сбербанка России"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427426779448399E-2"/>
                  <c:y val="-4.61323645597642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2849511862989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36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7258368"/>
        <c:axId val="147260160"/>
        <c:axId val="0"/>
      </c:bar3DChart>
      <c:catAx>
        <c:axId val="14725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7260160"/>
        <c:crosses val="autoZero"/>
        <c:auto val="1"/>
        <c:lblAlgn val="ctr"/>
        <c:lblOffset val="100"/>
        <c:noMultiLvlLbl val="0"/>
      </c:catAx>
      <c:valAx>
        <c:axId val="14726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725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7" tIns="45623" rIns="91247" bIns="456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91" y="4822825"/>
            <a:ext cx="5510213" cy="3944938"/>
          </a:xfrm>
          <a:prstGeom prst="rect">
            <a:avLst/>
          </a:prstGeom>
        </p:spPr>
        <p:txBody>
          <a:bodyPr vert="horz" lIns="91247" tIns="45623" rIns="91247" bIns="4562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47" tIns="45623" rIns="91247" bIns="45623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A318A-8825-4994-A24A-7B6052325B85}" type="slidenum">
              <a:rPr lang="ru-RU" smtClean="0"/>
              <a:t>1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2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t>19.04.2017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t>19.04.2017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t>19.04.2017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247" y="741416"/>
            <a:ext cx="8915399" cy="80356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Кемеровского муниципального района на 2016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соответствии с Решением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народных депутатов Кемеровского муниципального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от 23.12.2015 №523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816925"/>
            <a:ext cx="8915399" cy="4092985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характеристики бюджета 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отношения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98" y="2390382"/>
            <a:ext cx="2946070" cy="294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5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10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983194"/>
              </p:ext>
            </p:extLst>
          </p:nvPr>
        </p:nvGraphicFramePr>
        <p:xfrm>
          <a:off x="1684422" y="1118384"/>
          <a:ext cx="10262935" cy="5461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943"/>
                <a:gridCol w="5951232"/>
                <a:gridCol w="1122827"/>
                <a:gridCol w="1122827"/>
                <a:gridCol w="1366106"/>
              </a:tblGrid>
              <a:tr h="20509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неналоговые доходы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464 365,0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419 230,0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359 300,0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31 800,0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36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84018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459885828"/>
              </p:ext>
            </p:extLst>
          </p:nvPr>
        </p:nvGraphicFramePr>
        <p:xfrm>
          <a:off x="1543792" y="1152375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000433729"/>
              </p:ext>
            </p:extLst>
          </p:nvPr>
        </p:nvGraphicFramePr>
        <p:xfrm>
          <a:off x="2601911" y="1515979"/>
          <a:ext cx="8178383" cy="453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08045" y="1544576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13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03643"/>
              </p:ext>
            </p:extLst>
          </p:nvPr>
        </p:nvGraphicFramePr>
        <p:xfrm>
          <a:off x="1721923" y="1413168"/>
          <a:ext cx="10056993" cy="4902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926"/>
                <a:gridCol w="4870735"/>
                <a:gridCol w="1437855"/>
                <a:gridCol w="1401908"/>
                <a:gridCol w="1627569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8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8947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8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757,0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823 917,0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77 601,0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68 479,0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136 980,0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11 149,7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690 273,2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661 689,0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 бюджета)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2 871,7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241,9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78 089,3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-240,8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9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292874987"/>
              </p:ext>
            </p:extLst>
          </p:nvPr>
        </p:nvGraphicFramePr>
        <p:xfrm>
          <a:off x="2091377" y="1289681"/>
          <a:ext cx="942593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447298400"/>
              </p:ext>
            </p:extLst>
          </p:nvPr>
        </p:nvGraphicFramePr>
        <p:xfrm>
          <a:off x="2601912" y="120655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912" y="129841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1"/>
            <a:ext cx="8915399" cy="125482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 по мобилизации доходов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101933"/>
            <a:ext cx="8915399" cy="4334493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штабов по финансовому мониторингу и выработке стабилизационных мер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Ежемесячный мониторинг задолженности в бюджет с целью выявления крупных должников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новых источников доходов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по выявлению собственников земельных участков и другого недвижимого имущества и привлечения их 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неиспользуемых основных фондов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и принятие соответствующих мер по их продаже или сдаче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«серых» схем в работе предприятий и привлечение их к ответственности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6468"/>
            <a:ext cx="8915399" cy="649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Расходы бюджета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36913"/>
            <a:ext cx="8407340" cy="263632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района на выполнение основных функций государства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7"/>
          <a:stretch/>
        </p:blipFill>
        <p:spPr>
          <a:xfrm>
            <a:off x="7975195" y="3609264"/>
            <a:ext cx="3529416" cy="24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085" y="241465"/>
            <a:ext cx="9499869" cy="1124197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района на выполнение основных функций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794938"/>
              </p:ext>
            </p:extLst>
          </p:nvPr>
        </p:nvGraphicFramePr>
        <p:xfrm>
          <a:off x="1733798" y="1638799"/>
          <a:ext cx="10069181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52"/>
                <a:gridCol w="4547966"/>
                <a:gridCol w="1326367"/>
                <a:gridCol w="1382410"/>
                <a:gridCol w="1606586"/>
              </a:tblGrid>
              <a:tr h="238127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4867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837 430,0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1 505 456,8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r>
                        <a:rPr lang="ru-RU" sz="1400" b="0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526,1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118 736,8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2 398,5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2 102,0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3 380,4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113 651,0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ru-RU" sz="1400" b="0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763,0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280 546,9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132 858,0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265,6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595 133,2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604 688,7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169 690,8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125 513,0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15 697,1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18 649,0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118,8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312 409,3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305 628,2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46 599,4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3 191,0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1 997,0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7 488,0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6 125,0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1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130 646,7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122 196,1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818421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5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19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38795" y="241465"/>
            <a:ext cx="10367159" cy="1124197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412243420"/>
              </p:ext>
            </p:extLst>
          </p:nvPr>
        </p:nvGraphicFramePr>
        <p:xfrm>
          <a:off x="998622" y="1503947"/>
          <a:ext cx="11007332" cy="521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5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08685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Общие характеристики бюджета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009274"/>
            <a:ext cx="8915399" cy="1234866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внутренние заимствования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приоритеты бюджетной и налоговой политики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14" y="3556961"/>
            <a:ext cx="5144708" cy="28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20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86767"/>
              </p:ext>
            </p:extLst>
          </p:nvPr>
        </p:nvGraphicFramePr>
        <p:xfrm>
          <a:off x="1733796" y="1579423"/>
          <a:ext cx="10227545" cy="5213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919"/>
                <a:gridCol w="751214"/>
                <a:gridCol w="5036540"/>
                <a:gridCol w="1246330"/>
                <a:gridCol w="1160965"/>
                <a:gridCol w="1349577"/>
              </a:tblGrid>
              <a:tr h="13816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1322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1 837 430,0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1 505 456,8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157 526,1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ru-RU" sz="1400" b="1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736,8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34 702,2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116 258,6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68 387,5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2 398,5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87297" y="130242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279384"/>
              </p:ext>
            </p:extLst>
          </p:nvPr>
        </p:nvGraphicFramePr>
        <p:xfrm>
          <a:off x="1733796" y="1591298"/>
          <a:ext cx="1027215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727"/>
                <a:gridCol w="760902"/>
                <a:gridCol w="5101493"/>
                <a:gridCol w="1140287"/>
                <a:gridCol w="1173892"/>
                <a:gridCol w="1403858"/>
              </a:tblGrid>
              <a:tr h="23750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4887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380,4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гражданская оборона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113 651,0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763,0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Общеэкономические вопросы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72 438,4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39 435,0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24 021,5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9 920,0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280 546,9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132 858,0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31 791,3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11 778,0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227 094,0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116 780,0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21 661,6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3998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43863"/>
              </p:ext>
            </p:extLst>
          </p:nvPr>
        </p:nvGraphicFramePr>
        <p:xfrm>
          <a:off x="1733796" y="1591298"/>
          <a:ext cx="10272159" cy="5057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727"/>
                <a:gridCol w="760902"/>
                <a:gridCol w="4585975"/>
                <a:gridCol w="1359568"/>
                <a:gridCol w="1395664"/>
                <a:gridCol w="1478323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2539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133,2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604 688,7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40 064,4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39 438,0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498 831,4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510 056,0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559 942,7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54 900,0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169 690,8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125 513,0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115 531,0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79 154,0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2 952,8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51 207,0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43 380,0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73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15 697,1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18 649,0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8 537,7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17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4 361,7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312 409,3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305 628,2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4 196,0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275,7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31 840,0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185 107,6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131 603,2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75 772,9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128 132,0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16 145,9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9 857,0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832257"/>
              </p:ext>
            </p:extLst>
          </p:nvPr>
        </p:nvGraphicFramePr>
        <p:xfrm>
          <a:off x="1733795" y="1728371"/>
          <a:ext cx="10272159" cy="3895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727"/>
                <a:gridCol w="760902"/>
                <a:gridCol w="5101492"/>
                <a:gridCol w="1152645"/>
                <a:gridCol w="1285696"/>
                <a:gridCol w="1279697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  <a:r>
                        <a:rPr lang="ru-RU" sz="14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46 599,4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3 191,0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44 908,4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1 691,0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1 997,0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7 488,0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6 125,0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130 646,7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122 196,1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646,7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122 196,1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8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833" y="892651"/>
            <a:ext cx="10058400" cy="42751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выглядит бюджет Кемеровского муниципального района в разрезе муниципальных программ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40345"/>
              </p:ext>
            </p:extLst>
          </p:nvPr>
        </p:nvGraphicFramePr>
        <p:xfrm>
          <a:off x="1744904" y="1609173"/>
          <a:ext cx="10130590" cy="4995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956"/>
                <a:gridCol w="7901040"/>
                <a:gridCol w="1469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9443"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 всего,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1 505 456,8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расходы на реализацию муниципальных программ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1 429 900,0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289,0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"Жилище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4 078,0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жильем молодых семей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жильем детей-сирот и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оставшихся без попечения родителей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17 575,0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инфраструктура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46 680,0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"Строительство, реконструкция и капитальный ремонт объектов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33 680,0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"Энергосбережение социальной инфраструктуры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 имуществом"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21 194,0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выполнения функций органов местного самоуправления, функций подведомственных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учреждений"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16 349,0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"Мероприятия по землеустройству, землепользованию, управлению имуществом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4 845,0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898968" y="1324213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4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340716"/>
              </p:ext>
            </p:extLst>
          </p:nvPr>
        </p:nvGraphicFramePr>
        <p:xfrm>
          <a:off x="1888958" y="1266838"/>
          <a:ext cx="9940272" cy="470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679"/>
                <a:gridCol w="7752608"/>
                <a:gridCol w="14419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"Культура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133 782,9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культуры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133 762,9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"Образование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579 295,5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28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дошкольного образования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35 938,0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общего образования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353 882,0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7886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дополнительного образования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28 729,0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"Социальные гарантии в системе образования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46 041,5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173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деятельности прочих учреждений образования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007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"Лето"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4 704,0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"Организация воспитательного и образовательного процесса в детских домах и школах-интернатах"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391481"/>
              </p:ext>
            </p:extLst>
          </p:nvPr>
        </p:nvGraphicFramePr>
        <p:xfrm>
          <a:off x="1910833" y="1238900"/>
          <a:ext cx="9916209" cy="4904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874"/>
                <a:gridCol w="7733841"/>
                <a:gridCol w="14384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физической культуры и спорта. Молодое поколение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20 487,7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образовательных программ в сфере спорта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2051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массового спорта и физической культуры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19 062,0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825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221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"Молодое поколение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поддержка населения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235 679,8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363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"Меры социальной поддержки гражданам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187 400,8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"Акции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"Материальная поддержка малоимущих граждан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2 085,0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деятельности органов местного самоуправления и их подведомственных учреждений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41 497,0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"Дополнительное пенсионное обеспечение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4 196,0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69825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1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61639"/>
              </p:ext>
            </p:extLst>
          </p:nvPr>
        </p:nvGraphicFramePr>
        <p:xfrm>
          <a:off x="1887082" y="1238900"/>
          <a:ext cx="9879802" cy="516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143"/>
                <a:gridCol w="7705446"/>
                <a:gridCol w="14332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сельского здравоохранения Кемеровского муниципального района"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первичной специализированной медико-санитарной помощи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"Анти ВИЧ/СПИД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10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"Неотложные меры борьбы с туберкулезом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905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"Счастливое материнство и детство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льготными лекарственными средствами и изделиями медицинского назначения отдельных категорий граждан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3 309,0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808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"Вакцинопрофилактика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610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"Профилактика инфекционных заболеваний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4439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"Социальная поддержка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 условий жизни и деятельности населения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1 226,0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"Обеспечение пожарной безопасности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"Снижение рисков и смягчение последствий чрезвычайных ситуаций природного и техногенного характера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"Борьба с преступностью и профилактика правонарушений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21408"/>
              </p:ext>
            </p:extLst>
          </p:nvPr>
        </p:nvGraphicFramePr>
        <p:xfrm>
          <a:off x="1672391" y="1238900"/>
          <a:ext cx="10178715" cy="522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566"/>
                <a:gridCol w="7938575"/>
                <a:gridCol w="14765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водохозяйственного комплекса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безопасности людей на водных объектах (зима, лето)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«Формирование запаса медикаментов для проведения мероприятий по ликвидации медико-санитарных последствий чрезвычайных ситуаций радиационного и химического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«Мобилизационная подготовка»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субъектов малого и среднего предпринимательства в Кемеровском муниципальном районе"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"Финансовая поддержка агропромышленного комплекса и социального развития села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"Финансовая поддержка агропромышленного комплекса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2 354,0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"Социальная поддержка молодых семей и молодых специалистов на строительство (приобретение) жилья в сельской местности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"Финансовая поддержка Ветеранского подворья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«Обеспечение деятельности учреждений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хозяйства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1 988,0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«Устойчивое развитие сельских территорий»</a:t>
                      </a:r>
                      <a:endParaRPr lang="ru-RU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89215"/>
              </p:ext>
            </p:extLst>
          </p:nvPr>
        </p:nvGraphicFramePr>
        <p:xfrm>
          <a:off x="1887082" y="1238900"/>
          <a:ext cx="10082152" cy="4252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323"/>
                <a:gridCol w="7863262"/>
                <a:gridCol w="1462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"Информационная политика и работа с общественностью муниципального образования "Кемеровский муниципальный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28 262,0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"Взаимодействие со средствами массовой информации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2 880,0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"Информатизация администрации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840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"Материальное стимулирование организаций и отдельных категорий граждан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20 355,0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"Мероприятия, направленные на доступность органов местного самоуправления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037,0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"Жилищно-коммунальный комплекс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135 015,0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"Подготовка к зиме объектов жилищно-коммунального хозяйства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175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"Модернизация объектов коммунальной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20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«Развитие жилищно-коммунального комплекса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90 015,0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05064"/>
            <a:ext cx="8915399" cy="71387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на 2016 год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</a:t>
            </a:fld>
            <a:endParaRPr lang="ru-RU"/>
          </a:p>
        </p:txBody>
      </p:sp>
      <p:sp>
        <p:nvSpPr>
          <p:cNvPr id="3" name="Облако 2"/>
          <p:cNvSpPr/>
          <p:nvPr/>
        </p:nvSpPr>
        <p:spPr>
          <a:xfrm>
            <a:off x="1655006" y="4752474"/>
            <a:ext cx="2315688" cy="1564105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в расчете на 1 человека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31 396 руб.  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8411562" y="4752474"/>
            <a:ext cx="2315688" cy="1560486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расчете на 1 человека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32 173 руб.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346157" y="1373880"/>
            <a:ext cx="5862759" cy="3740517"/>
            <a:chOff x="5096059" y="1842136"/>
            <a:chExt cx="3741427" cy="2542104"/>
          </a:xfrm>
        </p:grpSpPr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0921" y="1842136"/>
              <a:ext cx="2562605" cy="2542104"/>
            </a:xfrm>
            <a:prstGeom prst="rect">
              <a:avLst/>
            </a:prstGeom>
          </p:spPr>
        </p:pic>
        <p:sp>
          <p:nvSpPr>
            <p:cNvPr id="33" name="Скругленный прямоугольник 32"/>
            <p:cNvSpPr/>
            <p:nvPr/>
          </p:nvSpPr>
          <p:spPr>
            <a:xfrm>
              <a:off x="5096059" y="2678490"/>
              <a:ext cx="1707088" cy="506038"/>
            </a:xfrm>
            <a:prstGeom prst="roundRect">
              <a:avLst/>
            </a:prstGeom>
            <a:gradFill flip="none" rotWithShape="1">
              <a:gsLst>
                <a:gs pos="0">
                  <a:srgbClr val="EFF357">
                    <a:shade val="30000"/>
                    <a:satMod val="115000"/>
                  </a:srgbClr>
                </a:gs>
                <a:gs pos="50000">
                  <a:srgbClr val="EFF357">
                    <a:shade val="67500"/>
                    <a:satMod val="115000"/>
                  </a:srgbClr>
                </a:gs>
                <a:gs pos="100000">
                  <a:srgbClr val="EFF357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Доходы бюджета </a:t>
              </a:r>
            </a:p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1 469 062,0 тыс. руб.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7190734" y="3400778"/>
              <a:ext cx="1646752" cy="494468"/>
            </a:xfrm>
            <a:prstGeom prst="roundRect">
              <a:avLst/>
            </a:prstGeom>
            <a:gradFill flip="none" rotWithShape="1">
              <a:gsLst>
                <a:gs pos="0">
                  <a:srgbClr val="EFF357">
                    <a:shade val="30000"/>
                    <a:satMod val="115000"/>
                  </a:srgbClr>
                </a:gs>
                <a:gs pos="50000">
                  <a:srgbClr val="EFF357">
                    <a:shade val="67500"/>
                    <a:satMod val="115000"/>
                  </a:srgbClr>
                </a:gs>
                <a:gs pos="100000">
                  <a:srgbClr val="EFF357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Расходы бюджета </a:t>
              </a:r>
            </a:p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1 505 456,8 тыс. руб.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5135823" y="1990760"/>
              <a:ext cx="935816" cy="711945"/>
            </a:xfrm>
            <a:prstGeom prst="line">
              <a:avLst/>
            </a:prstGeom>
            <a:ln w="38100">
              <a:solidFill>
                <a:srgbClr val="9933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6071638" y="1990760"/>
              <a:ext cx="703450" cy="719103"/>
            </a:xfrm>
            <a:prstGeom prst="line">
              <a:avLst/>
            </a:prstGeom>
            <a:ln w="38100">
              <a:solidFill>
                <a:srgbClr val="9933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7751399" y="2322133"/>
              <a:ext cx="1045151" cy="1084119"/>
            </a:xfrm>
            <a:prstGeom prst="line">
              <a:avLst/>
            </a:prstGeom>
            <a:ln w="38100">
              <a:solidFill>
                <a:srgbClr val="9933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7209227" y="2337633"/>
              <a:ext cx="508179" cy="1114243"/>
            </a:xfrm>
            <a:prstGeom prst="line">
              <a:avLst/>
            </a:prstGeom>
            <a:ln w="38100">
              <a:solidFill>
                <a:srgbClr val="9933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Скругленный прямоугольник 71"/>
          <p:cNvSpPr/>
          <p:nvPr/>
        </p:nvSpPr>
        <p:spPr>
          <a:xfrm>
            <a:off x="4874874" y="5430354"/>
            <a:ext cx="2632508" cy="914676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36 394,8 тыс. руб.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Общие характеристики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43150"/>
              </p:ext>
            </p:extLst>
          </p:nvPr>
        </p:nvGraphicFramePr>
        <p:xfrm>
          <a:off x="1887082" y="1238900"/>
          <a:ext cx="10082152" cy="3816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323"/>
                <a:gridCol w="7863262"/>
                <a:gridCol w="1462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"Благоустройство территории и дорожная деятельность Кемеровского муниципального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43 735,0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«Дорожное хозяйство»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«Благоустройство территории»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"Энергосбережение и повышение энергоэффективности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дорожного движения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Кемеровского муниципального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«Управление муниципальными финансами Кемеровского муниципального района»</a:t>
                      </a:r>
                      <a:endParaRPr lang="ru-RU" sz="15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136 321,1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«Обеспечение сбалансированности и устойчивости бюджетной системы Кемеровского муниципального района»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130 196,1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17.2.</a:t>
                      </a:r>
                      <a:endParaRPr lang="ru-RU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«Управление муниципальным</a:t>
                      </a:r>
                      <a:r>
                        <a:rPr lang="ru-RU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долгом Кемеровского муниципального района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6 125,0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2601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Межбюджетные отношения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95504"/>
              </p:ext>
            </p:extLst>
          </p:nvPr>
        </p:nvGraphicFramePr>
        <p:xfrm>
          <a:off x="2030524" y="1677389"/>
          <a:ext cx="926712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0900"/>
                <a:gridCol w="188622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581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1 469 062,0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3672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получаемые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527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бюджета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субъекта Российской Федерации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741 427,7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68 479,0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11 149,7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661 689,0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бюджетов сельских поселений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78 089,3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части полномочий по решению вопросов местного значения</a:t>
                      </a:r>
                      <a:endParaRPr lang="ru-RU" sz="16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78 089,3</a:t>
                      </a:r>
                      <a:endParaRPr lang="ru-RU" sz="16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1 505 456,8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6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направляемые в бюджеты</a:t>
                      </a:r>
                      <a:r>
                        <a:rPr lang="ru-RU" sz="16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сельских поселений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124 298,1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196,1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2 102,0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39196" y="12922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2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254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Муниципальный долг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883" y="2529409"/>
            <a:ext cx="2396237" cy="1794584"/>
          </a:xfrm>
          <a:prstGeom prst="rect">
            <a:avLst/>
          </a:prstGeom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75110912"/>
              </p:ext>
            </p:extLst>
          </p:nvPr>
        </p:nvGraphicFramePr>
        <p:xfrm>
          <a:off x="2032000" y="1573612"/>
          <a:ext cx="7408883" cy="504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2714" y="1420244"/>
            <a:ext cx="79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8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48097"/>
            <a:ext cx="9179235" cy="64918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внутренние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заимствования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8109"/>
              </p:ext>
            </p:extLst>
          </p:nvPr>
        </p:nvGraphicFramePr>
        <p:xfrm>
          <a:off x="1818122" y="1385277"/>
          <a:ext cx="9950325" cy="543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8204"/>
                <a:gridCol w="1648327"/>
                <a:gridCol w="16137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220 261,7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36 394,8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261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149 532,9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3942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5008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-467,1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 кредитных организаций в валюте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6567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-64 000,0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-120 000,0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источники внутреннего финансирования дефицитов бюджетов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бюджетных кредитов, предоставленных</a:t>
                      </a:r>
                      <a:r>
                        <a:rPr lang="ru-RU" sz="2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юридическим лицам из бюджетов муниципальных районов в валюте Российской Федерации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688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на счетах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34 728,8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6 394,8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0914" y="110827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Общие характеристики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55221"/>
            <a:ext cx="8915399" cy="110044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приоритеты бюджетной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налоговой политики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75802" y="1784528"/>
            <a:ext cx="52118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полного и своевременного поступления денежных средств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мобилизации дополнительных налоговых поступлений в бюджет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объемов задолженности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Гарантированное исполнение действующих расходных обязательств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программно-целевым методом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и повышение эффективности использования финансовых ресурсов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02"/>
          <a:stretch/>
        </p:blipFill>
        <p:spPr>
          <a:xfrm>
            <a:off x="7251911" y="1839766"/>
            <a:ext cx="4619500" cy="42907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Общие характеристики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5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3346"/>
            <a:ext cx="8915399" cy="63730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Доходы бюджета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946606"/>
            <a:ext cx="6436035" cy="3325314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района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 по мобилизации доходов бюджета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9" y="2058901"/>
            <a:ext cx="2117306" cy="31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29589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района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71563"/>
              </p:ext>
            </p:extLst>
          </p:nvPr>
        </p:nvGraphicFramePr>
        <p:xfrm>
          <a:off x="1993689" y="1244909"/>
          <a:ext cx="6124074" cy="2686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336"/>
                <a:gridCol w="1155032"/>
                <a:gridCol w="1162137"/>
                <a:gridCol w="1359569"/>
              </a:tblGrid>
              <a:tr h="3528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6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6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6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7238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6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6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6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1 672 377,0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469 062,0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23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464 365,0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419 230,0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757,0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823 917,0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544427278"/>
              </p:ext>
            </p:extLst>
          </p:nvPr>
        </p:nvGraphicFramePr>
        <p:xfrm>
          <a:off x="1888958" y="4119410"/>
          <a:ext cx="6228805" cy="263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19754" y="967910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7287" y="1338242"/>
            <a:ext cx="35974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доходов в 2016 году связано с уменьшением безвозмездных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 из областного бюджета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166,1 млн. рублей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сельских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поселений (-6,1 млн. рублей). Уменьшение неналоговых доходов на 45,2 млн. рублей в основном по продаже земельных участков связано с изменением земельного законодательства (т.к. с 01.03.2015г. органы местного самоуправления не в праве продавать земельные участки для строительства, за исключением участков под индивидуальное жилищное строительство). Увеличение налоговых доходов на 13,6 млн. рублей связано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увеличением дополнительного норматива отчислений от НДФЛ на 2,46% (10,29% до 12,75%).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90004"/>
              </p:ext>
            </p:extLst>
          </p:nvPr>
        </p:nvGraphicFramePr>
        <p:xfrm>
          <a:off x="1770048" y="1503538"/>
          <a:ext cx="9996835" cy="421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901"/>
                <a:gridCol w="5158124"/>
                <a:gridCol w="1340516"/>
                <a:gridCol w="1337394"/>
                <a:gridCol w="1441900"/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800" baseline="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  <a:p>
                      <a:pPr algn="ctr"/>
                      <a:r>
                        <a:rPr lang="ru-RU" sz="18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 2015 году в %)</a:t>
                      </a:r>
                      <a:endParaRPr lang="ru-RU" sz="1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налоговые доходы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212 255,0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225 915,0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 (НДФЛ)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185 860,0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199 650,0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(ЕНВД)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(ЕСХН)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8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перерасчеты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79351" y="111531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3043909098"/>
              </p:ext>
            </p:extLst>
          </p:nvPr>
        </p:nvGraphicFramePr>
        <p:xfrm>
          <a:off x="1157200" y="2123420"/>
          <a:ext cx="6145300" cy="451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3235665373"/>
              </p:ext>
            </p:extLst>
          </p:nvPr>
        </p:nvGraphicFramePr>
        <p:xfrm>
          <a:off x="7130038" y="1600200"/>
          <a:ext cx="4664075" cy="421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38400" y="1600200"/>
            <a:ext cx="368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30038" y="2000310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Доходы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0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3589</TotalTime>
  <Words>3215</Words>
  <Application>Microsoft Office PowerPoint</Application>
  <PresentationFormat>Произвольный</PresentationFormat>
  <Paragraphs>1098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Легкий дым</vt:lpstr>
      <vt:lpstr>Бюджет Кемеровского муниципального района на 2016 год в соответствии с Решением Совета народных депутатов Кемеровского муниципального района от 23.12.2015 №523</vt:lpstr>
      <vt:lpstr>Раздел 1. Общие характеристики бюджета</vt:lpstr>
      <vt:lpstr>Основные параметры бюджета на 2016 год</vt:lpstr>
      <vt:lpstr>Муниципальные внутренние заимствования</vt:lpstr>
      <vt:lpstr>Основные приоритеты бюджетной и налоговой политики</vt:lpstr>
      <vt:lpstr>Раздел 2. Доходы бюджета</vt:lpstr>
      <vt:lpstr>Структура доходов бюджета района</vt:lpstr>
      <vt:lpstr>Налоговые доходы</vt:lpstr>
      <vt:lpstr>Налоговые доходы</vt:lpstr>
      <vt:lpstr>Неналоговые доходы</vt:lpstr>
      <vt:lpstr>Неналоговые доходы</vt:lpstr>
      <vt:lpstr>Неналоговые доходы</vt:lpstr>
      <vt:lpstr>Безвозмездные поступления</vt:lpstr>
      <vt:lpstr>Безвозмездные поступления</vt:lpstr>
      <vt:lpstr>Безвозмездные поступления</vt:lpstr>
      <vt:lpstr>Основные мероприятия по мобилизации доходов бюджета</vt:lpstr>
      <vt:lpstr>Раздел 3. Расходы бюджета</vt:lpstr>
      <vt:lpstr>Динамика расходов бюджета района на выполнение основных функций государства</vt:lpstr>
      <vt:lpstr>Структура расходов бюджета по разделам и подразделам функциональной классификации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Раздел 4. Межбюджетные отношения</vt:lpstr>
      <vt:lpstr>Раздел 5. Муниципальный долг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Данила Зайцев</cp:lastModifiedBy>
  <cp:revision>1264</cp:revision>
  <cp:lastPrinted>2017-04-07T01:58:51Z</cp:lastPrinted>
  <dcterms:created xsi:type="dcterms:W3CDTF">2014-07-28T07:22:52Z</dcterms:created>
  <dcterms:modified xsi:type="dcterms:W3CDTF">2017-04-19T04:01:15Z</dcterms:modified>
</cp:coreProperties>
</file>