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  <Override PartName="/ppt/charts/colors3.xml" ContentType="application/vnd.ms-office.chartcolorstyle+xml"/>
  <Override PartName="/ppt/charts/style3.xml" ContentType="application/vnd.ms-office.chartstyle+xml"/>
  <Override PartName="/ppt/charts/colors4.xml" ContentType="application/vnd.ms-office.chartcolorstyle+xml"/>
  <Override PartName="/ppt/charts/style4.xml" ContentType="application/vnd.ms-office.chartstyle+xml"/>
  <Override PartName="/ppt/charts/colors5.xml" ContentType="application/vnd.ms-office.chartcolorstyle+xml"/>
  <Override PartName="/ppt/charts/style5.xml" ContentType="application/vnd.ms-office.chartstyle+xml"/>
  <Override PartName="/ppt/charts/colors6.xml" ContentType="application/vnd.ms-office.chartcolorstyle+xml"/>
  <Override PartName="/ppt/charts/style6.xml" ContentType="application/vnd.ms-office.chartstyle+xml"/>
  <Override PartName="/ppt/charts/colors7.xml" ContentType="application/vnd.ms-office.chartcolorstyle+xml"/>
  <Override PartName="/ppt/charts/style7.xml" ContentType="application/vnd.ms-office.chartstyle+xml"/>
  <Override PartName="/ppt/charts/colors8.xml" ContentType="application/vnd.ms-office.chartcolorstyle+xml"/>
  <Override PartName="/ppt/charts/style8.xml" ContentType="application/vnd.ms-office.chartstyle+xml"/>
  <Override PartName="/ppt/charts/colors9.xml" ContentType="application/vnd.ms-office.chartcolorstyle+xml"/>
  <Override PartName="/ppt/charts/style9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195" r:id="rId1"/>
  </p:sldMasterIdLst>
  <p:notesMasterIdLst>
    <p:notesMasterId r:id="rId33"/>
  </p:notesMasterIdLst>
  <p:handoutMasterIdLst>
    <p:handoutMasterId r:id="rId34"/>
  </p:handoutMasterIdLst>
  <p:sldIdLst>
    <p:sldId id="258" r:id="rId2"/>
    <p:sldId id="285" r:id="rId3"/>
    <p:sldId id="286" r:id="rId4"/>
    <p:sldId id="336" r:id="rId5"/>
    <p:sldId id="287" r:id="rId6"/>
    <p:sldId id="294" r:id="rId7"/>
    <p:sldId id="296" r:id="rId8"/>
    <p:sldId id="304" r:id="rId9"/>
    <p:sldId id="305" r:id="rId10"/>
    <p:sldId id="306" r:id="rId11"/>
    <p:sldId id="307" r:id="rId12"/>
    <p:sldId id="308" r:id="rId13"/>
    <p:sldId id="309" r:id="rId14"/>
    <p:sldId id="310" r:id="rId15"/>
    <p:sldId id="311" r:id="rId16"/>
    <p:sldId id="312" r:id="rId17"/>
    <p:sldId id="295" r:id="rId18"/>
    <p:sldId id="297" r:id="rId19"/>
    <p:sldId id="298" r:id="rId20"/>
    <p:sldId id="299" r:id="rId21"/>
    <p:sldId id="300" r:id="rId22"/>
    <p:sldId id="301" r:id="rId23"/>
    <p:sldId id="302" r:id="rId24"/>
    <p:sldId id="322" r:id="rId25"/>
    <p:sldId id="335" r:id="rId26"/>
    <p:sldId id="338" r:id="rId27"/>
    <p:sldId id="340" r:id="rId28"/>
    <p:sldId id="341" r:id="rId29"/>
    <p:sldId id="344" r:id="rId30"/>
    <p:sldId id="313" r:id="rId31"/>
    <p:sldId id="303" r:id="rId32"/>
  </p:sldIdLst>
  <p:sldSz cx="12192000" cy="6858000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vetlana Ishkova" initials="SI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E7E7"/>
    <a:srgbClr val="3399FF"/>
    <a:srgbClr val="FF9933"/>
    <a:srgbClr val="990000"/>
    <a:srgbClr val="993300"/>
    <a:srgbClr val="EFF357"/>
    <a:srgbClr val="99FFCC"/>
    <a:srgbClr val="FFFF66"/>
    <a:srgbClr val="E8D8D8"/>
    <a:srgbClr val="E3D0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25E5076-3810-47DD-B79F-674D7AD40C01}" styleName="Темный стиль 1 —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Темный стиль 2 —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E25E649-3F16-4E02-A733-19D2CDBF48F0}" styleName="Средний стиль 3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56" autoAdjust="0"/>
    <p:restoredTop sz="94660"/>
  </p:normalViewPr>
  <p:slideViewPr>
    <p:cSldViewPr snapToGrid="0">
      <p:cViewPr>
        <p:scale>
          <a:sx n="104" d="100"/>
          <a:sy n="104" d="100"/>
        </p:scale>
        <p:origin x="-96" y="-1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Style" Target="style6.xml"/><Relationship Id="rId2" Type="http://schemas.microsoft.com/office/2011/relationships/chartColorStyle" Target="colors6.xml"/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3" Type="http://schemas.microsoft.com/office/2011/relationships/chartStyle" Target="style7.xml"/><Relationship Id="rId2" Type="http://schemas.microsoft.com/office/2011/relationships/chartColorStyle" Target="colors7.xml"/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3" Type="http://schemas.microsoft.com/office/2011/relationships/chartStyle" Target="style8.xml"/><Relationship Id="rId2" Type="http://schemas.microsoft.com/office/2011/relationships/chartColorStyle" Target="colors8.xml"/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3" Type="http://schemas.microsoft.com/office/2011/relationships/chartStyle" Target="style9.xml"/><Relationship Id="rId2" Type="http://schemas.microsoft.com/office/2011/relationships/chartColorStyle" Target="colors9.xml"/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9749023195594043E-2"/>
          <c:y val="0.18791109199754102"/>
          <c:w val="0.79973134858736994"/>
          <c:h val="0.7541034617343417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c:spPr>
          <c:explosion val="1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2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Lbls>
            <c:dLbl>
              <c:idx val="0"/>
              <c:layout>
                <c:manualLayout>
                  <c:x val="1.881720529682104E-2"/>
                  <c:y val="0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1.1328964892400107E-2"/>
                  <c:y val="-1.2565266832180802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9.4407297399601142E-3"/>
                  <c:y val="1.256543173069566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8EC0D020-00D9-452F-B94D-894D11037A03}" type="CATEGORYNAME">
                      <a:rPr lang="ru-RU">
                        <a:solidFill>
                          <a:schemeClr val="accent4"/>
                        </a:solidFill>
                      </a:rPr>
                      <a:pPr>
                        <a:defRPr sz="1330" b="1" i="0" u="none" strike="noStrike" kern="1200" spc="0" baseline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[ИМЯ КАТЕГОРИИ]</a:t>
                    </a:fld>
                    <a:r>
                      <a:rPr lang="ru-RU" baseline="0" dirty="0">
                        <a:solidFill>
                          <a:schemeClr val="accent4"/>
                        </a:solidFill>
                      </a:rPr>
                      <a:t>
</a:t>
                    </a:r>
                    <a:fld id="{B4D4E10B-CC60-460A-90CF-D6F894968DD8}" type="PERCENTAGE">
                      <a:rPr lang="ru-RU" baseline="0">
                        <a:solidFill>
                          <a:schemeClr val="accent4"/>
                        </a:solidFill>
                      </a:rPr>
                      <a:pPr>
                        <a:defRPr sz="1330" b="1" i="0" u="none" strike="noStrike" kern="1200" spc="0" baseline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[ПРОЦЕНТ]</a:t>
                    </a:fld>
                    <a:endParaRPr lang="ru-RU" baseline="0" dirty="0">
                      <a:solidFill>
                        <a:schemeClr val="accent4"/>
                      </a:solidFill>
                    </a:endParaRPr>
                  </a:p>
                </c:rich>
              </c:tx>
              <c:numFmt formatCode="0.0%" sourceLinked="0"/>
              <c:spPr>
                <a:noFill/>
                <a:ln>
                  <a:noFill/>
                </a:ln>
                <a:effectLst/>
              </c:sp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847908794993606"/>
                      <c:h val="0.21744210742940362"/>
                    </c:manualLayout>
                  </c15:layout>
                  <c15:dlblFieldTable/>
                  <c15:showDataLabelsRange val="0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222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230970</c:v>
                </c:pt>
                <c:pt idx="1">
                  <c:v>431700</c:v>
                </c:pt>
                <c:pt idx="2">
                  <c:v>854094.8</c:v>
                </c:pt>
              </c:numCache>
            </c:numRef>
          </c:val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7946398060306247E-2"/>
          <c:y val="9.2775686100234692E-2"/>
          <c:w val="0.93399703838706005"/>
          <c:h val="0.9072243138997653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Структура</c:v>
                </c:pt>
              </c:strCache>
            </c:strRef>
          </c:tx>
          <c:dPt>
            <c:idx val="0"/>
            <c:bubble3D val="0"/>
            <c:explosion val="44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1"/>
            <c:bubble3D val="0"/>
            <c:explosion val="2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2"/>
            <c:bubble3D val="0"/>
            <c:explosion val="28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3"/>
            <c:bubble3D val="0"/>
            <c:explosion val="18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Lbls>
            <c:dLbl>
              <c:idx val="0"/>
              <c:layout>
                <c:manualLayout>
                  <c:x val="-0.17037622247896775"/>
                  <c:y val="-0.3122368005212424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4018225310399819"/>
                      <c:h val="0.16048672593791302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-0.10873643272094123"/>
                  <c:y val="0.12668775213370287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777553577530796"/>
                      <c:h val="0.23757512555229282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0.13891960277923734"/>
                  <c:y val="-2.2431830197914317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8153564512717033"/>
                      <c:h val="0.14591796807567925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0.26878443688672643"/>
                  <c:y val="7.4243831272590766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19050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Налог на доходы физических лиц</c:v>
                </c:pt>
                <c:pt idx="1">
                  <c:v>Государственная пошлина</c:v>
                </c:pt>
                <c:pt idx="2">
                  <c:v>Единый налог на вмененный доход</c:v>
                </c:pt>
                <c:pt idx="3">
                  <c:v>Прочие налоговые доходы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211880</c:v>
                </c:pt>
                <c:pt idx="1">
                  <c:v>11300</c:v>
                </c:pt>
                <c:pt idx="2">
                  <c:v>4880</c:v>
                </c:pt>
                <c:pt idx="3">
                  <c:v>2910</c:v>
                </c:pt>
              </c:numCache>
            </c:numRef>
          </c:val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Динамика</a:t>
            </a:r>
          </a:p>
        </c:rich>
      </c:tx>
      <c:layout>
        <c:manualLayout>
          <c:xMode val="edge"/>
          <c:yMode val="edge"/>
          <c:x val="0.33538461538461539"/>
          <c:y val="9.745534128169888E-3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560658865905887"/>
          <c:y val="0.20866827854972303"/>
          <c:w val="0.81398176487299201"/>
          <c:h val="0.70538643654053124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доходы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Pt>
            <c:idx val="1"/>
            <c:invertIfNegative val="0"/>
            <c:bubble3D val="0"/>
          </c:dPt>
          <c:dPt>
            <c:idx val="3"/>
            <c:invertIfNegative val="0"/>
            <c:bubble3D val="0"/>
          </c:dPt>
          <c:dLbls>
            <c:dLbl>
              <c:idx val="0"/>
              <c:layout>
                <c:manualLayout>
                  <c:x val="2.4506466984343091E-2"/>
                  <c:y val="-0.3740668493129874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2.4506466984343091E-2"/>
                  <c:y val="-0.3118504737141688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1.3614703880190605E-2"/>
                  <c:y val="-0.3248446786258704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2.1783526208304968E-2"/>
                  <c:y val="-0.3392958447882897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162807.1</c:v>
                </c:pt>
                <c:pt idx="1">
                  <c:v>230970</c:v>
                </c:pt>
                <c:pt idx="2">
                  <c:v>247665</c:v>
                </c:pt>
                <c:pt idx="3">
                  <c:v>267640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1555328"/>
        <c:axId val="71630848"/>
        <c:axId val="0"/>
      </c:bar3DChart>
      <c:catAx>
        <c:axId val="715553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71630848"/>
        <c:crosses val="autoZero"/>
        <c:auto val="1"/>
        <c:lblAlgn val="ctr"/>
        <c:lblOffset val="100"/>
        <c:noMultiLvlLbl val="0"/>
      </c:catAx>
      <c:valAx>
        <c:axId val="716308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715553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5774385774370106"/>
          <c:y val="0.17473068198007649"/>
          <c:w val="0.84062499999999996"/>
          <c:h val="0.8234377569243506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explosion val="9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1"/>
            <c:bubble3D val="0"/>
            <c:explosion val="6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2"/>
            <c:bubble3D val="0"/>
            <c:explosion val="6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3"/>
            <c:bubble3D val="0"/>
            <c:explosion val="7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4"/>
            <c:bubble3D val="0"/>
            <c:explosion val="6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5"/>
            <c:bubble3D val="0"/>
            <c:explosion val="5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6"/>
            <c:bubble3D val="0"/>
            <c:explosion val="5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7"/>
            <c:bubble3D val="0"/>
            <c:explosion val="7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8"/>
            <c:bubble3D val="0"/>
            <c:explosion val="7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Lbls>
            <c:dLbl>
              <c:idx val="0"/>
              <c:layout>
                <c:manualLayout>
                  <c:x val="-0.16676112476841531"/>
                  <c:y val="-0.29484075286619893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4.1914349129424454E-2"/>
                  <c:y val="6.7889304930058153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6.9315840375132012E-2"/>
                  <c:y val="0.256259835433044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4.4692635611051981E-2"/>
                  <c:y val="-1.3538011331131824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3.4721271279022477E-2"/>
                  <c:y val="2.6335881263711686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5.5179239243057766E-2"/>
                  <c:y val="-0.18526578614850234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750915496368957"/>
                      <c:h val="0.28584161009714693"/>
                    </c:manualLayout>
                  </c15:layout>
                </c:ext>
              </c:extLst>
            </c:dLbl>
            <c:dLbl>
              <c:idx val="6"/>
              <c:layout>
                <c:manualLayout>
                  <c:x val="3.894347532976921E-2"/>
                  <c:y val="-0.10829553616142318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1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7.6592103081777149E-2"/>
                  <c:y val="0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2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867319228391503"/>
                      <c:h val="0.20662349026659704"/>
                    </c:manualLayout>
                  </c15:layout>
                </c:ext>
              </c:extLst>
            </c:dLbl>
            <c:dLbl>
              <c:idx val="8"/>
              <c:layout>
                <c:manualLayout>
                  <c:x val="0.15401595726276893"/>
                  <c:y val="-3.2359131648218083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3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spc="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25400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Лист1!$A$2:$A$11</c:f>
              <c:strCache>
                <c:ptCount val="9"/>
                <c:pt idx="0">
                  <c:v>Аренда земельных участков, государственная собственность на которые не разграничена</c:v>
                </c:pt>
                <c:pt idx="1">
                  <c:v>Арендная плата за земельные участки, находящиеся в муниципальной собствености</c:v>
                </c:pt>
                <c:pt idx="2">
                  <c:v>Доходы от сдачи в аренду имущества, составляющего казну муниципальных районов </c:v>
                </c:pt>
                <c:pt idx="3">
                  <c:v>Плата за негативное воздействие на окружающую среду</c:v>
                </c:pt>
                <c:pt idx="4">
                  <c:v>Прочие доходы от оказания платных услуг и компенсации затрат государства</c:v>
                </c:pt>
                <c:pt idx="5">
                  <c:v>Доходы от реализации иного имущества, находящегося в собственности муниципальных районов</c:v>
                </c:pt>
                <c:pt idx="6">
                  <c:v>Доходы от продажи земельных участков, государственная собственность на которые не разграничена</c:v>
                </c:pt>
                <c:pt idx="7">
                  <c:v>Доходы от продажи земельных участков, находящихся в муниципальной собственности</c:v>
                </c:pt>
                <c:pt idx="8">
                  <c:v>Прочие неналоговые доходы</c:v>
                </c:pt>
              </c:strCache>
            </c:strRef>
          </c:cat>
          <c:val>
            <c:numRef>
              <c:f>Лист1!$B$2:$B$11</c:f>
              <c:numCache>
                <c:formatCode>#,##0.0</c:formatCode>
                <c:ptCount val="10"/>
                <c:pt idx="0">
                  <c:v>304120</c:v>
                </c:pt>
                <c:pt idx="1">
                  <c:v>4145</c:v>
                </c:pt>
                <c:pt idx="2">
                  <c:v>3655</c:v>
                </c:pt>
                <c:pt idx="3">
                  <c:v>24550</c:v>
                </c:pt>
                <c:pt idx="4">
                  <c:v>3800</c:v>
                </c:pt>
                <c:pt idx="5">
                  <c:v>3460</c:v>
                </c:pt>
                <c:pt idx="6">
                  <c:v>53560</c:v>
                </c:pt>
                <c:pt idx="7">
                  <c:v>33000</c:v>
                </c:pt>
                <c:pt idx="8">
                  <c:v>1645</c:v>
                </c:pt>
              </c:numCache>
            </c:numRef>
          </c:val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96000"/>
                    <a:lumMod val="104000"/>
                  </a:schemeClr>
                </a:gs>
                <a:gs pos="100000">
                  <a:schemeClr val="accent1">
                    <a:shade val="98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0800" dist="38100" dir="5400000" rotWithShape="0">
                <a:srgbClr val="000000">
                  <a:alpha val="60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270427.09999999998</c:v>
                </c:pt>
                <c:pt idx="1">
                  <c:v>431700</c:v>
                </c:pt>
                <c:pt idx="2">
                  <c:v>434575</c:v>
                </c:pt>
                <c:pt idx="3">
                  <c:v>481725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73227648"/>
        <c:axId val="73337088"/>
        <c:axId val="0"/>
      </c:bar3DChart>
      <c:catAx>
        <c:axId val="732276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73337088"/>
        <c:crosses val="autoZero"/>
        <c:auto val="1"/>
        <c:lblAlgn val="ctr"/>
        <c:lblOffset val="100"/>
        <c:noMultiLvlLbl val="0"/>
      </c:catAx>
      <c:valAx>
        <c:axId val="733370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732276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5491689205547166E-2"/>
          <c:y val="0.16484349379653704"/>
          <c:w val="0.84062499999999996"/>
          <c:h val="0.8234377569243506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explosion val="8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1"/>
            <c:bubble3D val="0"/>
            <c:explosion val="8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2"/>
            <c:bubble3D val="0"/>
            <c:explosion val="7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3"/>
            <c:bubble3D val="0"/>
            <c:explosion val="8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4"/>
            <c:bubble3D val="0"/>
            <c:explosion val="8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Lbls>
            <c:dLbl>
              <c:idx val="0"/>
              <c:layout>
                <c:manualLayout>
                  <c:x val="-1.1458200967217994E-16"/>
                  <c:y val="-4.2187497404804541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3.4375000000000003E-2"/>
                  <c:y val="-2.1484125491921689E-17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2.071433982032974E-2"/>
                  <c:y val="-0.32343748010350148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9.5589147982576575E-2"/>
                  <c:y val="1.8749998846579796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5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658599901574804"/>
                      <c:h val="0.23632029796258008"/>
                    </c:manualLayout>
                  </c15:layout>
                </c:ext>
              </c:extLst>
            </c:dLbl>
            <c:dLbl>
              <c:idx val="4"/>
              <c:layout>
                <c:manualLayout>
                  <c:x val="-1.419297016083499E-2"/>
                  <c:y val="9.2273616370963565E-8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26368569947551"/>
                      <c:h val="0.19810554883701098"/>
                    </c:manualLayout>
                  </c15:layout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spc="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Дотации</c:v>
                </c:pt>
                <c:pt idx="1">
                  <c:v>Субсидии</c:v>
                </c:pt>
                <c:pt idx="2">
                  <c:v>Субвенции</c:v>
                </c:pt>
                <c:pt idx="3">
                  <c:v>Иные межбюджетные трансферты </c:v>
                </c:pt>
                <c:pt idx="4">
                  <c:v>Прочие безвозмездные поступления </c:v>
                </c:pt>
              </c:strCache>
            </c:strRef>
          </c:cat>
          <c:val>
            <c:numRef>
              <c:f>Лист1!$B$2:$B$6</c:f>
              <c:numCache>
                <c:formatCode>#,##0.0</c:formatCode>
                <c:ptCount val="5"/>
                <c:pt idx="0">
                  <c:v>77601</c:v>
                </c:pt>
                <c:pt idx="1">
                  <c:v>12767.7</c:v>
                </c:pt>
                <c:pt idx="2">
                  <c:v>679868.2</c:v>
                </c:pt>
                <c:pt idx="3">
                  <c:v>77200</c:v>
                </c:pt>
                <c:pt idx="4">
                  <c:v>6500</c:v>
                </c:pt>
              </c:numCache>
            </c:numRef>
          </c:val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c:spPr>
          <c:invertIfNegative val="0"/>
          <c:dLbls>
            <c:dLbl>
              <c:idx val="0"/>
              <c:layout>
                <c:manualLayout>
                  <c:x val="1.2499999999999971E-2"/>
                  <c:y val="-5.8593746395561863E-2"/>
                </c:manualLayout>
              </c:layout>
              <c:numFmt formatCode="#,##0.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9.3749999999999997E-3"/>
                  <c:y val="-2.343749855822560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1.2500000000000001E-2"/>
                  <c:y val="-4.687499711644949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1.0937499999999885E-2"/>
                  <c:y val="8.5936501967686754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1580280.9</c:v>
                </c:pt>
                <c:pt idx="1">
                  <c:v>854094.8</c:v>
                </c:pt>
                <c:pt idx="2">
                  <c:v>843321.1</c:v>
                </c:pt>
                <c:pt idx="3">
                  <c:v>812238.8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6044544"/>
        <c:axId val="76062720"/>
        <c:axId val="0"/>
      </c:bar3DChart>
      <c:catAx>
        <c:axId val="76044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76062720"/>
        <c:crosses val="autoZero"/>
        <c:auto val="1"/>
        <c:lblAlgn val="ctr"/>
        <c:lblOffset val="100"/>
        <c:noMultiLvlLbl val="0"/>
      </c:catAx>
      <c:valAx>
        <c:axId val="760627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760445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795472451258585"/>
          <c:y val="0.18006350566853355"/>
          <c:w val="0.83204933233281397"/>
          <c:h val="0.8177402262813495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explosion val="12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1"/>
            <c:bubble3D val="0"/>
            <c:explosion val="11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2"/>
            <c:bubble3D val="0"/>
            <c:explosion val="8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3"/>
            <c:bubble3D val="0"/>
            <c:explosion val="5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4"/>
            <c:bubble3D val="0"/>
            <c:explosion val="8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5"/>
            <c:bubble3D val="0"/>
            <c:explosion val="5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6"/>
            <c:bubble3D val="0"/>
            <c:explosion val="5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7"/>
            <c:bubble3D val="0"/>
            <c:explosion val="6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8"/>
            <c:bubble3D val="0"/>
            <c:explosion val="7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9"/>
            <c:bubble3D val="0"/>
            <c:explosion val="8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10"/>
            <c:bubble3D val="0"/>
            <c:explosion val="6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11"/>
            <c:bubble3D val="0"/>
            <c:explosion val="11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Lbls>
            <c:dLbl>
              <c:idx val="0"/>
              <c:layout>
                <c:manualLayout>
                  <c:x val="3.6247933160203534E-2"/>
                  <c:y val="-3.2321180332259163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5618903572648507"/>
                      <c:h val="0.12907309752451046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0.19739274995480199"/>
                  <c:y val="-7.4587113343634577E-3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0.15813090691032286"/>
                  <c:y val="0.12182561846126981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0.1567190552800706"/>
                  <c:y val="7.9559587566543508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0.17083785478704522"/>
                  <c:y val="-0.32072458737762877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0.17930915337152681"/>
                  <c:y val="-0.17900907202472308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0"/>
                  <c:y val="5.9669690674907572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0.20285212427762442"/>
                  <c:y val="5.4697216451998688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0.10730311540343336"/>
                  <c:y val="0.1317705669070877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-0.12142194637756934"/>
                  <c:y val="-3.2321082448908314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8.7536752039642979E-2"/>
                  <c:y val="-8.701829890090701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layout>
                <c:manualLayout>
                  <c:x val="0.16090045966848801"/>
                  <c:y val="-2.3619350442168469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9753E7DF-66A6-4E7D-B2FC-46F186AF7003}" type="CATEGORYNAME">
                      <a:rPr lang="ru-RU">
                        <a:solidFill>
                          <a:schemeClr val="accent6">
                            <a:lumMod val="75000"/>
                          </a:schemeClr>
                        </a:solidFill>
                      </a:rPr>
                      <a:pPr>
                        <a:defRPr sz="1330" b="1" i="0" u="none" strike="noStrike" kern="1200" spc="0" baseline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[ИМЯ КАТЕГОРИИ]</a:t>
                    </a:fld>
                    <a:r>
                      <a:rPr lang="ru-RU" baseline="0" dirty="0">
                        <a:solidFill>
                          <a:schemeClr val="accent6">
                            <a:lumMod val="75000"/>
                          </a:schemeClr>
                        </a:solidFill>
                      </a:rPr>
                      <a:t>
</a:t>
                    </a:r>
                    <a:fld id="{BFF0E441-1A29-475D-94E6-C5460CC55B03}" type="PERCENTAGE">
                      <a:rPr lang="ru-RU" baseline="0">
                        <a:solidFill>
                          <a:schemeClr val="accent6">
                            <a:lumMod val="75000"/>
                          </a:schemeClr>
                        </a:solidFill>
                      </a:rPr>
                      <a:pPr>
                        <a:defRPr sz="1330" b="1" i="0" u="none" strike="noStrike" kern="1200" spc="0" baseline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[ПРОЦЕНТ]</a:t>
                    </a:fld>
                    <a:endParaRPr lang="ru-RU" baseline="0" dirty="0">
                      <a:solidFill>
                        <a:schemeClr val="accent6">
                          <a:lumMod val="75000"/>
                        </a:schemeClr>
                      </a:solidFill>
                    </a:endParaRPr>
                  </a:p>
                </c:rich>
              </c:tx>
              <c:numFmt formatCode="0.0%" sourceLinked="0"/>
              <c:spPr>
                <a:noFill/>
                <a:ln>
                  <a:noFill/>
                </a:ln>
                <a:effectLst/>
              </c:sp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5252743517316183"/>
                      <c:h val="0.14647675730469187"/>
                    </c:manualLayout>
                  </c15:layout>
                  <c15:dlblFieldTable/>
                  <c15:showDataLabelsRange val="0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22225" cap="flat" cmpd="sng" algn="ctr">
                  <a:solidFill>
                    <a:schemeClr val="tx1"/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Лист1!$A$2:$A$13</c:f>
              <c:strCache>
                <c:ptCount val="12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Культура, кинематография </c:v>
                </c:pt>
                <c:pt idx="6">
                  <c:v>Здравоохранение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Средства массовой информации</c:v>
                </c:pt>
                <c:pt idx="10">
                  <c:v>Обслуживание государственного и муниципального долга</c:v>
                </c:pt>
                <c:pt idx="11">
                  <c:v>Межбюджетные трансферты</c:v>
                </c:pt>
              </c:strCache>
            </c:strRef>
          </c:cat>
          <c:val>
            <c:numRef>
              <c:f>Лист1!$B$2:$B$13</c:f>
              <c:numCache>
                <c:formatCode>#,##0.0</c:formatCode>
                <c:ptCount val="12"/>
                <c:pt idx="0">
                  <c:v>107660</c:v>
                </c:pt>
                <c:pt idx="1">
                  <c:v>2398.5</c:v>
                </c:pt>
                <c:pt idx="2">
                  <c:v>72580</c:v>
                </c:pt>
                <c:pt idx="3">
                  <c:v>159451</c:v>
                </c:pt>
                <c:pt idx="4">
                  <c:v>645971.69999999995</c:v>
                </c:pt>
                <c:pt idx="5">
                  <c:v>132285</c:v>
                </c:pt>
                <c:pt idx="6">
                  <c:v>18123</c:v>
                </c:pt>
                <c:pt idx="7">
                  <c:v>285411.7</c:v>
                </c:pt>
                <c:pt idx="8">
                  <c:v>1342</c:v>
                </c:pt>
                <c:pt idx="9">
                  <c:v>2033</c:v>
                </c:pt>
                <c:pt idx="10">
                  <c:v>6125</c:v>
                </c:pt>
                <c:pt idx="11">
                  <c:v>138868</c:v>
                </c:pt>
              </c:numCache>
            </c:numRef>
          </c:val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Кредит из областного бюджета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2"/>
              <c:layout>
                <c:manualLayout>
                  <c:x val="-6.2851753403008159E-17"/>
                  <c:y val="1.25818974510269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"/>
                  <c:y val="1.76143790396418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2013 год</c:v>
                </c:pt>
                <c:pt idx="1">
                  <c:v>2014 год</c:v>
                </c:pt>
                <c:pt idx="2">
                  <c:v>2015 год</c:v>
                </c:pt>
                <c:pt idx="3">
                  <c:v>2016 год</c:v>
                </c:pt>
                <c:pt idx="4">
                  <c:v>2017 год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46.7</c:v>
                </c:pt>
                <c:pt idx="1">
                  <c:v>22.5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Централизованные и товарные кредиты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2013 год</c:v>
                </c:pt>
                <c:pt idx="1">
                  <c:v>2014 год</c:v>
                </c:pt>
                <c:pt idx="2">
                  <c:v>2015 год</c:v>
                </c:pt>
                <c:pt idx="3">
                  <c:v>2016 год</c:v>
                </c:pt>
                <c:pt idx="4">
                  <c:v>2017 год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16</c:v>
                </c:pt>
                <c:pt idx="1">
                  <c:v>0.4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Кредиты "Сбербанка России"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dLbl>
              <c:idx val="2"/>
              <c:delet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2013 год</c:v>
                </c:pt>
                <c:pt idx="1">
                  <c:v>2014 год</c:v>
                </c:pt>
                <c:pt idx="2">
                  <c:v>2015 год</c:v>
                </c:pt>
                <c:pt idx="3">
                  <c:v>2016 год</c:v>
                </c:pt>
                <c:pt idx="4">
                  <c:v>2017 год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35</c:v>
                </c:pt>
                <c:pt idx="1">
                  <c:v>29</c:v>
                </c:pt>
                <c:pt idx="2">
                  <c:v>43.3</c:v>
                </c:pt>
                <c:pt idx="3">
                  <c:v>36.799999999999997</c:v>
                </c:pt>
                <c:pt idx="4">
                  <c:v>27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36843648"/>
        <c:axId val="136845184"/>
        <c:axId val="0"/>
      </c:bar3DChart>
      <c:catAx>
        <c:axId val="1368436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36845184"/>
        <c:crosses val="autoZero"/>
        <c:auto val="1"/>
        <c:lblAlgn val="ctr"/>
        <c:lblOffset val="100"/>
        <c:noMultiLvlLbl val="0"/>
      </c:catAx>
      <c:valAx>
        <c:axId val="1368451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368436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34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04" tIns="45702" rIns="91404" bIns="45702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04" tIns="45702" rIns="91404" bIns="45702" rtlCol="0"/>
          <a:lstStyle>
            <a:lvl1pPr algn="r">
              <a:defRPr sz="1200"/>
            </a:lvl1pPr>
          </a:lstStyle>
          <a:p>
            <a:fld id="{0D41D867-1F5A-49C9-AE95-4609162B7EC6}" type="datetimeFigureOut">
              <a:rPr lang="ru-RU" smtClean="0"/>
              <a:t>19.04.2017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518650"/>
            <a:ext cx="2984500" cy="501650"/>
          </a:xfrm>
          <a:prstGeom prst="rect">
            <a:avLst/>
          </a:prstGeom>
        </p:spPr>
        <p:txBody>
          <a:bodyPr vert="horz" lIns="91404" tIns="45702" rIns="91404" bIns="45702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902075" y="9518650"/>
            <a:ext cx="2984500" cy="501650"/>
          </a:xfrm>
          <a:prstGeom prst="rect">
            <a:avLst/>
          </a:prstGeom>
        </p:spPr>
        <p:txBody>
          <a:bodyPr vert="horz" lIns="91404" tIns="45702" rIns="91404" bIns="45702" rtlCol="0" anchor="b"/>
          <a:lstStyle>
            <a:lvl1pPr algn="r">
              <a:defRPr sz="1200"/>
            </a:lvl1pPr>
          </a:lstStyle>
          <a:p>
            <a:fld id="{A412245F-287F-4795-8D2F-2E0490ECCE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4438752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247" tIns="45623" rIns="91247" bIns="45623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247" tIns="45623" rIns="91247" bIns="45623" rtlCol="0"/>
          <a:lstStyle>
            <a:lvl1pPr algn="r">
              <a:defRPr sz="1200"/>
            </a:lvl1pPr>
          </a:lstStyle>
          <a:p>
            <a:fld id="{DD68CC30-B5B3-4844-9561-B68EF1F93A9D}" type="datetimeFigureOut">
              <a:rPr lang="ru-RU" smtClean="0"/>
              <a:t>19.04.2017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52538"/>
            <a:ext cx="6011863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47" tIns="45623" rIns="91247" bIns="45623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991" y="4822825"/>
            <a:ext cx="5510213" cy="3944938"/>
          </a:xfrm>
          <a:prstGeom prst="rect">
            <a:avLst/>
          </a:prstGeom>
        </p:spPr>
        <p:txBody>
          <a:bodyPr vert="horz" lIns="91247" tIns="45623" rIns="91247" bIns="45623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518650"/>
            <a:ext cx="2984500" cy="501650"/>
          </a:xfrm>
          <a:prstGeom prst="rect">
            <a:avLst/>
          </a:prstGeom>
        </p:spPr>
        <p:txBody>
          <a:bodyPr vert="horz" lIns="91247" tIns="45623" rIns="91247" bIns="45623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2075" y="9518650"/>
            <a:ext cx="2984500" cy="501650"/>
          </a:xfrm>
          <a:prstGeom prst="rect">
            <a:avLst/>
          </a:prstGeom>
        </p:spPr>
        <p:txBody>
          <a:bodyPr vert="horz" lIns="91247" tIns="45623" rIns="91247" bIns="45623" rtlCol="0" anchor="b"/>
          <a:lstStyle>
            <a:lvl1pPr algn="r">
              <a:defRPr sz="1200"/>
            </a:lvl1pPr>
          </a:lstStyle>
          <a:p>
            <a:fld id="{BAFA318A-8825-4994-A24A-7B6052325B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5633417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FA318A-8825-4994-A24A-7B6052325B85}" type="slidenum">
              <a:rPr lang="ru-RU" smtClean="0"/>
              <a:t>1</a:t>
            </a:fld>
            <a:endParaRPr lang="ru-RU"/>
          </a:p>
        </p:txBody>
      </p:sp>
      <p:sp>
        <p:nvSpPr>
          <p:cNvPr id="6" name="Верхний колонтитул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80243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1C311-7D1E-4FA7-902E-9CC57A2829C8}" type="datetime1">
              <a:rPr lang="ru-RU" smtClean="0"/>
              <a:t>19.04.2017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033E6C1A-CFEF-4659-9779-4B184D2C5F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4788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FB117-9B0B-408E-A2B3-5D27605DE0AB}" type="datetime1">
              <a:rPr lang="ru-RU" smtClean="0"/>
              <a:t>19.04.2017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33E6C1A-CFEF-4659-9779-4B184D2C5F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555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B27F0-01B7-476F-A5DC-6AC2A34DF8BF}" type="datetime1">
              <a:rPr lang="ru-RU" smtClean="0"/>
              <a:t>19.04.2017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33E6C1A-CFEF-4659-9779-4B184D2C5FA7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436994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F401-2C6A-4235-88C1-69CC35F1F440}" type="datetime1">
              <a:rPr lang="ru-RU" smtClean="0"/>
              <a:t>19.04.2017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33E6C1A-CFEF-4659-9779-4B184D2C5F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57588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8CE17-24D0-4403-8676-4FB60E873A1C}" type="datetime1">
              <a:rPr lang="ru-RU" smtClean="0"/>
              <a:t>19.04.2017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33E6C1A-CFEF-4659-9779-4B184D2C5FA7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849764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C361F-AFDA-4CB5-BD30-4E5D6B97D9BD}" type="datetime1">
              <a:rPr lang="ru-RU" smtClean="0"/>
              <a:t>19.04.2017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33E6C1A-CFEF-4659-9779-4B184D2C5F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44908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81ED-7D47-45D5-A87E-009CB1C724F0}" type="datetime1">
              <a:rPr lang="ru-RU" smtClean="0"/>
              <a:t>19.04.2017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64965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D3769-1D3C-49CF-B2DC-60923646EB99}" type="datetime1">
              <a:rPr lang="ru-RU" smtClean="0"/>
              <a:t>19.04.2017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9659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5874A-3D39-492B-949D-CFC2E8A48A5D}" type="datetime1">
              <a:rPr lang="ru-RU" smtClean="0"/>
              <a:t>19.04.2017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7093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53778-7E2C-478C-8E73-FE8487E6A2A3}" type="datetime1">
              <a:rPr lang="ru-RU" smtClean="0"/>
              <a:t>19.04.2017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33E6C1A-CFEF-4659-9779-4B184D2C5F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2944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22E54-256B-41C8-928A-5CA31C18C51D}" type="datetime1">
              <a:rPr lang="ru-RU" smtClean="0"/>
              <a:t>19.04.2017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33E6C1A-CFEF-4659-9779-4B184D2C5F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6806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DD2D1-0DD0-4210-AFD2-F79239E77254}" type="datetime1">
              <a:rPr lang="ru-RU" smtClean="0"/>
              <a:t>19.04.2017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33E6C1A-CFEF-4659-9779-4B184D2C5F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072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93EE7-A05A-4695-8BBA-9EE7A8E47E84}" type="datetime1">
              <a:rPr lang="ru-RU" smtClean="0"/>
              <a:t>19.04.2017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1368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4FAD5-F414-4B2C-A1CB-0145523ED2B9}" type="datetime1">
              <a:rPr lang="ru-RU" smtClean="0"/>
              <a:t>19.04.2017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9973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BAB82-EBE1-4F9E-A862-328AC5267AEC}" type="datetime1">
              <a:rPr lang="ru-RU" smtClean="0"/>
              <a:t>19.04.2017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412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0C30D-0B5C-4666-B36A-8E07E4F257B9}" type="datetime1">
              <a:rPr lang="ru-RU" smtClean="0"/>
              <a:t>19.04.2017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33E6C1A-CFEF-4659-9779-4B184D2C5F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1067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109600-5E27-43E6-A5FB-EB0A1F0C459E}" type="datetime1">
              <a:rPr lang="ru-RU" smtClean="0"/>
              <a:t>19.04.2017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33E6C1A-CFEF-4659-9779-4B184D2C5F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8831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96" r:id="rId1"/>
    <p:sldLayoutId id="2147484197" r:id="rId2"/>
    <p:sldLayoutId id="2147484198" r:id="rId3"/>
    <p:sldLayoutId id="2147484199" r:id="rId4"/>
    <p:sldLayoutId id="2147484200" r:id="rId5"/>
    <p:sldLayoutId id="2147484201" r:id="rId6"/>
    <p:sldLayoutId id="2147484202" r:id="rId7"/>
    <p:sldLayoutId id="2147484203" r:id="rId8"/>
    <p:sldLayoutId id="2147484204" r:id="rId9"/>
    <p:sldLayoutId id="2147484205" r:id="rId10"/>
    <p:sldLayoutId id="2147484206" r:id="rId11"/>
    <p:sldLayoutId id="2147484207" r:id="rId12"/>
    <p:sldLayoutId id="2147484208" r:id="rId13"/>
    <p:sldLayoutId id="2147484209" r:id="rId14"/>
    <p:sldLayoutId id="2147484210" r:id="rId15"/>
    <p:sldLayoutId id="2147484211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0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0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12769" y="787255"/>
            <a:ext cx="8915399" cy="803564"/>
          </a:xfrm>
        </p:spPr>
        <p:txBody>
          <a:bodyPr>
            <a:noAutofit/>
          </a:bodyPr>
          <a:lstStyle/>
          <a:p>
            <a:r>
              <a:rPr lang="ru-RU" sz="2800" dirty="0" smtClean="0"/>
              <a:t>Бюджет </a:t>
            </a:r>
            <a:r>
              <a:rPr lang="ru-RU" sz="2800" dirty="0" smtClean="0"/>
              <a:t>Кемеровского муниципального района </a:t>
            </a:r>
            <a:r>
              <a:rPr lang="ru-RU" sz="2800" dirty="0"/>
              <a:t>на 2015 год и на плановый период 2016 и 2017 </a:t>
            </a:r>
            <a:r>
              <a:rPr lang="ru-RU" sz="2800" dirty="0" smtClean="0"/>
              <a:t>годов </a:t>
            </a:r>
            <a:r>
              <a:rPr lang="ru-RU" sz="2800" dirty="0"/>
              <a:t>в </a:t>
            </a:r>
            <a:r>
              <a:rPr lang="ru-RU" sz="2800" dirty="0" smtClean="0"/>
              <a:t>соответствии с Решением </a:t>
            </a:r>
            <a:r>
              <a:rPr lang="ru-RU" sz="2800" dirty="0"/>
              <a:t>Совета народных депутатов Кемеровского муниципального </a:t>
            </a:r>
            <a:r>
              <a:rPr lang="ru-RU" sz="2800" dirty="0" smtClean="0"/>
              <a:t>района от 23.12.2014 №387</a:t>
            </a:r>
            <a:endParaRPr lang="ru-RU" sz="28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89212" y="1816925"/>
            <a:ext cx="8915399" cy="4092985"/>
          </a:xfrm>
        </p:spPr>
        <p:txBody>
          <a:bodyPr/>
          <a:lstStyle/>
          <a:p>
            <a:pPr marL="342900" indent="-342900">
              <a:buAutoNum type="arabicPeriod"/>
            </a:pPr>
            <a:r>
              <a:rPr lang="ru-RU" dirty="0" smtClean="0"/>
              <a:t>Общие характеристики бюджета </a:t>
            </a:r>
          </a:p>
          <a:p>
            <a:pPr marL="342900" indent="-342900">
              <a:buAutoNum type="arabicPeriod"/>
            </a:pPr>
            <a:r>
              <a:rPr lang="ru-RU" dirty="0" smtClean="0"/>
              <a:t>Доходы бюджета</a:t>
            </a:r>
          </a:p>
          <a:p>
            <a:pPr marL="342900" indent="-342900">
              <a:buAutoNum type="arabicPeriod"/>
            </a:pPr>
            <a:r>
              <a:rPr lang="ru-RU" dirty="0" smtClean="0"/>
              <a:t>Расходы бюджета</a:t>
            </a:r>
          </a:p>
          <a:p>
            <a:pPr marL="342900" indent="-342900">
              <a:buAutoNum type="arabicPeriod"/>
            </a:pPr>
            <a:r>
              <a:rPr lang="ru-RU" dirty="0" smtClean="0"/>
              <a:t>Межбюджетные отношения</a:t>
            </a:r>
          </a:p>
          <a:p>
            <a:pPr marL="342900" indent="-342900">
              <a:buAutoNum type="arabicPeriod"/>
            </a:pPr>
            <a:r>
              <a:rPr lang="ru-RU" dirty="0" smtClean="0"/>
              <a:t>Муниципальный долг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t>1</a:t>
            </a:fld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2098" y="2390382"/>
            <a:ext cx="2946070" cy="294607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612232" y="216568"/>
            <a:ext cx="1768642" cy="397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0520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t>10</a:t>
            </a:fld>
            <a:endParaRPr 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601912" y="365126"/>
            <a:ext cx="8915399" cy="613558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Неналоговые доходы</a:t>
            </a:r>
            <a:endParaRPr lang="ru-RU" sz="3200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9087389"/>
              </p:ext>
            </p:extLst>
          </p:nvPr>
        </p:nvGraphicFramePr>
        <p:xfrm>
          <a:off x="1760023" y="1118384"/>
          <a:ext cx="10272156" cy="55453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5012"/>
                <a:gridCol w="4038765"/>
                <a:gridCol w="749300"/>
                <a:gridCol w="762000"/>
                <a:gridCol w="850900"/>
                <a:gridCol w="762000"/>
                <a:gridCol w="927100"/>
                <a:gridCol w="800100"/>
                <a:gridCol w="906979"/>
              </a:tblGrid>
              <a:tr h="333647"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№ п/п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Показатель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2014 год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2015 год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2016</a:t>
                      </a:r>
                      <a:r>
                        <a:rPr lang="ru-RU" sz="1200" baseline="0" dirty="0" smtClean="0">
                          <a:ln>
                            <a:noFill/>
                          </a:ln>
                        </a:rPr>
                        <a:t> год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2017 год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</a:tr>
              <a:tr h="6844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Сумма</a:t>
                      </a:r>
                      <a:endParaRPr lang="ru-RU" sz="12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Темп роста</a:t>
                      </a:r>
                      <a:r>
                        <a:rPr lang="ru-RU" sz="120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 (к 2014 году в %)</a:t>
                      </a:r>
                      <a:endParaRPr lang="ru-RU" sz="12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Сумма</a:t>
                      </a:r>
                      <a:endParaRPr lang="ru-RU" sz="12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Темп роста</a:t>
                      </a:r>
                      <a:r>
                        <a:rPr lang="ru-RU" sz="120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 (к 2015 году в %)</a:t>
                      </a:r>
                      <a:endParaRPr lang="ru-RU" sz="12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Сумма</a:t>
                      </a:r>
                      <a:endParaRPr lang="ru-RU" sz="12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Темп роста</a:t>
                      </a:r>
                      <a:r>
                        <a:rPr lang="ru-RU" sz="120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 (к 2016 году в %)</a:t>
                      </a:r>
                      <a:endParaRPr lang="ru-RU" sz="12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endParaRPr lang="ru-RU" sz="1200" b="1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Всего неналоговые доходы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270 427,1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431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700,0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159,6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434 575,0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481 725,0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110,8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1.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Аренда земельных участков, государственная собственность на которые не разграничена и которые расположены в границах поселений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152 601,5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304 120,0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199,3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318 740,0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104,8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333 840,0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104,7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2.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Арендная плата за земельные участки, находящиеся в муниципальной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собственности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4 258,5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4 145,0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97,3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4 145,0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4 145,0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3.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Доходы от сдачи в аренду имущества, составляющего казну муниципальных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районов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6 057,7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3 655,0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60,3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3 815,0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104,4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3 980,0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104,3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4.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Доходы от перечисления части прибыли, остающейся после уплаты налогов и иных обязательных платежей муниципальных унитарных предприятий,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созданных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муниципальными районами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188,1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55,9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105,3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5.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Плата за негативное воздействие на окружающую среду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25 236,1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24 550,0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97,3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8 755,0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36 530,0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417,2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6.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Прочие доходы от оказания платных услуг и компенсации затрат государства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5 887,9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3 565,0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60,5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3 715,0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104,2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3 875,0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104,3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7.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Доходы от реализации иного имущества, находящегося в собственности муниципальных районов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3 366,9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3 460,0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102,8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3 610,0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104,3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3 765,0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104,3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8.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Доходы от продажи земельных участков, государственная собственность на которые не разграничена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35 886,9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53 560,0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149,2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55 700,0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104,0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57 930,0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104,0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9706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9.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Доходы от продажи земельных участков, находящихся в муниципальной собственности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35 142,7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33 000,0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93,9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34 450,0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104,4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35 930,0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104,3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10.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Штрафы, санкции, возмещение ущерба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1 690,5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1 300,0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76,9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1 370,0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105,4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1 440,0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105,1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11.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Прочие неналоговые доходы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208,0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175,0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84,1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102,9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105,6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0923544" y="840184"/>
            <a:ext cx="11875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т</a:t>
            </a:r>
            <a:r>
              <a:rPr lang="ru-RU" sz="1200" dirty="0" smtClean="0"/>
              <a:t>ыс. рублей</a:t>
            </a:r>
            <a:endParaRPr lang="ru-RU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409074" y="258617"/>
            <a:ext cx="1479884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/>
              <a:t>2</a:t>
            </a:r>
            <a:r>
              <a:rPr lang="ru-RU" sz="1400" dirty="0" smtClean="0"/>
              <a:t>. Доходы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02773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t>11</a:t>
            </a:fld>
            <a:endParaRPr 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601912" y="365126"/>
            <a:ext cx="8915399" cy="613558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Неналоговые доходы</a:t>
            </a:r>
            <a:endParaRPr lang="ru-RU" sz="3200" dirty="0"/>
          </a:p>
        </p:txBody>
      </p:sp>
      <p:graphicFrame>
        <p:nvGraphicFramePr>
          <p:cNvPr id="15" name="Диаграмма 14"/>
          <p:cNvGraphicFramePr/>
          <p:nvPr>
            <p:extLst>
              <p:ext uri="{D42A27DB-BD31-4B8C-83A1-F6EECF244321}">
                <p14:modId xmlns:p14="http://schemas.microsoft.com/office/powerpoint/2010/main" val="3787058852"/>
              </p:ext>
            </p:extLst>
          </p:nvPr>
        </p:nvGraphicFramePr>
        <p:xfrm>
          <a:off x="1543792" y="1116281"/>
          <a:ext cx="10260281" cy="56110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09074" y="258617"/>
            <a:ext cx="1479884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/>
              <a:t>2</a:t>
            </a:r>
            <a:r>
              <a:rPr lang="ru-RU" sz="1400" dirty="0" smtClean="0"/>
              <a:t>. Доходы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15515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t>12</a:t>
            </a:fld>
            <a:endParaRPr 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601912" y="365126"/>
            <a:ext cx="8915399" cy="613558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Неналоговые доходы</a:t>
            </a:r>
            <a:endParaRPr lang="ru-RU" sz="3200" dirty="0"/>
          </a:p>
        </p:txBody>
      </p:sp>
      <p:graphicFrame>
        <p:nvGraphicFramePr>
          <p:cNvPr id="11" name="Диаграмма 10"/>
          <p:cNvGraphicFramePr/>
          <p:nvPr>
            <p:extLst>
              <p:ext uri="{D42A27DB-BD31-4B8C-83A1-F6EECF244321}">
                <p14:modId xmlns:p14="http://schemas.microsoft.com/office/powerpoint/2010/main" val="2747029635"/>
              </p:ext>
            </p:extLst>
          </p:nvPr>
        </p:nvGraphicFramePr>
        <p:xfrm>
          <a:off x="2601911" y="1515979"/>
          <a:ext cx="8178383" cy="45360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2808045" y="1544576"/>
            <a:ext cx="7493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/>
              <a:t>тыс. рублей</a:t>
            </a:r>
            <a:endParaRPr lang="ru-RU" sz="1000" dirty="0"/>
          </a:p>
        </p:txBody>
      </p:sp>
      <p:sp>
        <p:nvSpPr>
          <p:cNvPr id="6" name="TextBox 5"/>
          <p:cNvSpPr txBox="1"/>
          <p:nvPr/>
        </p:nvSpPr>
        <p:spPr>
          <a:xfrm>
            <a:off x="409074" y="258617"/>
            <a:ext cx="1479884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2. Доходы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223063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t>13</a:t>
            </a:fld>
            <a:endParaRPr 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601912" y="365126"/>
            <a:ext cx="8915399" cy="613558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Безвозмездные поступления</a:t>
            </a:r>
            <a:endParaRPr lang="ru-RU" sz="3200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20727"/>
              </p:ext>
            </p:extLst>
          </p:nvPr>
        </p:nvGraphicFramePr>
        <p:xfrm>
          <a:off x="1721923" y="1413168"/>
          <a:ext cx="10272156" cy="42198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5012"/>
                <a:gridCol w="3218213"/>
                <a:gridCol w="973777"/>
                <a:gridCol w="950026"/>
                <a:gridCol w="950026"/>
                <a:gridCol w="926275"/>
                <a:gridCol w="902525"/>
                <a:gridCol w="1009402"/>
                <a:gridCol w="866900"/>
              </a:tblGrid>
              <a:tr h="333647"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№ п/п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Показатель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2014 год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2015 год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2016</a:t>
                      </a:r>
                      <a:r>
                        <a:rPr lang="ru-RU" sz="1200" baseline="0" dirty="0" smtClean="0">
                          <a:ln>
                            <a:noFill/>
                          </a:ln>
                        </a:rPr>
                        <a:t> год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2017 год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</a:tr>
              <a:tr h="6844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Сумма</a:t>
                      </a:r>
                      <a:endParaRPr lang="ru-RU" sz="12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Темп роста</a:t>
                      </a:r>
                      <a:r>
                        <a:rPr lang="ru-RU" sz="120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 (к 2014 году в %)</a:t>
                      </a:r>
                      <a:endParaRPr lang="ru-RU" sz="12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Сумма</a:t>
                      </a:r>
                      <a:endParaRPr lang="ru-RU" sz="12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Темп роста</a:t>
                      </a:r>
                      <a:r>
                        <a:rPr lang="ru-RU" sz="120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 (к 2015 году в %)</a:t>
                      </a:r>
                      <a:endParaRPr lang="ru-RU" sz="12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Сумма</a:t>
                      </a:r>
                      <a:endParaRPr lang="ru-RU" sz="12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Темп роста</a:t>
                      </a:r>
                      <a:r>
                        <a:rPr lang="ru-RU" sz="120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 (к 2016 году в %)</a:t>
                      </a:r>
                      <a:endParaRPr lang="ru-RU" sz="12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endParaRPr lang="ru-RU" sz="1400" b="1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безвозмездные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поступления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1 580 280,9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854 094,8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843 321,1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812 238,8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endParaRPr lang="ru-RU" sz="14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Дотации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215 481,0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77 601,0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34 693,0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34 773,0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endParaRPr lang="ru-RU" sz="14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329 439,4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12 767,7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12 767,7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12 767,7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  <a:endParaRPr lang="ru-RU" sz="14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Субвенции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660 998,0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679 868,2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681 022,5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678 860,2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</a:t>
                      </a:r>
                      <a:endParaRPr lang="ru-RU" sz="14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Иные межбюджетные трансферты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(из областного бюджета)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863,9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9706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</a:t>
                      </a:r>
                      <a:endParaRPr lang="ru-RU" sz="14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Иные межбюджетные трансферты (от сельских поселений)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371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348,9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77 337,9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78 032,9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78 742,9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</a:t>
                      </a:r>
                      <a:endParaRPr lang="ru-RU" sz="14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безвозмездные (спонсорские) поступления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3 560,0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6 500,0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36 785,0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св.200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7 075,0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</a:t>
                      </a:r>
                      <a:endParaRPr lang="ru-RU" sz="14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Возврат остатков субсидий,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субвенций и иных межбюджетных трансфертов, имеющих целевое назначение, прошлых лет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-1 410,3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0923544" y="1108408"/>
            <a:ext cx="11875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т</a:t>
            </a:r>
            <a:r>
              <a:rPr lang="ru-RU" sz="1200" dirty="0" smtClean="0"/>
              <a:t>ыс. рублей</a:t>
            </a:r>
            <a:endParaRPr lang="ru-RU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409074" y="258617"/>
            <a:ext cx="1479884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2. Доходы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689911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t>14</a:t>
            </a:fld>
            <a:endParaRPr 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601912" y="365126"/>
            <a:ext cx="8915399" cy="613558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Безвозмездные поступления</a:t>
            </a:r>
            <a:endParaRPr lang="ru-RU" sz="3200" dirty="0"/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502852546"/>
              </p:ext>
            </p:extLst>
          </p:nvPr>
        </p:nvGraphicFramePr>
        <p:xfrm>
          <a:off x="2091377" y="1289681"/>
          <a:ext cx="9425934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09074" y="258617"/>
            <a:ext cx="1479884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2. Доходы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4244338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t>15</a:t>
            </a:fld>
            <a:endParaRPr 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601912" y="365126"/>
            <a:ext cx="8915399" cy="613558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Безвозмездные поступления</a:t>
            </a:r>
            <a:endParaRPr lang="ru-RU" sz="3200" dirty="0"/>
          </a:p>
        </p:txBody>
      </p:sp>
      <p:graphicFrame>
        <p:nvGraphicFramePr>
          <p:cNvPr id="14" name="Диаграмма 13"/>
          <p:cNvGraphicFramePr/>
          <p:nvPr>
            <p:extLst>
              <p:ext uri="{D42A27DB-BD31-4B8C-83A1-F6EECF244321}">
                <p14:modId xmlns:p14="http://schemas.microsoft.com/office/powerpoint/2010/main" val="521568501"/>
              </p:ext>
            </p:extLst>
          </p:nvPr>
        </p:nvGraphicFramePr>
        <p:xfrm>
          <a:off x="2601912" y="1206555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601912" y="1298414"/>
            <a:ext cx="11875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т</a:t>
            </a:r>
            <a:r>
              <a:rPr lang="ru-RU" sz="1200" dirty="0" smtClean="0"/>
              <a:t>ыс. рублей</a:t>
            </a:r>
            <a:endParaRPr lang="ru-RU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409074" y="258617"/>
            <a:ext cx="1479884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2. Доходы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964346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9212" y="609601"/>
            <a:ext cx="8915399" cy="1254826"/>
          </a:xfrm>
        </p:spPr>
        <p:txBody>
          <a:bodyPr>
            <a:normAutofit/>
          </a:bodyPr>
          <a:lstStyle/>
          <a:p>
            <a:r>
              <a:rPr lang="ru-RU" sz="3200" dirty="0"/>
              <a:t>Основные мероприятия по мобилизации доходов </a:t>
            </a:r>
            <a:r>
              <a:rPr lang="ru-RU" sz="3200" dirty="0" smtClean="0"/>
              <a:t>бюджета</a:t>
            </a:r>
            <a:endParaRPr lang="ru-RU" sz="32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89212" y="2101933"/>
            <a:ext cx="8915399" cy="4334493"/>
          </a:xfrm>
        </p:spPr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/>
              <a:t>Проведение штабов по финансовому мониторингу и выработке стабилизационных мер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/>
              <a:t>Ежемесячный мониторинг задолженности в бюджет с целью выявления крупных должников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/>
              <a:t>Поиск новых источников доходов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/>
              <a:t>Проведение мероприятий по выявлению собственников земельных участков и другого недвижимого имущества и привлечения их к </a:t>
            </a:r>
            <a:r>
              <a:rPr lang="ru-RU" dirty="0" smtClean="0"/>
              <a:t>налогообложению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/>
              <a:t>В</a:t>
            </a:r>
            <a:r>
              <a:rPr lang="ru-RU" dirty="0" smtClean="0"/>
              <a:t>ыявление </a:t>
            </a:r>
            <a:r>
              <a:rPr lang="ru-RU" dirty="0"/>
              <a:t>неиспользуемых основных фондов </a:t>
            </a:r>
            <a:r>
              <a:rPr lang="ru-RU" dirty="0" smtClean="0"/>
              <a:t>муниципальных </a:t>
            </a:r>
            <a:r>
              <a:rPr lang="ru-RU" dirty="0"/>
              <a:t>учреждений и принятие соответствующих мер по их продаже или сдаче в </a:t>
            </a:r>
            <a:r>
              <a:rPr lang="ru-RU" dirty="0" smtClean="0"/>
              <a:t>аренду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/>
              <a:t>Выявление «серых» схем в работе предприятий и привлечение их к ответственности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t>16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409074" y="258617"/>
            <a:ext cx="1479884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2. Доходы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229802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9212" y="336468"/>
            <a:ext cx="8915399" cy="649184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Раздел 3. Расходы бюджета</a:t>
            </a:r>
            <a:endParaRPr lang="ru-RU" sz="32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89212" y="1436913"/>
            <a:ext cx="8407340" cy="2636323"/>
          </a:xfrm>
        </p:spPr>
        <p:txBody>
          <a:bodyPr>
            <a:normAutofit/>
          </a:bodyPr>
          <a:lstStyle/>
          <a:p>
            <a:pPr marL="342900" indent="-342900">
              <a:buAutoNum type="arabicPeriod"/>
            </a:pPr>
            <a:r>
              <a:rPr lang="ru-RU" dirty="0" smtClean="0"/>
              <a:t>Динамика расходов бюджета района на выполнение основных функций государства</a:t>
            </a:r>
          </a:p>
          <a:p>
            <a:pPr marL="342900" indent="-342900">
              <a:buAutoNum type="arabicPeriod"/>
            </a:pPr>
            <a:r>
              <a:rPr lang="ru-RU" dirty="0" smtClean="0"/>
              <a:t>Структура расходов бюджета по разделам и подразделам функциональной классификации</a:t>
            </a:r>
          </a:p>
          <a:p>
            <a:pPr marL="342900" indent="-342900">
              <a:buAutoNum type="arabicPeriod"/>
            </a:pPr>
            <a:r>
              <a:rPr lang="ru-RU" dirty="0" smtClean="0"/>
              <a:t>Муниципальные программы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t>17</a:t>
            </a:fld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697"/>
          <a:stretch/>
        </p:blipFill>
        <p:spPr>
          <a:xfrm>
            <a:off x="7975195" y="3609264"/>
            <a:ext cx="3529416" cy="2430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6684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6085" y="241465"/>
            <a:ext cx="9499869" cy="1124197"/>
          </a:xfrm>
        </p:spPr>
        <p:txBody>
          <a:bodyPr>
            <a:noAutofit/>
          </a:bodyPr>
          <a:lstStyle/>
          <a:p>
            <a:r>
              <a:rPr lang="ru-RU" sz="3200" dirty="0"/>
              <a:t>Динамика расходов бюджета района на выполнение основных функций </a:t>
            </a:r>
            <a:r>
              <a:rPr lang="ru-RU" sz="3200" dirty="0" smtClean="0"/>
              <a:t>государства</a:t>
            </a:r>
            <a:endParaRPr lang="ru-RU" sz="3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t>18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7485513"/>
              </p:ext>
            </p:extLst>
          </p:nvPr>
        </p:nvGraphicFramePr>
        <p:xfrm>
          <a:off x="1733798" y="1638799"/>
          <a:ext cx="10272156" cy="50545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1893"/>
                <a:gridCol w="2911255"/>
                <a:gridCol w="849037"/>
                <a:gridCol w="849037"/>
                <a:gridCol w="1064286"/>
                <a:gridCol w="884912"/>
                <a:gridCol w="1028412"/>
                <a:gridCol w="849037"/>
                <a:gridCol w="1064287"/>
              </a:tblGrid>
              <a:tr h="333647"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Раздел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Показатель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2014 год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2015 год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2016</a:t>
                      </a:r>
                      <a:r>
                        <a:rPr lang="ru-RU" sz="1200" baseline="0" dirty="0" smtClean="0">
                          <a:ln>
                            <a:noFill/>
                          </a:ln>
                        </a:rPr>
                        <a:t> год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2017 год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</a:tr>
              <a:tr h="6844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Сумма</a:t>
                      </a:r>
                      <a:endParaRPr lang="ru-RU" sz="11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Темп роста</a:t>
                      </a:r>
                      <a:r>
                        <a:rPr lang="ru-RU" sz="110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 (к 2014 году в %)</a:t>
                      </a:r>
                      <a:endParaRPr lang="ru-RU" sz="11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Сумма</a:t>
                      </a:r>
                      <a:endParaRPr lang="ru-RU" sz="11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Темп роста</a:t>
                      </a:r>
                      <a:r>
                        <a:rPr lang="ru-RU" sz="110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 (к 2015 году в %)</a:t>
                      </a:r>
                      <a:endParaRPr lang="ru-RU" sz="11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Сумма</a:t>
                      </a:r>
                      <a:endParaRPr lang="ru-RU" sz="11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Темп роста</a:t>
                      </a:r>
                      <a:r>
                        <a:rPr lang="ru-RU" sz="110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 (к 2016 году в %)</a:t>
                      </a:r>
                      <a:endParaRPr lang="ru-RU" sz="11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2 039 647,7</a:t>
                      </a:r>
                      <a:endParaRPr lang="ru-RU" sz="1200" b="1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1 572 853,9</a:t>
                      </a:r>
                      <a:endParaRPr lang="ru-RU" sz="1200" b="1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77,1</a:t>
                      </a:r>
                      <a:endParaRPr lang="ru-RU" sz="1200" b="1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1 569 332,2</a:t>
                      </a:r>
                      <a:endParaRPr lang="ru-RU" sz="1200" b="1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99,8</a:t>
                      </a:r>
                      <a:endParaRPr lang="ru-RU" sz="1200" b="1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1 595 860,9</a:t>
                      </a:r>
                      <a:endParaRPr lang="ru-RU" sz="1200" b="1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101,7</a:t>
                      </a:r>
                      <a:endParaRPr lang="ru-RU" sz="1200" b="1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в том,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b="0" i="0" u="none" strike="noStrike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01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Общегосударственные вопросы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106 976,3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107 660,0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100,6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107 654,3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107 645,0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02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Национальная оборона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2 177,7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2 398,5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110,1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2 398,5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r>
                        <a:rPr lang="ru-RU" sz="1200" b="0" i="0" u="none" strike="noStrike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 198,5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91,7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9706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03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Национальная безопасность и правоохранительная деятельность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985,8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475,0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48,2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485,0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102,1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485,0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04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Национальная экономика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98 765,3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72 580,0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73,5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73 265,0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100,9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73 975,0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101,0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05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Жилищно-коммунальное хозяйство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292 697,2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159 451,0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54,5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159 951,0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100,3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159 951,0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06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Охрана окружающей среды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180,0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130,0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72,2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130,0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130,0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07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Образование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888 948,3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645 971,7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72,7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645 971,7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645 971,7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08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Культура, кинематография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129 859,9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132 285,0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101,9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132 285,0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132 285,0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09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Здравоохранение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14 790,4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18 123,0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122,5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  <a:r>
                        <a:rPr lang="ru-RU" sz="1200" b="0" i="0" u="none" strike="noStrike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 123,0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18 123,0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Социальная политика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297 303,2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285 411,7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96,0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288 443,7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101,1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286 471,7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99,3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Физическая культура и спорт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1 945,6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1 342,0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69,0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1 342,0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1 342,0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Средства массовой информации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2 059,0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2 033,0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98,7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2 033,0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2 033,0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9706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Обслуживание государственного и муниципального долга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6 069,5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6 125,0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100,9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6 125,0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6 125,0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9011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Межбюджетные трансферты общего характера бюджетам субъектов Российской Федерации и муниципальных образований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196 889,5</a:t>
                      </a:r>
                      <a:endParaRPr lang="ru-RU" sz="1200" b="0" i="0" u="none" strike="noStrike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138 868,0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70,5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111 125,0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80,0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111 125,0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0818421" y="1365662"/>
            <a:ext cx="11875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т</a:t>
            </a:r>
            <a:r>
              <a:rPr lang="ru-RU" sz="1200" dirty="0" smtClean="0"/>
              <a:t>ыс. рублей</a:t>
            </a:r>
            <a:endParaRPr lang="ru-RU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409074" y="258617"/>
            <a:ext cx="1479884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/>
              <a:t>3</a:t>
            </a:r>
            <a:r>
              <a:rPr lang="ru-RU" sz="1400" dirty="0" smtClean="0"/>
              <a:t>. Расходы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509522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t>19</a:t>
            </a:fld>
            <a:endParaRPr 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638795" y="241465"/>
            <a:ext cx="10367159" cy="1124197"/>
          </a:xfrm>
        </p:spPr>
        <p:txBody>
          <a:bodyPr>
            <a:noAutofit/>
          </a:bodyPr>
          <a:lstStyle/>
          <a:p>
            <a:r>
              <a:rPr lang="ru-RU" sz="3200" dirty="0"/>
              <a:t>Структура расходов бюджета по разделам и подразделам функциональной классификации</a:t>
            </a:r>
          </a:p>
        </p:txBody>
      </p:sp>
      <p:graphicFrame>
        <p:nvGraphicFramePr>
          <p:cNvPr id="20" name="Диаграмма 19"/>
          <p:cNvGraphicFramePr/>
          <p:nvPr>
            <p:extLst>
              <p:ext uri="{D42A27DB-BD31-4B8C-83A1-F6EECF244321}">
                <p14:modId xmlns:p14="http://schemas.microsoft.com/office/powerpoint/2010/main" val="545973712"/>
              </p:ext>
            </p:extLst>
          </p:nvPr>
        </p:nvGraphicFramePr>
        <p:xfrm>
          <a:off x="1756610" y="1503947"/>
          <a:ext cx="10249343" cy="52174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09074" y="258617"/>
            <a:ext cx="1229721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3. Расходы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443564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1086853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Раздел 1. Общие характеристики бюджета</a:t>
            </a:r>
            <a:endParaRPr lang="ru-RU" sz="32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89212" y="2009274"/>
            <a:ext cx="8915399" cy="1234866"/>
          </a:xfrm>
        </p:spPr>
        <p:txBody>
          <a:bodyPr/>
          <a:lstStyle/>
          <a:p>
            <a:pPr marL="342900" indent="-342900">
              <a:buAutoNum type="arabicPeriod"/>
            </a:pPr>
            <a:r>
              <a:rPr lang="ru-RU" dirty="0" smtClean="0"/>
              <a:t>Основные параметры бюджета </a:t>
            </a:r>
          </a:p>
          <a:p>
            <a:pPr marL="342900" indent="-342900">
              <a:buAutoNum type="arabicPeriod"/>
            </a:pPr>
            <a:r>
              <a:rPr lang="ru-RU" dirty="0" smtClean="0"/>
              <a:t>Муниципальные внутренние заимствования</a:t>
            </a:r>
          </a:p>
          <a:p>
            <a:pPr marL="342900" indent="-342900">
              <a:buAutoNum type="arabicPeriod"/>
            </a:pPr>
            <a:r>
              <a:rPr lang="ru-RU" dirty="0" smtClean="0"/>
              <a:t>Основные приоритеты бюджетной и налоговой политики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t>2</a:t>
            </a:fld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6714" y="3556961"/>
            <a:ext cx="5144708" cy="2858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2009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t>20</a:t>
            </a:fld>
            <a:endParaRPr lang="ru-RU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638795" y="241465"/>
            <a:ext cx="10367159" cy="11241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800" b="0" kern="1200" cap="none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sz="3200" smtClean="0"/>
              <a:t>Структура расходов бюджета по разделам и подразделам функциональной классификации</a:t>
            </a:r>
            <a:endParaRPr lang="ru-RU" sz="3200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2186993"/>
              </p:ext>
            </p:extLst>
          </p:nvPr>
        </p:nvGraphicFramePr>
        <p:xfrm>
          <a:off x="1733796" y="1579423"/>
          <a:ext cx="10272158" cy="49451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5012"/>
                <a:gridCol w="522515"/>
                <a:gridCol w="3503220"/>
                <a:gridCol w="807523"/>
                <a:gridCol w="866898"/>
                <a:gridCol w="819398"/>
                <a:gridCol w="807522"/>
                <a:gridCol w="878774"/>
                <a:gridCol w="762032"/>
                <a:gridCol w="829264"/>
              </a:tblGrid>
              <a:tr h="333647"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Раздел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Подраздел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Показатель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2014 год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2015 год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2016</a:t>
                      </a:r>
                      <a:r>
                        <a:rPr lang="ru-RU" sz="1200" baseline="0" dirty="0" smtClean="0">
                          <a:ln>
                            <a:noFill/>
                          </a:ln>
                        </a:rPr>
                        <a:t> год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2017 год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</a:tr>
              <a:tr h="6844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Сумма</a:t>
                      </a:r>
                      <a:endParaRPr lang="ru-RU" sz="11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Темп роста</a:t>
                      </a:r>
                      <a:r>
                        <a:rPr lang="ru-RU" sz="110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 (к 2014 году в %)</a:t>
                      </a:r>
                      <a:endParaRPr lang="ru-RU" sz="11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Сумма</a:t>
                      </a:r>
                      <a:endParaRPr lang="ru-RU" sz="11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Темп роста</a:t>
                      </a:r>
                      <a:r>
                        <a:rPr lang="ru-RU" sz="110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 (к 2015 году в %)</a:t>
                      </a:r>
                      <a:endParaRPr lang="ru-RU" sz="11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Сумма</a:t>
                      </a:r>
                      <a:endParaRPr lang="ru-RU" sz="11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Темп роста</a:t>
                      </a:r>
                      <a:r>
                        <a:rPr lang="ru-RU" sz="110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 (к 2016 году в %)</a:t>
                      </a:r>
                      <a:endParaRPr lang="ru-RU" sz="11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endParaRPr lang="ru-RU" sz="1200" b="1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2 039 647,7</a:t>
                      </a:r>
                      <a:endParaRPr lang="ru-RU" sz="1200" b="1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1 572 853,9</a:t>
                      </a:r>
                      <a:endParaRPr lang="ru-RU" sz="1200" b="1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77,1</a:t>
                      </a:r>
                      <a:endParaRPr lang="ru-RU" sz="1200" b="1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1 569 332,2</a:t>
                      </a:r>
                      <a:endParaRPr lang="ru-RU" sz="1200" b="1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99,8</a:t>
                      </a:r>
                      <a:endParaRPr lang="ru-RU" sz="1200" b="1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1 595 860,9</a:t>
                      </a:r>
                      <a:endParaRPr lang="ru-RU" sz="1200" b="1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101,7</a:t>
                      </a:r>
                      <a:endParaRPr lang="ru-RU" sz="1200" b="1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в том,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b="0" i="0" u="none" strike="noStrike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b="1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Общегосударственные вопросы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106 976,3</a:t>
                      </a:r>
                      <a:endParaRPr lang="ru-RU" sz="1200" b="1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107 660,0</a:t>
                      </a:r>
                      <a:endParaRPr lang="ru-RU" sz="1200" b="1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100,6</a:t>
                      </a:r>
                      <a:endParaRPr lang="ru-RU" sz="1200" b="1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107 654,3</a:t>
                      </a:r>
                      <a:endParaRPr lang="ru-RU" sz="1200" b="1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200" b="1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107 645,0</a:t>
                      </a:r>
                      <a:endParaRPr lang="ru-RU" sz="1200" b="1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200" b="1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02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Функционирование высшего должностного лица субъекта Российской Федерации и муниципального образования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890,4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902,0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101,3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902,0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902,0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97063">
                <a:tc>
                  <a:txBody>
                    <a:bodyPr/>
                    <a:lstStyle/>
                    <a:p>
                      <a:pPr algn="ctr" fontAlgn="t"/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03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Функционирование законодательных (представительных) органов государственной власти и представительных органов муниципальных образований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2 468,9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2 406,0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97,5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2 406,0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2 406,0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04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Функционирование Правительства Российской Федерации, высших  исполнительных органов государственной власти субъектов Российской Федерации, местных администраций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34 984,8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38 231,0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109,3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38 231,0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38 231,0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endParaRPr lang="ru-RU" sz="1200" b="0" i="0" u="none" strike="noStrike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Судебная система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915,2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9,3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endParaRPr lang="ru-RU" sz="1200" b="0" i="0" u="none" strike="noStrike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Обеспечение деятельности финансовых, налоговых и таможенных органов и органов финансового (финансово-бюджетного) надзора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995,3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1 033,0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103,8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1 018,0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98,5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1 018,0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endParaRPr lang="ru-RU" sz="1200" b="0" i="0" u="none" strike="noStrike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Резервные фонды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10 000,0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endParaRPr lang="ru-RU" sz="1200" b="0" i="0" u="none" strike="noStrike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Другие общегосударственные вопросы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66 721,7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55 088,0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82,6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55 088,0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55 088,0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02</a:t>
                      </a:r>
                      <a:endParaRPr lang="ru-RU" sz="1200" b="1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Национальная оборона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2 177,7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2 398,5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110,1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2 398,5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2 198,5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91,7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Мобилизационная и вневойсковая подготовка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2 177,7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2 398,5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110,1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2 398,5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2 198,5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91,7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1004467" y="1365662"/>
            <a:ext cx="11875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т</a:t>
            </a:r>
            <a:r>
              <a:rPr lang="ru-RU" sz="1200" dirty="0" smtClean="0"/>
              <a:t>ыс. рублей</a:t>
            </a:r>
            <a:endParaRPr lang="ru-RU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409074" y="258617"/>
            <a:ext cx="1229721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3. Расходы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496382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t>21</a:t>
            </a:fld>
            <a:endParaRPr lang="ru-RU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638795" y="241465"/>
            <a:ext cx="10367159" cy="11241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800" b="0" kern="1200" cap="none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sz="3200" dirty="0" smtClean="0"/>
              <a:t>Структура расходов бюджета по разделам и подразделам функциональной классификации</a:t>
            </a:r>
            <a:endParaRPr lang="ru-RU" sz="3200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581264"/>
              </p:ext>
            </p:extLst>
          </p:nvPr>
        </p:nvGraphicFramePr>
        <p:xfrm>
          <a:off x="1733796" y="1591298"/>
          <a:ext cx="10272158" cy="49389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5012"/>
                <a:gridCol w="522515"/>
                <a:gridCol w="3503220"/>
                <a:gridCol w="807523"/>
                <a:gridCol w="866898"/>
                <a:gridCol w="819398"/>
                <a:gridCol w="807522"/>
                <a:gridCol w="878774"/>
                <a:gridCol w="762032"/>
                <a:gridCol w="829264"/>
              </a:tblGrid>
              <a:tr h="333647"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Раздел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Подраздел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Показатель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2014 год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2015 год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2016</a:t>
                      </a:r>
                      <a:r>
                        <a:rPr lang="ru-RU" sz="1200" baseline="0" dirty="0" smtClean="0">
                          <a:ln>
                            <a:noFill/>
                          </a:ln>
                        </a:rPr>
                        <a:t> год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2017 год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</a:tr>
              <a:tr h="6844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Сумма</a:t>
                      </a:r>
                      <a:endParaRPr lang="ru-RU" sz="11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Темп роста</a:t>
                      </a:r>
                      <a:r>
                        <a:rPr lang="ru-RU" sz="110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 (к 2014 году в %)</a:t>
                      </a:r>
                      <a:endParaRPr lang="ru-RU" sz="11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Сумма</a:t>
                      </a:r>
                      <a:endParaRPr lang="ru-RU" sz="11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Темп роста</a:t>
                      </a:r>
                      <a:r>
                        <a:rPr lang="ru-RU" sz="110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 (к 2015 году в %)</a:t>
                      </a:r>
                      <a:endParaRPr lang="ru-RU" sz="11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Сумма</a:t>
                      </a:r>
                      <a:endParaRPr lang="ru-RU" sz="11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Темп роста</a:t>
                      </a:r>
                      <a:r>
                        <a:rPr lang="ru-RU" sz="110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 (к 2016 году в %)</a:t>
                      </a:r>
                      <a:endParaRPr lang="ru-RU" sz="11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Национальная безопасность и правоохранительная деятельность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985,8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475,0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48,2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485,0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102,1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485,0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09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Защита населения и территории от чрезвычайных ситуаций природного и техногенного характера,</a:t>
                      </a:r>
                      <a:r>
                        <a:rPr lang="ru-RU" sz="11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гражданская оборона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685,8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Другие вопросы в области национальной безопасности и правоохранительной деятельности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300,0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475,0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158,3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485,0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102,1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485,0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Национальная экономика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98 765,3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72 580,0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73,5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73 265,0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100,9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73 975,0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101,0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02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Топливно-энергетический комплекс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13 500,8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16 000,0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118,5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16 000,0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  <a:r>
                        <a:rPr lang="ru-RU" sz="11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000,0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9706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05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Сельское хозяйство и рыболовство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3 197,8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2 952,0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92,3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2 952,0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2 952,0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06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Водное хозяйство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681,0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671,0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98,5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671,0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09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Дорожное хозяйство (дорожные фонды)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32</a:t>
                      </a:r>
                      <a:r>
                        <a:rPr lang="ru-RU" sz="11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216,5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43 040,0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133,6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43 735,0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101,6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44 445,0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101,6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Другие вопросы в области национальной экономики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49 850,2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9 907,0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19,9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9 907,0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9 907,0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Жилищно-коммунальное хозяйство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292 697,2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159 451,0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54,5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159 951,0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100,3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159 951,0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01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Жилищное хозяйство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27 243,4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11 778,0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43,2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12 278,0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104,2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12 278,0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02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Коммунальное хозяйство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247 468,3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147</a:t>
                      </a:r>
                      <a:r>
                        <a:rPr lang="ru-RU" sz="11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673,0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59,7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147</a:t>
                      </a:r>
                      <a:r>
                        <a:rPr lang="ru-RU" sz="11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673,0</a:t>
                      </a:r>
                      <a:endParaRPr lang="ru-RU" sz="11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147</a:t>
                      </a:r>
                      <a:r>
                        <a:rPr lang="ru-RU" sz="11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673,0</a:t>
                      </a:r>
                      <a:endParaRPr lang="ru-RU" sz="11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03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Благоустройство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17 985,5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Охрана окружающей среды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180,0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130,0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72,2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130,0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130,0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05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Другие вопросы в области охраны окружающей среды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180,0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130,0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72,2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130,0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130,0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1004467" y="1365662"/>
            <a:ext cx="11875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т</a:t>
            </a:r>
            <a:r>
              <a:rPr lang="ru-RU" sz="1200" dirty="0" smtClean="0"/>
              <a:t>ыс. рублей</a:t>
            </a:r>
            <a:endParaRPr lang="ru-RU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409074" y="258617"/>
            <a:ext cx="1229721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/>
              <a:t>3</a:t>
            </a:r>
            <a:r>
              <a:rPr lang="ru-RU" sz="1400" dirty="0" smtClean="0"/>
              <a:t>. Расходы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650696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t>22</a:t>
            </a:fld>
            <a:endParaRPr lang="ru-RU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638795" y="241465"/>
            <a:ext cx="10367159" cy="11241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800" b="0" kern="1200" cap="none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sz="3200" dirty="0" smtClean="0"/>
              <a:t>Структура расходов бюджета по разделам и подразделам функциональной классификации</a:t>
            </a:r>
            <a:endParaRPr lang="ru-RU" sz="3200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2856642"/>
              </p:ext>
            </p:extLst>
          </p:nvPr>
        </p:nvGraphicFramePr>
        <p:xfrm>
          <a:off x="1733796" y="1591298"/>
          <a:ext cx="10272158" cy="49852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5012"/>
                <a:gridCol w="522515"/>
                <a:gridCol w="3503220"/>
                <a:gridCol w="807523"/>
                <a:gridCol w="866898"/>
                <a:gridCol w="819398"/>
                <a:gridCol w="807522"/>
                <a:gridCol w="878774"/>
                <a:gridCol w="762032"/>
                <a:gridCol w="829264"/>
              </a:tblGrid>
              <a:tr h="333647"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Раздел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Подраздел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Показатель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2014 год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2015 год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2016</a:t>
                      </a:r>
                      <a:r>
                        <a:rPr lang="ru-RU" sz="1200" baseline="0" dirty="0" smtClean="0">
                          <a:ln>
                            <a:noFill/>
                          </a:ln>
                        </a:rPr>
                        <a:t> год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2017 год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</a:tr>
              <a:tr h="6844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Сумма</a:t>
                      </a:r>
                      <a:endParaRPr lang="ru-RU" sz="11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Темп роста</a:t>
                      </a:r>
                      <a:r>
                        <a:rPr lang="ru-RU" sz="110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 (к 2014 году в %)</a:t>
                      </a:r>
                      <a:endParaRPr lang="ru-RU" sz="11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Сумма</a:t>
                      </a:r>
                      <a:endParaRPr lang="ru-RU" sz="11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Темп роста</a:t>
                      </a:r>
                      <a:r>
                        <a:rPr lang="ru-RU" sz="110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 (к 2015 году в %)</a:t>
                      </a:r>
                      <a:endParaRPr lang="ru-RU" sz="11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Сумма</a:t>
                      </a:r>
                      <a:endParaRPr lang="ru-RU" sz="11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Темп роста</a:t>
                      </a:r>
                      <a:r>
                        <a:rPr lang="ru-RU" sz="110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 (к 2016 году в %)</a:t>
                      </a:r>
                      <a:endParaRPr lang="ru-RU" sz="11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>
                          <a:effectLst/>
                          <a:latin typeface="Times New Roman" panose="02020603050405020304" pitchFamily="18" charset="0"/>
                        </a:rPr>
                        <a:t>Образование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888 948,3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645 971,7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72,7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645 971,7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645 971,7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Дошкольное образование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287 417,8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44 821,0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15,6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37 321,0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83,3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37 321,0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Общее образование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544 866,8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548 160,0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100,6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555 660,0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101,4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555 660,0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Молодежная политика и оздоровление детей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294,7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294,7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294,7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294,7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Другие вопросы в области образования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56 369,0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52 696,0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93,5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52 696,0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52 696,0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>
                          <a:effectLst/>
                          <a:latin typeface="Times New Roman" panose="02020603050405020304" pitchFamily="18" charset="0"/>
                        </a:rPr>
                        <a:t>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Культура и кинематография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129</a:t>
                      </a:r>
                      <a:r>
                        <a:rPr lang="ru-RU" sz="11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859,9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132 285,0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101,9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132 285,0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132 285,0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Культура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94 739,2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79 269,0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83,7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79 269,0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79 269,0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Кинематография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2 604,7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2 979,0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114,4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2 979,0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2 979,0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Другие вопросы в области культуры, кинематографии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32 516,0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50 037,0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153,9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50 037,0 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50 037,0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1736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>
                          <a:effectLst/>
                          <a:latin typeface="Times New Roman" panose="02020603050405020304" pitchFamily="18" charset="0"/>
                        </a:rPr>
                        <a:t>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>
                          <a:effectLst/>
                          <a:latin typeface="Times New Roman" panose="02020603050405020304" pitchFamily="18" charset="0"/>
                        </a:rPr>
                        <a:t>Здравоохранение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14 790,4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18 123,0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122,5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18 123,0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18 123,0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Стационарная медицинская помощь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6 838,4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9 715,0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142,1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9 715,0 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9 715,0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Амбулаторная помощь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2 819,0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2 819,0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2 819,0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2 819,0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Другие вопросы в области здравоохранения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5 133,0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5 589,0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108,9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5 589,0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5 589,0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>
                          <a:effectLst/>
                          <a:latin typeface="Times New Roman" panose="02020603050405020304" pitchFamily="18" charset="0"/>
                        </a:rPr>
                        <a:t>Социальная политика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297</a:t>
                      </a:r>
                      <a:r>
                        <a:rPr lang="ru-RU" sz="11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303,2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285 411,7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96,0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288 443,7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101,1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286 471,7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99,3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Пенсионное обеспечение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3 927,7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3 946,0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100,5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3 946,0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3 946,0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Социальное обслуживание населения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30 033,2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31 501,0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104,9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31 501,0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31 501,0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Социальное обеспечение населения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185 288,6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177 106,7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95,6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177 874,7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100,4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179 180,7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100,7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Охрана семьи и детства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68 655,3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63 168,0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92,0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65 432,0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103,6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62 154,0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95,0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Другие вопросы в области социальной политики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9 398,4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9 690,0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103,1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9 690,0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9 690,0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1004467" y="1365662"/>
            <a:ext cx="11875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т</a:t>
            </a:r>
            <a:r>
              <a:rPr lang="ru-RU" sz="1200" dirty="0" smtClean="0"/>
              <a:t>ыс. рублей</a:t>
            </a:r>
            <a:endParaRPr lang="ru-RU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409074" y="258617"/>
            <a:ext cx="1229721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/>
              <a:t>3</a:t>
            </a:r>
            <a:r>
              <a:rPr lang="ru-RU" sz="1400" dirty="0" smtClean="0"/>
              <a:t>. Расходы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4254165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t>23</a:t>
            </a:fld>
            <a:endParaRPr lang="ru-RU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638795" y="241465"/>
            <a:ext cx="10367159" cy="11241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800" b="0" kern="1200" cap="none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sz="3200" dirty="0" smtClean="0"/>
              <a:t>Структура расходов бюджета по разделам и подразделам функциональной классификации</a:t>
            </a:r>
            <a:endParaRPr lang="ru-RU" sz="3200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2839127"/>
              </p:ext>
            </p:extLst>
          </p:nvPr>
        </p:nvGraphicFramePr>
        <p:xfrm>
          <a:off x="1733796" y="1591298"/>
          <a:ext cx="10272158" cy="38302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5012"/>
                <a:gridCol w="522515"/>
                <a:gridCol w="3503220"/>
                <a:gridCol w="807523"/>
                <a:gridCol w="866898"/>
                <a:gridCol w="819398"/>
                <a:gridCol w="807522"/>
                <a:gridCol w="878774"/>
                <a:gridCol w="762032"/>
                <a:gridCol w="829264"/>
              </a:tblGrid>
              <a:tr h="333647"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Раздел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Подраздел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Показатель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2014 год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2015 год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2016</a:t>
                      </a:r>
                      <a:r>
                        <a:rPr lang="ru-RU" sz="1200" baseline="0" dirty="0" smtClean="0">
                          <a:ln>
                            <a:noFill/>
                          </a:ln>
                        </a:rPr>
                        <a:t> год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2017 год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</a:tr>
              <a:tr h="6844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Сумма</a:t>
                      </a:r>
                      <a:endParaRPr lang="ru-RU" sz="11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Темп роста</a:t>
                      </a:r>
                      <a:r>
                        <a:rPr lang="ru-RU" sz="110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 (к 2014 году в %)</a:t>
                      </a:r>
                      <a:endParaRPr lang="ru-RU" sz="11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Сумма</a:t>
                      </a:r>
                      <a:endParaRPr lang="ru-RU" sz="11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Темп роста</a:t>
                      </a:r>
                      <a:r>
                        <a:rPr lang="ru-RU" sz="110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 (к 2015 году в %)</a:t>
                      </a:r>
                      <a:endParaRPr lang="ru-RU" sz="11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Сумма</a:t>
                      </a:r>
                      <a:endParaRPr lang="ru-RU" sz="11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Темп роста</a:t>
                      </a:r>
                      <a:r>
                        <a:rPr lang="ru-RU" sz="110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 (к 2016 году в %)</a:t>
                      </a:r>
                      <a:endParaRPr lang="ru-RU" sz="11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Физическая культура и спорт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1 945,6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1 342,0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69,0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1 342,0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1 342,0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02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Массовый спорт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103,6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03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Спорт высших достижений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1 842,0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smtClean="0">
                          <a:effectLst/>
                          <a:latin typeface="Times New Roman" panose="02020603050405020304" pitchFamily="18" charset="0"/>
                        </a:rPr>
                        <a:t>1 342,0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72,9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smtClean="0">
                          <a:effectLst/>
                          <a:latin typeface="Times New Roman" panose="02020603050405020304" pitchFamily="18" charset="0"/>
                        </a:rPr>
                        <a:t>1 342,0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1 342,0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Средства массовой информации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2 059,0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2 033,0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98,7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2 033,0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2 033,0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02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Периодическая печать и издательства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2 059,0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2 033,0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98,7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2 033,0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2 033,0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Обслуживание государственного и муниципального долга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6 069,5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6 125,0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100,9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6 125,0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6 125,0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01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Обслуживание государственного внутреннего и муниципального долга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6 069,5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6 125,0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100,9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6 125,0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6 125,0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>
                          <a:effectLst/>
                          <a:latin typeface="Times New Roman" panose="02020603050405020304" pitchFamily="18" charset="0"/>
                        </a:rPr>
                        <a:t>Межбюджетные трансферты общего характера бюджетам субъектов Российской Федерации и муниципальных образований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196 889,5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138 868,0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70,5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111 125,0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80,0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111 125,0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01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Дотации на выравнивание бюджетной обеспеченности субъектов Российской Федерации и муниципальных образований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196 889,5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138 868,0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70,5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111 125,0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80,0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111 125,0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1004467" y="1365662"/>
            <a:ext cx="11875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т</a:t>
            </a:r>
            <a:r>
              <a:rPr lang="ru-RU" sz="1200" dirty="0" smtClean="0"/>
              <a:t>ыс. рублей</a:t>
            </a:r>
            <a:endParaRPr lang="ru-RU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409074" y="258617"/>
            <a:ext cx="1229721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/>
              <a:t>3</a:t>
            </a:r>
            <a:r>
              <a:rPr lang="ru-RU" sz="1400" dirty="0" smtClean="0"/>
              <a:t>. Расходы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4152854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7336" y="253340"/>
            <a:ext cx="8915399" cy="708561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Муниципальные программы</a:t>
            </a:r>
            <a:endParaRPr lang="ru-RU" sz="32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910833" y="892651"/>
            <a:ext cx="10058400" cy="427511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Так выглядит бюджет Кемеровского муниципального района в разрезе муниципальных программ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t>24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883239"/>
              </p:ext>
            </p:extLst>
          </p:nvPr>
        </p:nvGraphicFramePr>
        <p:xfrm>
          <a:off x="1910833" y="1550939"/>
          <a:ext cx="9893240" cy="50958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110"/>
                <a:gridCol w="5937662"/>
                <a:gridCol w="1092530"/>
                <a:gridCol w="1104405"/>
                <a:gridCol w="118753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№ п/п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Наименование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2015 год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2016 год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2017 год</a:t>
                      </a:r>
                      <a:endParaRPr lang="ru-RU" sz="1600" dirty="0"/>
                    </a:p>
                  </a:txBody>
                  <a:tcPr anchor="ctr"/>
                </a:tc>
              </a:tr>
              <a:tr h="132680"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Расходы бюджета всего,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1 339 187,4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1 343 414,4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1 342 152,4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из них расходы на реализацию муниципальных программ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Кемеровского муниципального района "Жилище"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24 902,0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25 134,0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25 024,0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"Жилище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4 078,0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4 578,0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4 578,0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"Обеспечение жильем молодых семей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"Обеспечение жильем детей-сирот и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детей оставшихся без попечения родителей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20 324,0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20 556,0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20 446,0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Кемеровского муниципального района "Социальная инфраструктура Кемеровского муниципального района"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46 680,0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46 680,0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46 680,0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"Строительство, реконструкция и капитальный ремонт объектов Кемеровского муниципального района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38 680,0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33 680,0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33 680,0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"Энергосбережение социальной инфраструктуры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8 000,0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13 000,0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13 000,0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Кемеровского муниципального района "Управление муниципальным имуществом"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21 775,0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21 775,0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775,0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"Обеспечение выполнения функций органов местного самоуправления, функций подведомственных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учреждений"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16 930,0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16 930,0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16 930,0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3.2.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"Мероприятия по землеустройству, землепользованию, управлению имуществом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4 845,0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4 845,0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4 845,0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781700" y="1250912"/>
            <a:ext cx="11875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т</a:t>
            </a:r>
            <a:r>
              <a:rPr lang="ru-RU" sz="1200" dirty="0" smtClean="0"/>
              <a:t>ыс. рублей</a:t>
            </a:r>
            <a:endParaRPr lang="ru-RU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409074" y="258617"/>
            <a:ext cx="1479884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3. Расходы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327471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7336" y="253340"/>
            <a:ext cx="8915399" cy="708561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Муниципальные программы</a:t>
            </a:r>
            <a:endParaRPr lang="ru-RU" sz="3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t>25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3663333"/>
              </p:ext>
            </p:extLst>
          </p:nvPr>
        </p:nvGraphicFramePr>
        <p:xfrm>
          <a:off x="1910833" y="1246906"/>
          <a:ext cx="9893240" cy="46361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110"/>
                <a:gridCol w="5937662"/>
                <a:gridCol w="1092530"/>
                <a:gridCol w="1104405"/>
                <a:gridCol w="118753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№ п/п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Наименование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2015 год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2016 год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2017 год</a:t>
                      </a:r>
                      <a:endParaRPr lang="ru-RU" sz="160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Кемеровского муниципального района "Культура Кемеровского муниципального района"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138 852,9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138 852,9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138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852,9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4.1.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"Развитие культуры Кемеровского муниципального района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138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832,9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138 832,9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138 832,9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4.2.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"Охрана труда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Кемеровского муниципального района "Образование Кемеровского муниципального района"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613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724,0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613 724,0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613 724,0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9028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5.1.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"Развитие дошкольного образования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33 821,0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33 821,0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33 821,0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5.2.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"Развитие общего образования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361 435,0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361 435,0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361 435,0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97886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5.3.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"Развитие дополнительного образования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29 379,0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29 379,0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29 379,0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5.4.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"Социальные гарантии в системе образования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39 565,0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39 565,0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39 565,0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4173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5.5.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"Обеспечение деятельности прочих учреждений образования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45 551,0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45 551,0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45 551,0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7007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5.6.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"Лето"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4 704,0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4 704,0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4 704,0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5.7.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"Организация воспитательного и образовательного процесса в детских домах и школах-интернатах"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99 259,0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99 259,0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99 259,0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5.8.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"Охрана труда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781700" y="961901"/>
            <a:ext cx="11875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т</a:t>
            </a:r>
            <a:r>
              <a:rPr lang="ru-RU" sz="1200" dirty="0" smtClean="0"/>
              <a:t>ыс. рублей</a:t>
            </a:r>
            <a:endParaRPr lang="ru-RU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409074" y="258617"/>
            <a:ext cx="1479884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3. Расходы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218954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7336" y="253340"/>
            <a:ext cx="8915399" cy="708561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Муниципальные программы</a:t>
            </a:r>
            <a:endParaRPr lang="ru-RU" sz="3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t>26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6461799"/>
              </p:ext>
            </p:extLst>
          </p:nvPr>
        </p:nvGraphicFramePr>
        <p:xfrm>
          <a:off x="1910833" y="1238900"/>
          <a:ext cx="9893240" cy="50209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110"/>
                <a:gridCol w="5937662"/>
                <a:gridCol w="1092530"/>
                <a:gridCol w="1104405"/>
                <a:gridCol w="118753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№ п/п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Наименование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2015 год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2016 год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2017 год</a:t>
                      </a:r>
                      <a:endParaRPr lang="ru-RU" sz="160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Кемеровского муниципального района "Развитие физической культуры и спорта. Молодое поколение Кемеровского муниципального района"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20 567,7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20 567,7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20 567,7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6.1.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"Развитие образовательных программ в сфере спорта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1 262,0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1 262,0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1 262,0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52051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6.2.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"Развитие массового спорта и физической культуры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18 991,0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991,0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18 991,0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7825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6.3.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"Охрана труда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6221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6.4.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"Молодое поколение Кемеровского муниципального района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294,7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294,7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294,7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Кемеровского муниципального района "Социальная поддержка населения Кемеровского муниципального района"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220 151,9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223 451,9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221 589,9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5363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7.1.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"Меры социальной поддержки гражданам Кемеровского муниципального района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172 428,9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175 728,9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173 866,9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7.2.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"Акции Кемеровского муниципального района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1 301,0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1 301,0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1301,0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7.3.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"Материальная поддержка малоимущих граждан Кемеровского муниципального района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1 285,0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1 285,0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1 285,0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7.4.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"Обеспечение деятельности органов местного самоуправления и их подведомственных учреждений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41 191,0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41 191,0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41 191,0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7.5.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"Дополнительное пенсионное обеспечение граждан"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3 946,0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3 946,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3 946,0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769825" y="961901"/>
            <a:ext cx="11875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т</a:t>
            </a:r>
            <a:r>
              <a:rPr lang="ru-RU" sz="1200" dirty="0" smtClean="0"/>
              <a:t>ыс. рублей</a:t>
            </a:r>
            <a:endParaRPr lang="ru-RU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409074" y="258617"/>
            <a:ext cx="1479884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3. Расходы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268165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7336" y="253340"/>
            <a:ext cx="8915399" cy="708561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Муниципальные программы</a:t>
            </a:r>
            <a:endParaRPr lang="ru-RU" sz="3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t>27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1821410"/>
              </p:ext>
            </p:extLst>
          </p:nvPr>
        </p:nvGraphicFramePr>
        <p:xfrm>
          <a:off x="1887082" y="1238900"/>
          <a:ext cx="9893240" cy="52597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110"/>
                <a:gridCol w="5937662"/>
                <a:gridCol w="1092530"/>
                <a:gridCol w="1104405"/>
                <a:gridCol w="118753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№ п/п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Наименование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2015 год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2016 год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2017 год</a:t>
                      </a:r>
                      <a:endParaRPr lang="ru-RU" sz="16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Кемеровского муниципального района "Развитие сельского здравоохранения Кемеровского муниципального района"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12 853,9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12 853,9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12 853,9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8.1.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"Развитие первичной специализированной медико-санитарной помощи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9 715,0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9 715,0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9 715,0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8.2.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"Анти ВИЧ/СПИД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910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8.3.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"Неотложные меры борьбы с туберкулезом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3905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8.4.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"Счастливое материнство и детство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144,0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144,0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144,0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8.5.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"Обеспечение льготными лекарственными средствами и изделиями медицинского назначения отдельных категорий граждан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2 819,0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2 819,0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2 819,0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3808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8.6.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"Вакцинопрофилактика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4610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8.7.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"Профилактика инфекционных заболеваний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74439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8.8.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"Социальная поддержка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130,9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130,9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130,9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Кемеровского муниципального района "Обеспечение безопасности условий жизни и деятельности населения района"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1 226,0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1 226,0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1 226,0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9.1.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"Обеспечение пожарной безопасности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70,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9.2.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"Снижение рисков и смягчение последствий чрезвычайных ситуаций природного и техногенного характера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455,0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455,0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455,0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781700" y="961901"/>
            <a:ext cx="11875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т</a:t>
            </a:r>
            <a:r>
              <a:rPr lang="ru-RU" sz="1200" dirty="0" smtClean="0"/>
              <a:t>ыс. рублей</a:t>
            </a:r>
            <a:endParaRPr lang="ru-RU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409074" y="258617"/>
            <a:ext cx="1479884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/>
              <a:t>3</a:t>
            </a:r>
            <a:r>
              <a:rPr lang="ru-RU" sz="1400" dirty="0" smtClean="0"/>
              <a:t>. Расходы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159365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7336" y="253340"/>
            <a:ext cx="8915399" cy="708561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Муниципальные программы</a:t>
            </a:r>
            <a:endParaRPr lang="ru-RU" sz="3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t>28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4558933"/>
              </p:ext>
            </p:extLst>
          </p:nvPr>
        </p:nvGraphicFramePr>
        <p:xfrm>
          <a:off x="1887082" y="1238900"/>
          <a:ext cx="9893240" cy="50609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110"/>
                <a:gridCol w="5937662"/>
                <a:gridCol w="1092530"/>
                <a:gridCol w="1104405"/>
                <a:gridCol w="118753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№ п/п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Наименование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2015 год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2016 год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2017 год</a:t>
                      </a:r>
                      <a:endParaRPr lang="ru-RU" sz="1600" dirty="0"/>
                    </a:p>
                  </a:txBody>
                  <a:tcPr anchor="ctr"/>
                </a:tc>
              </a:tr>
              <a:tr h="3003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9.3.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"Борьба с преступностью и профилактика правонарушений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9.4.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"Развитие водохозяйственного комплекса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681,0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671,0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671,0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Кемеровского муниципального района "Развитие субъектов малого и среднего предпринимательства в Кемеровском муниципальном районе"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643,0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643,0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643,0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Кемеровского муниципального района "Финансовая поддержка агропромышленного комплекса и социального развития села в Кемеровском муниципальном районе"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7 331,0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7 331,0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7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331,0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11.1.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"Финансовая поддержка агропромышленного комплекса Кемеровского муниципального района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2 185,0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2 185,0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2 185,0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11.2.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"Социальная поддержка молодых семей и молодых специалистов на строительство (приобретение) жилья в сельской местности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1 629,0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1 629,0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1 629,0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11.3.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"Финансовая поддержка Ветеранского подворья Кемеровского муниципального района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1 450,0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1 450,0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1 450,0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11.4.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«Обеспечение деятельности учреждений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сельского хозяйства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2 067,0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2 067,0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2 067,0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2240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Кемеровского муниципального района "Информационная политика и работа с общественностью муниципального образования "Кемеровский муниципальный район"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11 588,0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11 588,0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11 588,0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12.1.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"Взаимодействие со средствами массовой информации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2 533,0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2 533,0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2 533,0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781700" y="961901"/>
            <a:ext cx="11875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т</a:t>
            </a:r>
            <a:r>
              <a:rPr lang="ru-RU" sz="1200" dirty="0" smtClean="0"/>
              <a:t>ыс. рублей</a:t>
            </a:r>
            <a:endParaRPr lang="ru-RU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409074" y="258617"/>
            <a:ext cx="1479884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3. Расходы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996450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7336" y="253340"/>
            <a:ext cx="8915399" cy="708561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Муниципальные программы</a:t>
            </a:r>
            <a:endParaRPr lang="ru-RU" sz="3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t>29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5144407"/>
              </p:ext>
            </p:extLst>
          </p:nvPr>
        </p:nvGraphicFramePr>
        <p:xfrm>
          <a:off x="1887082" y="1238900"/>
          <a:ext cx="9893240" cy="54532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110"/>
                <a:gridCol w="5937662"/>
                <a:gridCol w="1092530"/>
                <a:gridCol w="1104405"/>
                <a:gridCol w="118753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№ п/п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Наименование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2015 год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2016 год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2017 год</a:t>
                      </a:r>
                      <a:endParaRPr lang="ru-RU" sz="16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12.2.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"Информатизация администрации Кемеровского муниципального района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1 035,0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1 035,0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1 035,0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58405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12.3.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"Материальное стимулирование организаций и отдельных категорий граждан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5 920,0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5 920,0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5 920,0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12.4.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"Мероприятия, направленные на доступность органов местного самоуправления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2 100,0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2 100,0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2 100,0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Кемеровского муниципального района "Жилищно-коммунальный комплекс Кемеровского муниципального района"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172 792,0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172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792,0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172 792,0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13.1.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"Подготовка к зиме объектов жилищно-коммунального хозяйства 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35 000,0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35 000,0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35 000,0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91755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13.2.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"Модернизация объектов коммунальной инфраструктуры"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10 000,0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10 000,0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10 000,0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00204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13.3.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«Развитие жилищно-коммунального комплекса Кемеровского муниципального района"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127 792,0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127 792,0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127 792,0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Кемеровского муниципального района "Благоустройство территории и дорожная деятельность Кемеровского муниципального район"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43 040,0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43 735,0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44 445,0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Кемеровского муниципального района "Энергосбережение и повышение энергоэффективности Кемеровского муниципального района"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3 000,0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3 000,0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3 000,0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Кемеровского муниципального района "Обеспечение безопасности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дорожного движения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60,0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60,0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60,0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781700" y="961901"/>
            <a:ext cx="11875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т</a:t>
            </a:r>
            <a:r>
              <a:rPr lang="ru-RU" sz="1200" dirty="0" smtClean="0"/>
              <a:t>ыс. рублей</a:t>
            </a:r>
            <a:endParaRPr lang="ru-RU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409074" y="258617"/>
            <a:ext cx="1479884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3. Расходы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762242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Рисунок 3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0921" y="1842136"/>
            <a:ext cx="2562605" cy="254210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9212" y="405064"/>
            <a:ext cx="8915399" cy="713874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Основные параметры бюджета</a:t>
            </a:r>
            <a:endParaRPr lang="ru-RU" sz="3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t>3</a:t>
            </a:fld>
            <a:endParaRPr lang="ru-RU"/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6182" y="2894755"/>
            <a:ext cx="3247840" cy="3221857"/>
          </a:xfrm>
          <a:prstGeom prst="rect">
            <a:avLst/>
          </a:prstGeom>
        </p:spPr>
      </p:pic>
      <p:sp>
        <p:nvSpPr>
          <p:cNvPr id="14" name="Скругленный прямоугольник 13"/>
          <p:cNvSpPr/>
          <p:nvPr/>
        </p:nvSpPr>
        <p:spPr>
          <a:xfrm>
            <a:off x="4054642" y="4987979"/>
            <a:ext cx="1812937" cy="607318"/>
          </a:xfrm>
          <a:prstGeom prst="roundRect">
            <a:avLst/>
          </a:prstGeom>
          <a:gradFill flip="none" rotWithShape="1">
            <a:gsLst>
              <a:gs pos="0">
                <a:srgbClr val="EFF357">
                  <a:shade val="30000"/>
                  <a:satMod val="115000"/>
                </a:srgbClr>
              </a:gs>
              <a:gs pos="50000">
                <a:srgbClr val="EFF357">
                  <a:shade val="67500"/>
                  <a:satMod val="115000"/>
                </a:srgbClr>
              </a:gs>
              <a:gs pos="100000">
                <a:srgbClr val="EFF357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Расходы бюджета </a:t>
            </a:r>
          </a:p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1 572 853,9 тыс. руб.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1692625" y="4227650"/>
            <a:ext cx="1793174" cy="475403"/>
          </a:xfrm>
          <a:prstGeom prst="roundRect">
            <a:avLst/>
          </a:prstGeom>
          <a:gradFill flip="none" rotWithShape="1">
            <a:gsLst>
              <a:gs pos="0">
                <a:srgbClr val="EFF357">
                  <a:shade val="30000"/>
                  <a:satMod val="115000"/>
                </a:srgbClr>
              </a:gs>
              <a:gs pos="50000">
                <a:srgbClr val="EFF357">
                  <a:shade val="67500"/>
                  <a:satMod val="115000"/>
                </a:srgbClr>
              </a:gs>
              <a:gs pos="100000">
                <a:srgbClr val="EFF357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Доходы бюджета </a:t>
            </a:r>
          </a:p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1 516 764,8 тыс. руб.</a:t>
            </a:r>
            <a:endParaRPr lang="ru-RU" sz="1200" dirty="0">
              <a:solidFill>
                <a:schemeClr val="tx1"/>
              </a:solidFill>
            </a:endParaRP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 flipH="1">
            <a:off x="1716373" y="3103195"/>
            <a:ext cx="1001824" cy="1146930"/>
          </a:xfrm>
          <a:prstGeom prst="line">
            <a:avLst/>
          </a:prstGeom>
          <a:ln w="38100">
            <a:solidFill>
              <a:srgbClr val="9933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2718197" y="3063526"/>
            <a:ext cx="744983" cy="1186599"/>
          </a:xfrm>
          <a:prstGeom prst="line">
            <a:avLst/>
          </a:prstGeom>
          <a:ln w="38100">
            <a:solidFill>
              <a:srgbClr val="9933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4903901" y="3564786"/>
            <a:ext cx="939930" cy="1494417"/>
          </a:xfrm>
          <a:prstGeom prst="line">
            <a:avLst/>
          </a:prstGeom>
          <a:ln w="38100">
            <a:solidFill>
              <a:srgbClr val="9933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flipH="1">
            <a:off x="4085145" y="3579566"/>
            <a:ext cx="818756" cy="1479637"/>
          </a:xfrm>
          <a:prstGeom prst="line">
            <a:avLst/>
          </a:prstGeom>
          <a:ln w="38100">
            <a:solidFill>
              <a:srgbClr val="9933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Скругленный прямоугольник 10"/>
          <p:cNvSpPr/>
          <p:nvPr/>
        </p:nvSpPr>
        <p:spPr>
          <a:xfrm>
            <a:off x="2843941" y="6198216"/>
            <a:ext cx="1872322" cy="474652"/>
          </a:xfrm>
          <a:prstGeom prst="roundRect">
            <a:avLst/>
          </a:prstGeom>
          <a:solidFill>
            <a:srgbClr val="99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bg1"/>
                </a:solidFill>
              </a:rPr>
              <a:t>Дефицит бюджета </a:t>
            </a:r>
          </a:p>
          <a:p>
            <a:pPr algn="ctr"/>
            <a:r>
              <a:rPr lang="ru-RU" sz="1200" dirty="0" smtClean="0">
                <a:solidFill>
                  <a:schemeClr val="bg1"/>
                </a:solidFill>
              </a:rPr>
              <a:t>56 089,1 тыс. руб.</a:t>
            </a:r>
            <a:endParaRPr lang="ru-RU" sz="1200" dirty="0">
              <a:solidFill>
                <a:schemeClr val="bg1"/>
              </a:solidFill>
            </a:endParaRPr>
          </a:p>
        </p:txBody>
      </p:sp>
      <p:sp>
        <p:nvSpPr>
          <p:cNvPr id="3" name="Облако 2"/>
          <p:cNvSpPr/>
          <p:nvPr/>
        </p:nvSpPr>
        <p:spPr>
          <a:xfrm>
            <a:off x="6593555" y="5291638"/>
            <a:ext cx="2315688" cy="1337588"/>
          </a:xfrm>
          <a:prstGeom prst="cloud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Доходы в расчете на 1 человека 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32 352 руб.   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3" name="Облако 12"/>
          <p:cNvSpPr/>
          <p:nvPr/>
        </p:nvSpPr>
        <p:spPr>
          <a:xfrm>
            <a:off x="9508589" y="4756093"/>
            <a:ext cx="2315688" cy="1337588"/>
          </a:xfrm>
          <a:prstGeom prst="cloud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Расходы в расчете на 1 человека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33 548 руб.</a:t>
            </a:r>
            <a:endParaRPr lang="ru-RU" sz="1400" dirty="0">
              <a:solidFill>
                <a:schemeClr val="tx1"/>
              </a:solidFill>
            </a:endParaRPr>
          </a:p>
        </p:txBody>
      </p:sp>
      <p:pic>
        <p:nvPicPr>
          <p:cNvPr id="32" name="Рисунок 3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5712" y="1396590"/>
            <a:ext cx="2052191" cy="2035774"/>
          </a:xfrm>
          <a:prstGeom prst="rect">
            <a:avLst/>
          </a:prstGeom>
        </p:spPr>
      </p:pic>
      <p:sp>
        <p:nvSpPr>
          <p:cNvPr id="33" name="Скругленный прямоугольник 32"/>
          <p:cNvSpPr/>
          <p:nvPr/>
        </p:nvSpPr>
        <p:spPr>
          <a:xfrm>
            <a:off x="5096059" y="2678490"/>
            <a:ext cx="1707088" cy="506038"/>
          </a:xfrm>
          <a:prstGeom prst="roundRect">
            <a:avLst/>
          </a:prstGeom>
          <a:gradFill flip="none" rotWithShape="1">
            <a:gsLst>
              <a:gs pos="0">
                <a:srgbClr val="EFF357">
                  <a:shade val="30000"/>
                  <a:satMod val="115000"/>
                </a:srgbClr>
              </a:gs>
              <a:gs pos="50000">
                <a:srgbClr val="EFF357">
                  <a:shade val="67500"/>
                  <a:satMod val="115000"/>
                </a:srgbClr>
              </a:gs>
              <a:gs pos="100000">
                <a:srgbClr val="EFF357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dirty="0" smtClean="0">
                <a:solidFill>
                  <a:schemeClr val="tx1"/>
                </a:solidFill>
              </a:rPr>
              <a:t>Доходы бюджета </a:t>
            </a:r>
          </a:p>
          <a:p>
            <a:pPr algn="ctr"/>
            <a:r>
              <a:rPr lang="ru-RU" sz="1050" dirty="0" smtClean="0">
                <a:solidFill>
                  <a:schemeClr val="tx1"/>
                </a:solidFill>
              </a:rPr>
              <a:t>1 525 561,1тыс. руб.</a:t>
            </a:r>
            <a:endParaRPr lang="ru-RU" sz="1050" dirty="0">
              <a:solidFill>
                <a:schemeClr val="tx1"/>
              </a:solidFill>
            </a:endParaRP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7190734" y="3400778"/>
            <a:ext cx="1646752" cy="494468"/>
          </a:xfrm>
          <a:prstGeom prst="roundRect">
            <a:avLst/>
          </a:prstGeom>
          <a:gradFill flip="none" rotWithShape="1">
            <a:gsLst>
              <a:gs pos="0">
                <a:srgbClr val="EFF357">
                  <a:shade val="30000"/>
                  <a:satMod val="115000"/>
                </a:srgbClr>
              </a:gs>
              <a:gs pos="50000">
                <a:srgbClr val="EFF357">
                  <a:shade val="67500"/>
                  <a:satMod val="115000"/>
                </a:srgbClr>
              </a:gs>
              <a:gs pos="100000">
                <a:srgbClr val="EFF357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dirty="0" smtClean="0">
                <a:solidFill>
                  <a:schemeClr val="tx1"/>
                </a:solidFill>
              </a:rPr>
              <a:t>Расходы бюджета </a:t>
            </a:r>
          </a:p>
          <a:p>
            <a:pPr algn="ctr"/>
            <a:r>
              <a:rPr lang="ru-RU" sz="1050" dirty="0" smtClean="0">
                <a:solidFill>
                  <a:schemeClr val="tx1"/>
                </a:solidFill>
              </a:rPr>
              <a:t>1 569 332,2 тыс. руб.</a:t>
            </a:r>
            <a:endParaRPr lang="ru-RU" sz="1050" dirty="0">
              <a:solidFill>
                <a:schemeClr val="tx1"/>
              </a:solidFill>
            </a:endParaRP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10556469" y="2749550"/>
            <a:ext cx="1401082" cy="324239"/>
          </a:xfrm>
          <a:prstGeom prst="roundRect">
            <a:avLst/>
          </a:prstGeom>
          <a:gradFill flip="none" rotWithShape="1">
            <a:gsLst>
              <a:gs pos="0">
                <a:srgbClr val="EFF357">
                  <a:shade val="30000"/>
                  <a:satMod val="115000"/>
                </a:srgbClr>
              </a:gs>
              <a:gs pos="50000">
                <a:srgbClr val="EFF357">
                  <a:shade val="67500"/>
                  <a:satMod val="115000"/>
                </a:srgbClr>
              </a:gs>
              <a:gs pos="100000">
                <a:srgbClr val="EFF357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 smtClean="0">
                <a:solidFill>
                  <a:schemeClr val="tx1"/>
                </a:solidFill>
              </a:rPr>
              <a:t>Расходы бюджета </a:t>
            </a:r>
          </a:p>
          <a:p>
            <a:pPr algn="ctr"/>
            <a:r>
              <a:rPr lang="ru-RU" sz="900" dirty="0" smtClean="0">
                <a:solidFill>
                  <a:schemeClr val="tx1"/>
                </a:solidFill>
              </a:rPr>
              <a:t>1 595 860,9 тыс. руб.</a:t>
            </a:r>
            <a:endParaRPr lang="ru-RU" sz="900" dirty="0">
              <a:solidFill>
                <a:schemeClr val="tx1"/>
              </a:solidFill>
            </a:endParaRP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8806622" y="2070863"/>
            <a:ext cx="1403935" cy="335246"/>
          </a:xfrm>
          <a:prstGeom prst="roundRect">
            <a:avLst/>
          </a:prstGeom>
          <a:gradFill flip="none" rotWithShape="1">
            <a:gsLst>
              <a:gs pos="0">
                <a:srgbClr val="EFF357">
                  <a:shade val="30000"/>
                  <a:satMod val="115000"/>
                </a:srgbClr>
              </a:gs>
              <a:gs pos="50000">
                <a:srgbClr val="EFF357">
                  <a:shade val="67500"/>
                  <a:satMod val="115000"/>
                </a:srgbClr>
              </a:gs>
              <a:gs pos="100000">
                <a:srgbClr val="EFF357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 smtClean="0">
                <a:solidFill>
                  <a:schemeClr val="tx1"/>
                </a:solidFill>
              </a:rPr>
              <a:t>Доходы бюджета </a:t>
            </a:r>
          </a:p>
          <a:p>
            <a:pPr algn="ctr"/>
            <a:r>
              <a:rPr lang="ru-RU" sz="900" dirty="0" smtClean="0">
                <a:solidFill>
                  <a:schemeClr val="tx1"/>
                </a:solidFill>
              </a:rPr>
              <a:t>1 561 603,8 тыс. руб.</a:t>
            </a:r>
            <a:endParaRPr lang="ru-RU" sz="900" dirty="0">
              <a:solidFill>
                <a:schemeClr val="tx1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212835" y="2380218"/>
            <a:ext cx="1146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2015 год</a:t>
            </a:r>
            <a:endParaRPr lang="ru-RU" dirty="0"/>
          </a:p>
        </p:txBody>
      </p:sp>
      <p:sp>
        <p:nvSpPr>
          <p:cNvPr id="39" name="TextBox 38"/>
          <p:cNvSpPr txBox="1"/>
          <p:nvPr/>
        </p:nvSpPr>
        <p:spPr>
          <a:xfrm>
            <a:off x="9768491" y="926539"/>
            <a:ext cx="1146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2017 год</a:t>
            </a:r>
            <a:endParaRPr lang="ru-RU" dirty="0"/>
          </a:p>
        </p:txBody>
      </p:sp>
      <p:sp>
        <p:nvSpPr>
          <p:cNvPr id="40" name="TextBox 39"/>
          <p:cNvSpPr txBox="1"/>
          <p:nvPr/>
        </p:nvSpPr>
        <p:spPr>
          <a:xfrm>
            <a:off x="6318907" y="1394649"/>
            <a:ext cx="1146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2016 год</a:t>
            </a:r>
            <a:endParaRPr lang="ru-RU" dirty="0"/>
          </a:p>
        </p:txBody>
      </p:sp>
      <p:cxnSp>
        <p:nvCxnSpPr>
          <p:cNvPr id="41" name="Прямая соединительная линия 40"/>
          <p:cNvCxnSpPr/>
          <p:nvPr/>
        </p:nvCxnSpPr>
        <p:spPr>
          <a:xfrm flipH="1">
            <a:off x="5135823" y="1990760"/>
            <a:ext cx="935816" cy="711945"/>
          </a:xfrm>
          <a:prstGeom prst="line">
            <a:avLst/>
          </a:prstGeom>
          <a:ln w="38100">
            <a:solidFill>
              <a:srgbClr val="9933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6071638" y="1990760"/>
            <a:ext cx="703450" cy="719103"/>
          </a:xfrm>
          <a:prstGeom prst="line">
            <a:avLst/>
          </a:prstGeom>
          <a:ln w="38100">
            <a:solidFill>
              <a:srgbClr val="9933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>
            <a:off x="7751399" y="2322133"/>
            <a:ext cx="1045151" cy="1084119"/>
          </a:xfrm>
          <a:prstGeom prst="line">
            <a:avLst/>
          </a:prstGeom>
          <a:ln w="38100">
            <a:solidFill>
              <a:srgbClr val="9933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 flipH="1">
            <a:off x="7209227" y="2337633"/>
            <a:ext cx="508179" cy="1114243"/>
          </a:xfrm>
          <a:prstGeom prst="line">
            <a:avLst/>
          </a:prstGeom>
          <a:ln w="38100">
            <a:solidFill>
              <a:srgbClr val="9933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 flipH="1">
            <a:off x="8837486" y="1508125"/>
            <a:ext cx="853910" cy="568924"/>
          </a:xfrm>
          <a:prstGeom prst="line">
            <a:avLst/>
          </a:prstGeom>
          <a:ln w="38100">
            <a:solidFill>
              <a:srgbClr val="9933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>
            <a:off x="9708916" y="1501032"/>
            <a:ext cx="471751" cy="569831"/>
          </a:xfrm>
          <a:prstGeom prst="line">
            <a:avLst/>
          </a:prstGeom>
          <a:ln w="38100">
            <a:solidFill>
              <a:srgbClr val="9933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>
            <a:off x="11032747" y="1789694"/>
            <a:ext cx="897316" cy="978684"/>
          </a:xfrm>
          <a:prstGeom prst="line">
            <a:avLst/>
          </a:prstGeom>
          <a:ln w="38100">
            <a:solidFill>
              <a:srgbClr val="9933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единительная линия 68"/>
          <p:cNvCxnSpPr/>
          <p:nvPr/>
        </p:nvCxnSpPr>
        <p:spPr>
          <a:xfrm flipH="1">
            <a:off x="10585361" y="1780153"/>
            <a:ext cx="436655" cy="969397"/>
          </a:xfrm>
          <a:prstGeom prst="line">
            <a:avLst/>
          </a:prstGeom>
          <a:ln w="38100">
            <a:solidFill>
              <a:srgbClr val="9933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Скругленный прямоугольник 71"/>
          <p:cNvSpPr/>
          <p:nvPr/>
        </p:nvSpPr>
        <p:spPr>
          <a:xfrm>
            <a:off x="5973119" y="4438896"/>
            <a:ext cx="1872322" cy="474652"/>
          </a:xfrm>
          <a:prstGeom prst="roundRect">
            <a:avLst/>
          </a:prstGeom>
          <a:solidFill>
            <a:srgbClr val="99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bg1"/>
                </a:solidFill>
              </a:rPr>
              <a:t>Дефицит бюджета </a:t>
            </a:r>
          </a:p>
          <a:p>
            <a:pPr algn="ctr"/>
            <a:r>
              <a:rPr lang="ru-RU" sz="1200" dirty="0" smtClean="0">
                <a:solidFill>
                  <a:schemeClr val="bg1"/>
                </a:solidFill>
              </a:rPr>
              <a:t>43 771,1 тыс. руб.</a:t>
            </a:r>
            <a:endParaRPr lang="ru-RU" sz="1200" dirty="0">
              <a:solidFill>
                <a:schemeClr val="bg1"/>
              </a:solidFill>
            </a:endParaRPr>
          </a:p>
        </p:txBody>
      </p:sp>
      <p:sp>
        <p:nvSpPr>
          <p:cNvPr id="73" name="Скругленный прямоугольник 72"/>
          <p:cNvSpPr/>
          <p:nvPr/>
        </p:nvSpPr>
        <p:spPr>
          <a:xfrm>
            <a:off x="9405646" y="3472690"/>
            <a:ext cx="1872322" cy="474652"/>
          </a:xfrm>
          <a:prstGeom prst="roundRect">
            <a:avLst/>
          </a:prstGeom>
          <a:solidFill>
            <a:srgbClr val="99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bg1"/>
                </a:solidFill>
              </a:rPr>
              <a:t>Дефицит бюджета </a:t>
            </a:r>
          </a:p>
          <a:p>
            <a:pPr algn="ctr"/>
            <a:r>
              <a:rPr lang="ru-RU" sz="1200" dirty="0" smtClean="0">
                <a:solidFill>
                  <a:schemeClr val="bg1"/>
                </a:solidFill>
              </a:rPr>
              <a:t>34 257,1 тыс. руб.</a:t>
            </a:r>
            <a:endParaRPr lang="ru-RU" sz="1200" dirty="0">
              <a:solidFill>
                <a:schemeClr val="bg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09074" y="258617"/>
            <a:ext cx="1747108" cy="73866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1. Общие характеристики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802316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9212" y="332601"/>
            <a:ext cx="8915399" cy="827314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Раздел 4. Межбюджетные отношения</a:t>
            </a:r>
            <a:endParaRPr lang="ru-RU" sz="3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t>30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4366780"/>
              </p:ext>
            </p:extLst>
          </p:nvPr>
        </p:nvGraphicFramePr>
        <p:xfrm>
          <a:off x="2030524" y="1677389"/>
          <a:ext cx="9619016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43897"/>
                <a:gridCol w="1520042"/>
                <a:gridCol w="1365662"/>
                <a:gridCol w="1389415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Показатели</a:t>
                      </a:r>
                      <a:endParaRPr lang="ru-RU" sz="1400" dirty="0"/>
                    </a:p>
                  </a:txBody>
                  <a:tcPr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2015 год</a:t>
                      </a:r>
                      <a:endParaRPr lang="ru-RU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2016 год</a:t>
                      </a:r>
                      <a:endParaRPr lang="ru-RU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2017 год</a:t>
                      </a:r>
                      <a:endParaRPr lang="ru-RU" sz="1400" dirty="0"/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45819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Доходы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1 516 764,8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1 525 561,1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1 561 603,8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83672">
                <a:tc>
                  <a:txBody>
                    <a:bodyPr/>
                    <a:lstStyle/>
                    <a:p>
                      <a:r>
                        <a:rPr lang="ru-RU" sz="1400" b="0" i="1" dirty="0" smtClean="0">
                          <a:solidFill>
                            <a:schemeClr val="tx1"/>
                          </a:solidFill>
                        </a:rPr>
                        <a:t>в том числе получаемые</a:t>
                      </a:r>
                      <a:endParaRPr lang="ru-RU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5275">
                <a:tc>
                  <a:txBody>
                    <a:bodyPr/>
                    <a:lstStyle/>
                    <a:p>
                      <a:r>
                        <a:rPr lang="ru-RU" sz="1400" b="1" i="1" dirty="0" smtClean="0">
                          <a:solidFill>
                            <a:schemeClr val="tx1"/>
                          </a:solidFill>
                        </a:rPr>
                        <a:t>из бюджета</a:t>
                      </a:r>
                      <a:r>
                        <a:rPr lang="ru-RU" sz="1400" b="1" i="1" baseline="0" dirty="0" smtClean="0">
                          <a:solidFill>
                            <a:schemeClr val="tx1"/>
                          </a:solidFill>
                        </a:rPr>
                        <a:t> субъекта Российской Федерации</a:t>
                      </a:r>
                      <a:endParaRPr lang="ru-RU" sz="1400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 smtClean="0">
                          <a:solidFill>
                            <a:schemeClr val="tx1"/>
                          </a:solidFill>
                        </a:rPr>
                        <a:t>770 256,9</a:t>
                      </a:r>
                      <a:endParaRPr lang="ru-RU" sz="1400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 smtClean="0">
                          <a:solidFill>
                            <a:schemeClr val="tx1"/>
                          </a:solidFill>
                        </a:rPr>
                        <a:t>728 503,2</a:t>
                      </a:r>
                      <a:endParaRPr lang="ru-RU" sz="1400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 smtClean="0">
                          <a:solidFill>
                            <a:schemeClr val="tx1"/>
                          </a:solidFill>
                        </a:rPr>
                        <a:t>726 420,9</a:t>
                      </a:r>
                      <a:endParaRPr lang="ru-RU" sz="1400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Дотации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77 601,0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34 693,0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34 773,0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Субсидии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12 767,7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12 767,7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12 767,7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Субвенции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679 868,2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681 022,5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678 860,2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1400" b="1" i="1" dirty="0" smtClean="0">
                          <a:solidFill>
                            <a:schemeClr val="tx1"/>
                          </a:solidFill>
                        </a:rPr>
                        <a:t>из бюджетов сельских поселений</a:t>
                      </a:r>
                      <a:endParaRPr lang="ru-RU" sz="1400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 smtClean="0">
                          <a:solidFill>
                            <a:schemeClr val="tx1"/>
                          </a:solidFill>
                        </a:rPr>
                        <a:t>77 337,9</a:t>
                      </a:r>
                      <a:endParaRPr lang="ru-RU" sz="1400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 smtClean="0">
                          <a:solidFill>
                            <a:schemeClr val="tx1"/>
                          </a:solidFill>
                        </a:rPr>
                        <a:t>78 032,9</a:t>
                      </a:r>
                      <a:endParaRPr lang="ru-RU" sz="1400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 smtClean="0">
                          <a:solidFill>
                            <a:schemeClr val="tx1"/>
                          </a:solidFill>
                        </a:rPr>
                        <a:t>78 742,9</a:t>
                      </a:r>
                      <a:endParaRPr lang="ru-RU" sz="1400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1400" b="0" i="0" dirty="0" smtClean="0">
                          <a:solidFill>
                            <a:schemeClr val="tx1"/>
                          </a:solidFill>
                        </a:rPr>
                        <a:t>Осуществление части полномочий по решению вопросов местного значения</a:t>
                      </a:r>
                      <a:endParaRPr lang="ru-RU" sz="1400" b="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chemeClr val="tx1"/>
                          </a:solidFill>
                        </a:rPr>
                        <a:t>77 337,9</a:t>
                      </a:r>
                      <a:endParaRPr lang="ru-RU" sz="1400" b="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chemeClr val="tx1"/>
                          </a:solidFill>
                        </a:rPr>
                        <a:t>78</a:t>
                      </a:r>
                      <a:r>
                        <a:rPr lang="ru-RU" sz="1400" b="0" i="0" baseline="0" dirty="0" smtClean="0">
                          <a:solidFill>
                            <a:schemeClr val="tx1"/>
                          </a:solidFill>
                        </a:rPr>
                        <a:t> 032,9</a:t>
                      </a:r>
                      <a:endParaRPr lang="ru-RU" sz="1400" b="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chemeClr val="tx1"/>
                          </a:solidFill>
                        </a:rPr>
                        <a:t>78 742,9</a:t>
                      </a:r>
                      <a:endParaRPr lang="ru-RU" sz="1400" b="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Расходы</a:t>
                      </a:r>
                      <a:endParaRPr lang="ru-RU" sz="1400" b="1" dirty="0"/>
                    </a:p>
                  </a:txBody>
                  <a:tcPr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1 572 853,9</a:t>
                      </a:r>
                      <a:endParaRPr lang="ru-RU" sz="1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1 569 332,2</a:t>
                      </a:r>
                      <a:endParaRPr lang="ru-RU" sz="1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1 595 860,9</a:t>
                      </a:r>
                      <a:endParaRPr lang="ru-RU" sz="1400" b="1" dirty="0"/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1400" b="0" i="1" dirty="0" smtClean="0"/>
                        <a:t>в том числе</a:t>
                      </a:r>
                      <a:endParaRPr lang="ru-RU" sz="1400" b="0" i="1" dirty="0"/>
                    </a:p>
                  </a:txBody>
                  <a:tcPr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1400" b="1" i="1" dirty="0" smtClean="0"/>
                        <a:t>направляемые в бюджеты</a:t>
                      </a:r>
                      <a:r>
                        <a:rPr lang="ru-RU" sz="1400" b="1" i="1" baseline="0" dirty="0" smtClean="0"/>
                        <a:t> сельских поселений</a:t>
                      </a:r>
                      <a:endParaRPr lang="ru-RU" sz="1400" b="1" i="1" dirty="0"/>
                    </a:p>
                  </a:txBody>
                  <a:tcPr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 smtClean="0"/>
                        <a:t>141</a:t>
                      </a:r>
                      <a:r>
                        <a:rPr lang="ru-RU" sz="1400" b="1" i="1" baseline="0" dirty="0" smtClean="0"/>
                        <a:t> 266,5</a:t>
                      </a:r>
                      <a:endParaRPr lang="ru-RU" sz="1400" b="1" i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 smtClean="0"/>
                        <a:t>113 523,5</a:t>
                      </a:r>
                      <a:endParaRPr lang="ru-RU" sz="1400" b="1" i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 smtClean="0"/>
                        <a:t>113 323,5</a:t>
                      </a:r>
                      <a:endParaRPr lang="ru-RU" sz="1400" b="1" i="1" dirty="0"/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Дотации</a:t>
                      </a:r>
                      <a:endParaRPr lang="ru-RU" sz="1400" dirty="0"/>
                    </a:p>
                  </a:txBody>
                  <a:tcPr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138 868,0</a:t>
                      </a:r>
                      <a:endParaRPr lang="ru-RU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111 125,0</a:t>
                      </a:r>
                      <a:endParaRPr lang="ru-RU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111 125,0</a:t>
                      </a:r>
                      <a:endParaRPr lang="ru-RU" sz="1400" dirty="0"/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Субвенции</a:t>
                      </a:r>
                      <a:endParaRPr lang="ru-RU" sz="1400" dirty="0"/>
                    </a:p>
                  </a:txBody>
                  <a:tcPr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2 398,5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2 398,5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2 198,5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639196" y="1292262"/>
            <a:ext cx="11875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т</a:t>
            </a:r>
            <a:r>
              <a:rPr lang="ru-RU" sz="1200" dirty="0" smtClean="0"/>
              <a:t>ыс. рублей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1804253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625434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Раздел 5. Муниципальный долг</a:t>
            </a:r>
            <a:endParaRPr lang="ru-RU" sz="3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t>31</a:t>
            </a:fld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0883" y="2529409"/>
            <a:ext cx="2396237" cy="1794584"/>
          </a:xfrm>
          <a:prstGeom prst="rect">
            <a:avLst/>
          </a:prstGeom>
        </p:spPr>
      </p:pic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4129506198"/>
              </p:ext>
            </p:extLst>
          </p:nvPr>
        </p:nvGraphicFramePr>
        <p:xfrm>
          <a:off x="2032000" y="1573612"/>
          <a:ext cx="7408883" cy="5047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112714" y="1420244"/>
            <a:ext cx="7967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млн. рублей</a:t>
            </a:r>
            <a:endParaRPr lang="ru-RU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3099799" y="1497187"/>
            <a:ext cx="573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97,7</a:t>
            </a:r>
            <a:endParaRPr lang="ru-RU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4398744" y="3043209"/>
            <a:ext cx="573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51,9</a:t>
            </a:r>
            <a:endParaRPr lang="ru-RU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5636407" y="3350986"/>
            <a:ext cx="573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43,3</a:t>
            </a:r>
            <a:endParaRPr lang="ru-RU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6874070" y="3524550"/>
            <a:ext cx="573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36,8</a:t>
            </a:r>
            <a:endParaRPr lang="ru-RU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8111733" y="3831547"/>
            <a:ext cx="573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27,0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561831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9212" y="348097"/>
            <a:ext cx="9179235" cy="649184"/>
          </a:xfrm>
        </p:spPr>
        <p:txBody>
          <a:bodyPr>
            <a:normAutofit/>
          </a:bodyPr>
          <a:lstStyle/>
          <a:p>
            <a:r>
              <a:rPr lang="ru-RU" sz="3200" dirty="0"/>
              <a:t>Муниципальные внутренние </a:t>
            </a:r>
            <a:r>
              <a:rPr lang="ru-RU" sz="3200" dirty="0" smtClean="0"/>
              <a:t>заимствования</a:t>
            </a:r>
            <a:endParaRPr lang="ru-RU" sz="3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t>4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4408212"/>
              </p:ext>
            </p:extLst>
          </p:nvPr>
        </p:nvGraphicFramePr>
        <p:xfrm>
          <a:off x="1818123" y="1496274"/>
          <a:ext cx="9950324" cy="43701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24031"/>
                <a:gridCol w="1329935"/>
                <a:gridCol w="1221122"/>
                <a:gridCol w="1269483"/>
                <a:gridCol w="130575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Показатель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2014 год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2015 год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2016 год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2017 год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51 869,6</a:t>
                      </a:r>
                      <a:endParaRPr lang="ru-RU" sz="16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43 266,4</a:t>
                      </a:r>
                      <a:endParaRPr lang="ru-RU" sz="16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36 766,4</a:t>
                      </a:r>
                      <a:endParaRPr lang="ru-RU" sz="16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27 000,0</a:t>
                      </a:r>
                      <a:endParaRPr lang="ru-RU" sz="16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52616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Бюджетные кредиты от других бюджетов бюджетной системы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22 467,8</a:t>
                      </a:r>
                      <a:endParaRPr lang="ru-RU" sz="16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-233,6</a:t>
                      </a:r>
                      <a:endParaRPr lang="ru-RU" sz="16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-233,6</a:t>
                      </a:r>
                      <a:endParaRPr lang="ru-RU" sz="16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6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73942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получение </a:t>
                      </a:r>
                    </a:p>
                  </a:txBody>
                  <a:tcPr marL="342900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160 457,2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85008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effectLst/>
                          <a:latin typeface="Times New Roman" panose="02020603050405020304" pitchFamily="18" charset="0"/>
                        </a:rPr>
                        <a:t>погашение </a:t>
                      </a:r>
                    </a:p>
                  </a:txBody>
                  <a:tcPr marL="342900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smtClean="0">
                          <a:effectLst/>
                          <a:latin typeface="Times New Roman" panose="02020603050405020304" pitchFamily="18" charset="0"/>
                        </a:rPr>
                        <a:t>-137 </a:t>
                      </a:r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989,4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-233,6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-233,6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Кредиты кредитных организаций в валюте Российской Федерации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29</a:t>
                      </a:r>
                      <a:r>
                        <a:rPr lang="ru-RU" sz="16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000,0</a:t>
                      </a:r>
                      <a:endParaRPr lang="ru-RU" sz="16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43 500,0</a:t>
                      </a:r>
                      <a:endParaRPr lang="ru-RU" sz="16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37 000,0</a:t>
                      </a:r>
                      <a:endParaRPr lang="ru-RU" sz="16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27 000,0</a:t>
                      </a:r>
                      <a:endParaRPr lang="ru-RU" sz="16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86567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effectLst/>
                          <a:latin typeface="Times New Roman" panose="02020603050405020304" pitchFamily="18" charset="0"/>
                        </a:rPr>
                        <a:t>получение </a:t>
                      </a:r>
                    </a:p>
                  </a:txBody>
                  <a:tcPr marL="342900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105</a:t>
                      </a:r>
                      <a:r>
                        <a:rPr lang="ru-RU" sz="16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000,0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107 000,0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127 000,0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137 000,0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96883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погашение </a:t>
                      </a:r>
                    </a:p>
                  </a:txBody>
                  <a:tcPr marL="342900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-76 000,0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-63 500,0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-90 000,0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-110 000,0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96883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Иные источники внутреннего финансирования дефицитов бюджетов</a:t>
                      </a:r>
                      <a:endParaRPr lang="ru-RU" sz="16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800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401,8</a:t>
                      </a:r>
                      <a:endParaRPr lang="ru-RU" sz="16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6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6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6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96883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возврат бюджетных кредитов, предоставленных</a:t>
                      </a:r>
                      <a:r>
                        <a:rPr lang="ru-RU" sz="16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юридическим лицам из бюджетов муниципальных районов в валюте Российской Федерации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42900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401,8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580914" y="1175908"/>
            <a:ext cx="11875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т</a:t>
            </a:r>
            <a:r>
              <a:rPr lang="ru-RU" sz="1200" dirty="0" smtClean="0"/>
              <a:t>ыс. рублей</a:t>
            </a:r>
            <a:endParaRPr lang="ru-RU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409074" y="258617"/>
            <a:ext cx="1747108" cy="73866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/>
              <a:t>1</a:t>
            </a:r>
            <a:r>
              <a:rPr lang="ru-RU" sz="1400" dirty="0" smtClean="0"/>
              <a:t>. Общие характеристики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621270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9212" y="455221"/>
            <a:ext cx="8915399" cy="1100447"/>
          </a:xfrm>
        </p:spPr>
        <p:txBody>
          <a:bodyPr>
            <a:normAutofit/>
          </a:bodyPr>
          <a:lstStyle/>
          <a:p>
            <a:r>
              <a:rPr lang="ru-RU" sz="3200" dirty="0"/>
              <a:t>Основные приоритеты бюджетной </a:t>
            </a:r>
            <a:r>
              <a:rPr lang="ru-RU" sz="3200" dirty="0" smtClean="0"/>
              <a:t>и налоговой политики</a:t>
            </a:r>
            <a:endParaRPr lang="ru-RU" sz="3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t>5</a:t>
            </a:fld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1675802" y="1722974"/>
            <a:ext cx="521188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/>
              <a:t>Обеспечение полного и своевременного поступления денежных средств в </a:t>
            </a:r>
            <a:r>
              <a:rPr lang="ru-RU" dirty="0" smtClean="0"/>
              <a:t>бюджет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/>
              <a:t>Расширение </a:t>
            </a:r>
            <a:r>
              <a:rPr lang="ru-RU" dirty="0"/>
              <a:t>мероприятий по мобилизации дополнительных налоговых поступлений в бюджет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/>
              <a:t>Сокращение объемов задолженности по </a:t>
            </a:r>
            <a:r>
              <a:rPr lang="ru-RU" dirty="0" smtClean="0"/>
              <a:t>доходам </a:t>
            </a:r>
            <a:endParaRPr lang="ru-RU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/>
              <a:t>Гарантированное исполнение действующих расходных обязательств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/>
              <a:t>Планирование </a:t>
            </a:r>
            <a:r>
              <a:rPr lang="ru-RU" dirty="0"/>
              <a:t>программно-целевым методом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/>
              <a:t>Оптимизация и повышение эффективности использования финансовых ресурсов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/>
              <a:t>Обеспечение </a:t>
            </a:r>
            <a:r>
              <a:rPr lang="ru-RU" dirty="0"/>
              <a:t>прозрачности </a:t>
            </a:r>
            <a:r>
              <a:rPr lang="ru-RU" dirty="0" smtClean="0"/>
              <a:t>бюджета</a:t>
            </a: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5402"/>
          <a:stretch/>
        </p:blipFill>
        <p:spPr>
          <a:xfrm>
            <a:off x="7251911" y="1839766"/>
            <a:ext cx="4619500" cy="429073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09074" y="258617"/>
            <a:ext cx="1747108" cy="73866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1. Общие характеристики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597502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9212" y="443346"/>
            <a:ext cx="8915399" cy="637309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Раздел 2. Доходы бюджета</a:t>
            </a:r>
            <a:endParaRPr lang="ru-RU" sz="32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89212" y="1609725"/>
            <a:ext cx="6436035" cy="3549901"/>
          </a:xfrm>
        </p:spPr>
        <p:txBody>
          <a:bodyPr>
            <a:normAutofit/>
          </a:bodyPr>
          <a:lstStyle/>
          <a:p>
            <a:pPr marL="342900" indent="-342900">
              <a:buAutoNum type="arabicPeriod"/>
            </a:pPr>
            <a:r>
              <a:rPr lang="ru-RU" dirty="0" smtClean="0"/>
              <a:t>Структура доходов бюджета района</a:t>
            </a:r>
          </a:p>
          <a:p>
            <a:pPr marL="342900" indent="-342900">
              <a:buAutoNum type="arabicPeriod"/>
            </a:pPr>
            <a:r>
              <a:rPr lang="ru-RU" dirty="0" smtClean="0"/>
              <a:t>Налоговые доходы</a:t>
            </a:r>
          </a:p>
          <a:p>
            <a:pPr marL="342900" indent="-342900">
              <a:buAutoNum type="arabicPeriod"/>
            </a:pPr>
            <a:r>
              <a:rPr lang="ru-RU" dirty="0" smtClean="0"/>
              <a:t>Неналоговые доходы</a:t>
            </a:r>
          </a:p>
          <a:p>
            <a:pPr marL="342900" indent="-342900">
              <a:buAutoNum type="arabicPeriod"/>
            </a:pPr>
            <a:r>
              <a:rPr lang="ru-RU" dirty="0" smtClean="0"/>
              <a:t>Безвозмездные поступления</a:t>
            </a:r>
          </a:p>
          <a:p>
            <a:pPr marL="342900" indent="-342900">
              <a:buAutoNum type="arabicPeriod"/>
            </a:pPr>
            <a:r>
              <a:rPr lang="ru-RU" dirty="0" smtClean="0"/>
              <a:t>Основные мероприятия по мобилизации доходов бюджета</a:t>
            </a:r>
          </a:p>
          <a:p>
            <a:pPr marL="342900" indent="-342900">
              <a:buAutoNum type="arabicPeriod"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t>6</a:t>
            </a:fld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4629" y="2058901"/>
            <a:ext cx="2117306" cy="3100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7370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9212" y="229589"/>
            <a:ext cx="8915399" cy="827314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Структура доходов бюджета района</a:t>
            </a:r>
            <a:endParaRPr lang="ru-RU" sz="3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t>7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7377148"/>
              </p:ext>
            </p:extLst>
          </p:nvPr>
        </p:nvGraphicFramePr>
        <p:xfrm>
          <a:off x="2004348" y="1197807"/>
          <a:ext cx="9870977" cy="21911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5748"/>
                <a:gridCol w="1048791"/>
                <a:gridCol w="1020666"/>
                <a:gridCol w="1113932"/>
                <a:gridCol w="1011751"/>
                <a:gridCol w="1080655"/>
                <a:gridCol w="1033153"/>
                <a:gridCol w="1116281"/>
              </a:tblGrid>
              <a:tr h="352870"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  <a:latin typeface="+mn-lt"/>
                        </a:rPr>
                        <a:t>Показатель</a:t>
                      </a:r>
                      <a:endParaRPr lang="ru-RU" sz="1200" dirty="0">
                        <a:ln>
                          <a:noFill/>
                        </a:ln>
                        <a:latin typeface="+mn-lt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  <a:latin typeface="+mn-lt"/>
                        </a:rPr>
                        <a:t>2014 год</a:t>
                      </a:r>
                      <a:endParaRPr lang="ru-RU" sz="1200" dirty="0">
                        <a:ln>
                          <a:noFill/>
                        </a:ln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2015 год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2016</a:t>
                      </a:r>
                      <a:r>
                        <a:rPr lang="ru-RU" sz="1200" baseline="0" dirty="0" smtClean="0">
                          <a:ln>
                            <a:noFill/>
                          </a:ln>
                        </a:rPr>
                        <a:t> год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2017 год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</a:tr>
              <a:tr h="723873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+mn-lt"/>
                        </a:rPr>
                        <a:t>Сумма</a:t>
                      </a:r>
                      <a:endParaRPr lang="ru-RU" sz="1200" dirty="0">
                        <a:ln>
                          <a:noFill/>
                        </a:ln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+mn-lt"/>
                        </a:rPr>
                        <a:t>Темп роста</a:t>
                      </a:r>
                      <a:r>
                        <a:rPr lang="ru-RU" sz="120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+mn-lt"/>
                        </a:rPr>
                        <a:t> (к 2014 году в %)</a:t>
                      </a:r>
                      <a:endParaRPr lang="ru-RU" sz="1200" dirty="0">
                        <a:ln>
                          <a:noFill/>
                        </a:ln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+mn-lt"/>
                        </a:rPr>
                        <a:t>Сумма</a:t>
                      </a:r>
                      <a:endParaRPr lang="ru-RU" sz="1200" dirty="0">
                        <a:ln>
                          <a:noFill/>
                        </a:ln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+mn-lt"/>
                        </a:rPr>
                        <a:t>Темп роста</a:t>
                      </a:r>
                      <a:r>
                        <a:rPr lang="ru-RU" sz="120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+mn-lt"/>
                        </a:rPr>
                        <a:t> (к 2015 году в %)</a:t>
                      </a:r>
                      <a:endParaRPr lang="ru-RU" sz="1200" dirty="0">
                        <a:ln>
                          <a:noFill/>
                        </a:ln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+mn-lt"/>
                        </a:rPr>
                        <a:t>Сумма</a:t>
                      </a:r>
                      <a:endParaRPr lang="ru-RU" sz="1200" dirty="0">
                        <a:ln>
                          <a:noFill/>
                        </a:ln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+mn-lt"/>
                        </a:rPr>
                        <a:t>Темп роста</a:t>
                      </a:r>
                      <a:r>
                        <a:rPr lang="ru-RU" sz="120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+mn-lt"/>
                        </a:rPr>
                        <a:t> (к 2016 году в %)</a:t>
                      </a:r>
                      <a:endParaRPr lang="ru-RU" sz="1200" dirty="0">
                        <a:ln>
                          <a:noFill/>
                        </a:ln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</a:tr>
              <a:tr h="21723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всего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013 515,1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516 764,8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525 561,1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1 561 603,8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17233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том,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1723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доходы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162 807,1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230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970,0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141,9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247 665,0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267 640,0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1723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Неналоговые доходы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270 427,1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431 700,0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159,6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434 575,0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481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725,0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0536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Безвозмездные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поступления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1 580 280,9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854 094,8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843 321,1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812 238,8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4144760247"/>
              </p:ext>
            </p:extLst>
          </p:nvPr>
        </p:nvGraphicFramePr>
        <p:xfrm>
          <a:off x="1888958" y="3624084"/>
          <a:ext cx="6726122" cy="30321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0711543" y="918403"/>
            <a:ext cx="11875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т</a:t>
            </a:r>
            <a:r>
              <a:rPr lang="ru-RU" sz="1200" dirty="0" smtClean="0"/>
              <a:t>ыс. рублей</a:t>
            </a:r>
            <a:endParaRPr lang="ru-RU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8361947" y="3609264"/>
            <a:ext cx="353712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Уменьшение доходов в 2015 году связано с уменьшением безвозмездных </a:t>
            </a:r>
            <a:r>
              <a:rPr lang="ru-RU" sz="1600" dirty="0"/>
              <a:t>поступлений от сельских </a:t>
            </a:r>
            <a:r>
              <a:rPr lang="ru-RU" sz="1600" dirty="0" smtClean="0"/>
              <a:t>поселений и из </a:t>
            </a:r>
            <a:r>
              <a:rPr lang="ru-RU" sz="1600" dirty="0"/>
              <a:t>областного бюджета по </a:t>
            </a:r>
            <a:r>
              <a:rPr lang="ru-RU" sz="1600" dirty="0" smtClean="0"/>
              <a:t>дотации и субсидии. Увеличение налоговых и неналоговых доходов </a:t>
            </a:r>
            <a:r>
              <a:rPr lang="ru-RU" sz="1600" dirty="0"/>
              <a:t>связано с перераспределением доходов между </a:t>
            </a:r>
            <a:r>
              <a:rPr lang="ru-RU" sz="1600" dirty="0" smtClean="0"/>
              <a:t>районом и сельскими </a:t>
            </a:r>
            <a:r>
              <a:rPr lang="ru-RU" sz="1600" dirty="0"/>
              <a:t>поселениями </a:t>
            </a:r>
            <a:r>
              <a:rPr lang="ru-RU" sz="1600" dirty="0" smtClean="0"/>
              <a:t>согласно Федерального закона №383-ФЗ.</a:t>
            </a:r>
            <a:endParaRPr lang="ru-RU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409074" y="258617"/>
            <a:ext cx="1479884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/>
              <a:t>2</a:t>
            </a:r>
            <a:r>
              <a:rPr lang="ru-RU" sz="1400" dirty="0" smtClean="0"/>
              <a:t>. Доходы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187431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9212" y="390526"/>
            <a:ext cx="8915399" cy="613558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Налоговые доходы</a:t>
            </a:r>
            <a:endParaRPr lang="ru-RU" sz="3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t>8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3758281"/>
              </p:ext>
            </p:extLst>
          </p:nvPr>
        </p:nvGraphicFramePr>
        <p:xfrm>
          <a:off x="1721923" y="1413168"/>
          <a:ext cx="10272156" cy="41806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5012"/>
                <a:gridCol w="3408218"/>
                <a:gridCol w="890650"/>
                <a:gridCol w="843148"/>
                <a:gridCol w="950026"/>
                <a:gridCol w="926275"/>
                <a:gridCol w="938151"/>
                <a:gridCol w="843148"/>
                <a:gridCol w="997528"/>
              </a:tblGrid>
              <a:tr h="333647"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№ п/п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Показатель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2014 год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2015 год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2016</a:t>
                      </a:r>
                      <a:r>
                        <a:rPr lang="ru-RU" sz="1200" baseline="0" dirty="0" smtClean="0">
                          <a:ln>
                            <a:noFill/>
                          </a:ln>
                        </a:rPr>
                        <a:t> год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2017 год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</a:tr>
              <a:tr h="6844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Сумма</a:t>
                      </a:r>
                      <a:endParaRPr lang="ru-RU" sz="12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Темп роста</a:t>
                      </a:r>
                      <a:r>
                        <a:rPr lang="ru-RU" sz="120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 (к 2014 году в %)</a:t>
                      </a:r>
                      <a:endParaRPr lang="ru-RU" sz="12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Сумма</a:t>
                      </a:r>
                      <a:endParaRPr lang="ru-RU" sz="12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Темп роста</a:t>
                      </a:r>
                      <a:r>
                        <a:rPr lang="ru-RU" sz="120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 (к 2015 году в %)</a:t>
                      </a:r>
                      <a:endParaRPr lang="ru-RU" sz="12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Сумма</a:t>
                      </a:r>
                      <a:endParaRPr lang="ru-RU" sz="12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Темп роста</a:t>
                      </a:r>
                      <a:r>
                        <a:rPr lang="ru-RU" sz="120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 (к 2016 году в %)</a:t>
                      </a:r>
                      <a:endParaRPr lang="ru-RU" sz="12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endParaRPr lang="ru-RU" sz="1200" b="1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Всего налоговые доходы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162 807,1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230 970,0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141,9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247 665,0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267 640,0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108,1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1.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Налог на доходы физических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лиц (НДФЛ)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143 857,9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211 880,0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147,3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227 735,0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107,5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246 860,0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108,4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2.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Единый налог на вмененный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доход (ЕНВД)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4 902,6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4 880,0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5 095,0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104,4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5 315,0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104,3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3.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Единый сельскохозяйственный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налог (ЕСХН)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668,0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960,0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143,7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1 000,0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104,2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1 040,0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104,0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4.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Налог, взимаемый в связи с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применением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патентной системы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налогообложения (Патент)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260,2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235,0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245,0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104,3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255,0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104,1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9706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5.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Транспортный налог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1 540,6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1 715,0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111,3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1 790,0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104,4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1 865,0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104,2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6.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Государственная пошлина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11 536,3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11 300,0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98,0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11 800,0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104,4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12 305,0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104,3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7.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Задолженность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перерасчеты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 отмененным налогам, сборам и иным платежам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41,5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954387" y="1108408"/>
            <a:ext cx="11875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т</a:t>
            </a:r>
            <a:r>
              <a:rPr lang="ru-RU" sz="1200" dirty="0" smtClean="0"/>
              <a:t>ыс. рублей</a:t>
            </a:r>
            <a:endParaRPr lang="ru-RU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409074" y="258617"/>
            <a:ext cx="1479884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/>
              <a:t>2</a:t>
            </a:r>
            <a:r>
              <a:rPr lang="ru-RU" sz="1400" dirty="0" smtClean="0"/>
              <a:t>. Доходы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891430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t>9</a:t>
            </a:fld>
            <a:endParaRPr lang="ru-RU"/>
          </a:p>
        </p:txBody>
      </p:sp>
      <p:graphicFrame>
        <p:nvGraphicFramePr>
          <p:cNvPr id="35" name="Диаграмма 34"/>
          <p:cNvGraphicFramePr/>
          <p:nvPr>
            <p:extLst>
              <p:ext uri="{D42A27DB-BD31-4B8C-83A1-F6EECF244321}">
                <p14:modId xmlns:p14="http://schemas.microsoft.com/office/powerpoint/2010/main" val="1647745191"/>
              </p:ext>
            </p:extLst>
          </p:nvPr>
        </p:nvGraphicFramePr>
        <p:xfrm>
          <a:off x="1157200" y="2123420"/>
          <a:ext cx="6145300" cy="45184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8" name="Диаграмма 47"/>
          <p:cNvGraphicFramePr/>
          <p:nvPr>
            <p:extLst>
              <p:ext uri="{D42A27DB-BD31-4B8C-83A1-F6EECF244321}">
                <p14:modId xmlns:p14="http://schemas.microsoft.com/office/powerpoint/2010/main" val="814389884"/>
              </p:ext>
            </p:extLst>
          </p:nvPr>
        </p:nvGraphicFramePr>
        <p:xfrm>
          <a:off x="7068167" y="1654522"/>
          <a:ext cx="4664075" cy="42128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" name="Заголовок 1"/>
          <p:cNvSpPr>
            <a:spLocks noGrp="1"/>
          </p:cNvSpPr>
          <p:nvPr>
            <p:ph type="title"/>
          </p:nvPr>
        </p:nvSpPr>
        <p:spPr>
          <a:xfrm>
            <a:off x="2589212" y="390526"/>
            <a:ext cx="8915399" cy="613558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Налоговые доходы</a:t>
            </a:r>
            <a:endParaRPr lang="ru-RU" sz="3200" dirty="0"/>
          </a:p>
        </p:txBody>
      </p:sp>
      <p:sp>
        <p:nvSpPr>
          <p:cNvPr id="53" name="TextBox 52"/>
          <p:cNvSpPr txBox="1"/>
          <p:nvPr/>
        </p:nvSpPr>
        <p:spPr>
          <a:xfrm>
            <a:off x="2438400" y="1600200"/>
            <a:ext cx="3683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tx2"/>
                </a:solidFill>
              </a:rPr>
              <a:t>Структура</a:t>
            </a:r>
            <a:endParaRPr lang="ru-RU" sz="2000" b="1" dirty="0">
              <a:solidFill>
                <a:schemeClr val="tx2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7130038" y="2000310"/>
            <a:ext cx="7493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/>
              <a:t>тыс. рублей</a:t>
            </a:r>
            <a:endParaRPr lang="ru-RU" sz="1000" dirty="0"/>
          </a:p>
        </p:txBody>
      </p:sp>
      <p:sp>
        <p:nvSpPr>
          <p:cNvPr id="8" name="TextBox 7"/>
          <p:cNvSpPr txBox="1"/>
          <p:nvPr/>
        </p:nvSpPr>
        <p:spPr>
          <a:xfrm>
            <a:off x="409074" y="258617"/>
            <a:ext cx="1479884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/>
              <a:t>2</a:t>
            </a:r>
            <a:r>
              <a:rPr lang="ru-RU" sz="1400" dirty="0" smtClean="0"/>
              <a:t>. Доходы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287043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3305</TotalTime>
  <Words>4244</Words>
  <Application>Microsoft Office PowerPoint</Application>
  <PresentationFormat>Произвольный</PresentationFormat>
  <Paragraphs>1710</Paragraphs>
  <Slides>31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2" baseType="lpstr">
      <vt:lpstr>Легкий дым</vt:lpstr>
      <vt:lpstr>Бюджет Кемеровского муниципального района на 2015 год и на плановый период 2016 и 2017 годов в соответствии с Решением Совета народных депутатов Кемеровского муниципального района от 23.12.2014 №387</vt:lpstr>
      <vt:lpstr>Раздел 1. Общие характеристики бюджета</vt:lpstr>
      <vt:lpstr>Основные параметры бюджета</vt:lpstr>
      <vt:lpstr>Муниципальные внутренние заимствования</vt:lpstr>
      <vt:lpstr>Основные приоритеты бюджетной и налоговой политики</vt:lpstr>
      <vt:lpstr>Раздел 2. Доходы бюджета</vt:lpstr>
      <vt:lpstr>Структура доходов бюджета района</vt:lpstr>
      <vt:lpstr>Налоговые доходы</vt:lpstr>
      <vt:lpstr>Налоговые доходы</vt:lpstr>
      <vt:lpstr>Неналоговые доходы</vt:lpstr>
      <vt:lpstr>Неналоговые доходы</vt:lpstr>
      <vt:lpstr>Неналоговые доходы</vt:lpstr>
      <vt:lpstr>Безвозмездные поступления</vt:lpstr>
      <vt:lpstr>Безвозмездные поступления</vt:lpstr>
      <vt:lpstr>Безвозмездные поступления</vt:lpstr>
      <vt:lpstr>Основные мероприятия по мобилизации доходов бюджета</vt:lpstr>
      <vt:lpstr>Раздел 3. Расходы бюджета</vt:lpstr>
      <vt:lpstr>Динамика расходов бюджета района на выполнение основных функций государства</vt:lpstr>
      <vt:lpstr>Структура расходов бюджета по разделам и подразделам функциональной классификации</vt:lpstr>
      <vt:lpstr>Презентация PowerPoint</vt:lpstr>
      <vt:lpstr>Презентация PowerPoint</vt:lpstr>
      <vt:lpstr>Презентация PowerPoint</vt:lpstr>
      <vt:lpstr>Презентация PowerPoint</vt:lpstr>
      <vt:lpstr>Муниципальные программы</vt:lpstr>
      <vt:lpstr>Муниципальные программы</vt:lpstr>
      <vt:lpstr>Муниципальные программы</vt:lpstr>
      <vt:lpstr>Муниципальные программы</vt:lpstr>
      <vt:lpstr>Муниципальные программы</vt:lpstr>
      <vt:lpstr>Муниципальные программы</vt:lpstr>
      <vt:lpstr>Раздел 4. Межбюджетные отношения</vt:lpstr>
      <vt:lpstr>Раздел 5. Муниципальный долг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для граждан</dc:title>
  <dc:creator>Svetlana Ishkova</dc:creator>
  <cp:lastModifiedBy>Данила Зайцев</cp:lastModifiedBy>
  <cp:revision>1187</cp:revision>
  <cp:lastPrinted>2015-03-25T07:29:10Z</cp:lastPrinted>
  <dcterms:created xsi:type="dcterms:W3CDTF">2014-07-28T07:22:52Z</dcterms:created>
  <dcterms:modified xsi:type="dcterms:W3CDTF">2017-04-19T09:21:43Z</dcterms:modified>
</cp:coreProperties>
</file>