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95" r:id="rId1"/>
  </p:sldMasterIdLst>
  <p:notesMasterIdLst>
    <p:notesMasterId r:id="rId33"/>
  </p:notesMasterIdLst>
  <p:handoutMasterIdLst>
    <p:handoutMasterId r:id="rId34"/>
  </p:handoutMasterIdLst>
  <p:sldIdLst>
    <p:sldId id="258" r:id="rId2"/>
    <p:sldId id="285" r:id="rId3"/>
    <p:sldId id="286" r:id="rId4"/>
    <p:sldId id="336" r:id="rId5"/>
    <p:sldId id="287" r:id="rId6"/>
    <p:sldId id="294" r:id="rId7"/>
    <p:sldId id="296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295" r:id="rId18"/>
    <p:sldId id="297" r:id="rId19"/>
    <p:sldId id="298" r:id="rId20"/>
    <p:sldId id="299" r:id="rId21"/>
    <p:sldId id="300" r:id="rId22"/>
    <p:sldId id="301" r:id="rId23"/>
    <p:sldId id="302" r:id="rId24"/>
    <p:sldId id="322" r:id="rId25"/>
    <p:sldId id="335" r:id="rId26"/>
    <p:sldId id="338" r:id="rId27"/>
    <p:sldId id="340" r:id="rId28"/>
    <p:sldId id="341" r:id="rId29"/>
    <p:sldId id="344" r:id="rId30"/>
    <p:sldId id="313" r:id="rId31"/>
    <p:sldId id="303" r:id="rId32"/>
  </p:sldIdLst>
  <p:sldSz cx="12192000" cy="6858000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etlana Ishkova" initials="S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7E7"/>
    <a:srgbClr val="3399FF"/>
    <a:srgbClr val="FF9933"/>
    <a:srgbClr val="990000"/>
    <a:srgbClr val="993300"/>
    <a:srgbClr val="EFF357"/>
    <a:srgbClr val="99FFCC"/>
    <a:srgbClr val="FFFF66"/>
    <a:srgbClr val="E8D8D8"/>
    <a:srgbClr val="E3D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6" autoAdjust="0"/>
    <p:restoredTop sz="94660"/>
  </p:normalViewPr>
  <p:slideViewPr>
    <p:cSldViewPr snapToGrid="0">
      <p:cViewPr>
        <p:scale>
          <a:sx n="104" d="100"/>
          <a:sy n="104" d="100"/>
        </p:scale>
        <p:origin x="-96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749023195594043E-2"/>
          <c:y val="0.18791109199754102"/>
          <c:w val="0.79973134858736994"/>
          <c:h val="0.754103461734341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explosion val="1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1.881720529682104E-2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328964892400107E-2"/>
                  <c:y val="-1.256526683218080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4407297399601142E-3"/>
                  <c:y val="1.2565431730695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EC0D020-00D9-452F-B94D-894D11037A03}" type="CATEGORYNAME">
                      <a:rPr lang="ru-RU">
                        <a:solidFill>
                          <a:schemeClr val="accent4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accent4"/>
                        </a:solidFill>
                      </a:rPr>
                      <a:t>
</a:t>
                    </a:r>
                    <a:fld id="{B4D4E10B-CC60-460A-90CF-D6F894968DD8}" type="PERCENTAGE">
                      <a:rPr lang="ru-RU" baseline="0">
                        <a:solidFill>
                          <a:schemeClr val="accent4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chemeClr val="accent4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47908794993606"/>
                      <c:h val="0.21744210742940362"/>
                    </c:manualLayout>
                  </c15:layout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222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143684</c:v>
                </c:pt>
                <c:pt idx="1">
                  <c:v>281107</c:v>
                </c:pt>
                <c:pt idx="2">
                  <c:v>1155276.5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946398060306247E-2"/>
          <c:y val="9.2775686100234692E-2"/>
          <c:w val="0.93399703838706005"/>
          <c:h val="0.907224313899765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bubble3D val="0"/>
            <c:explosion val="44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2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28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18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17037622247896775"/>
                  <c:y val="-0.3122368005212424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018225310399819"/>
                      <c:h val="0.1604867259379130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0046995264673816"/>
                  <c:y val="6.485219664503381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77553577530796"/>
                      <c:h val="0.2375751255522928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1722009258445436"/>
                  <c:y val="-2.243183019791431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13662473760436"/>
                      <c:h val="0.1459179680756792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26878443688672643"/>
                  <c:y val="7.424383127259076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905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Транспортный налог</c:v>
                </c:pt>
                <c:pt idx="3">
                  <c:v>Прочие налоговые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137723</c:v>
                </c:pt>
                <c:pt idx="1">
                  <c:v>4080</c:v>
                </c:pt>
                <c:pt idx="2">
                  <c:v>1525</c:v>
                </c:pt>
                <c:pt idx="3">
                  <c:v>356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</a:t>
            </a:r>
          </a:p>
        </c:rich>
      </c:tx>
      <c:layout>
        <c:manualLayout>
          <c:xMode val="edge"/>
          <c:yMode val="edge"/>
          <c:x val="0.33538461538461539"/>
          <c:y val="9.745534128169888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60658865905887"/>
          <c:y val="0.20866827854972303"/>
          <c:w val="0.81398176487299201"/>
          <c:h val="0.705386436540531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2.4506466984343091E-2"/>
                  <c:y val="-0.37406684931298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506466984343091E-2"/>
                  <c:y val="-0.311850473714168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614703880190605E-2"/>
                  <c:y val="-0.32484467862587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783526208304968E-2"/>
                  <c:y val="-0.33929584478828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176957</c:v>
                </c:pt>
                <c:pt idx="1">
                  <c:v>143684</c:v>
                </c:pt>
                <c:pt idx="2">
                  <c:v>150807</c:v>
                </c:pt>
                <c:pt idx="3">
                  <c:v>158270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180032"/>
        <c:axId val="133181824"/>
        <c:axId val="0"/>
      </c:bar3DChart>
      <c:catAx>
        <c:axId val="13318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181824"/>
        <c:crosses val="autoZero"/>
        <c:auto val="1"/>
        <c:lblAlgn val="ctr"/>
        <c:lblOffset val="100"/>
        <c:noMultiLvlLbl val="0"/>
      </c:catAx>
      <c:valAx>
        <c:axId val="13318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18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774385774370106"/>
          <c:y val="0.17473068198007649"/>
          <c:w val="0.84062499999999996"/>
          <c:h val="0.82343775692435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9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6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6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7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explosion val="6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explosion val="5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explosion val="5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explosion val="9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explosion val="7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17666339168441739"/>
                  <c:y val="-0.2133593288345669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088652977459779"/>
                  <c:y val="9.278640496516857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6994934104577041E-18"/>
                  <c:y val="0.1408276359453904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601424607486818E-2"/>
                  <c:y val="9.057720484695026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678942203580652E-2"/>
                  <c:y val="0.12592440673844305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1140183405533735E-2"/>
                  <c:y val="-5.96484031918940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1321295733638778E-2"/>
                  <c:y val="-0.16569000886637245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207679046778413E-2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19238722314339929"/>
                  <c:y val="-3.914928748077604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2540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Аренда земельных участков, государственная собственность на которые не разграничена</c:v>
                </c:pt>
                <c:pt idx="1">
                  <c:v>Арендная плата за земельные участки, находящиеся в муниципальной собствености</c:v>
                </c:pt>
                <c:pt idx="2">
                  <c:v>Доходы от сдачи в аренду имущества, составляющего казну муниципальных районов </c:v>
                </c:pt>
                <c:pt idx="3">
                  <c:v>Плата за негативное воздействие на окружающую среду</c:v>
                </c:pt>
                <c:pt idx="4">
                  <c:v>Прочие доходы от оказания платных услуг и компенсации затрат государства</c:v>
                </c:pt>
                <c:pt idx="5">
                  <c:v>Доходы от реализации иного имущества, находящегося в собственности муниципальных районов</c:v>
                </c:pt>
                <c:pt idx="6">
                  <c:v>Доходы от продажи земельных участков, государственная собственность на которые не разграничена</c:v>
                </c:pt>
                <c:pt idx="7">
                  <c:v>Доходы от продажи земельных участков, находящихся в муниципальной собственности</c:v>
                </c:pt>
                <c:pt idx="8">
                  <c:v>Штрафы, санкции, возмещение ущерба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181006</c:v>
                </c:pt>
                <c:pt idx="1">
                  <c:v>4530</c:v>
                </c:pt>
                <c:pt idx="2">
                  <c:v>5937</c:v>
                </c:pt>
                <c:pt idx="3">
                  <c:v>21572</c:v>
                </c:pt>
                <c:pt idx="4">
                  <c:v>3065</c:v>
                </c:pt>
                <c:pt idx="5">
                  <c:v>3461</c:v>
                </c:pt>
                <c:pt idx="6">
                  <c:v>25750</c:v>
                </c:pt>
                <c:pt idx="7">
                  <c:v>33000</c:v>
                </c:pt>
                <c:pt idx="8">
                  <c:v>2700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252756</c:v>
                </c:pt>
                <c:pt idx="1">
                  <c:v>281107</c:v>
                </c:pt>
                <c:pt idx="2">
                  <c:v>294936</c:v>
                </c:pt>
                <c:pt idx="3">
                  <c:v>316819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3696512"/>
        <c:axId val="133699456"/>
        <c:axId val="0"/>
      </c:bar3DChart>
      <c:catAx>
        <c:axId val="13369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699456"/>
        <c:crosses val="autoZero"/>
        <c:auto val="1"/>
        <c:lblAlgn val="ctr"/>
        <c:lblOffset val="100"/>
        <c:noMultiLvlLbl val="0"/>
      </c:catAx>
      <c:valAx>
        <c:axId val="13369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69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491689205547166E-2"/>
          <c:y val="0.16484349379653704"/>
          <c:w val="0.84062499999999996"/>
          <c:h val="0.82343775692435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7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8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explosion val="8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1.1458200967217994E-16"/>
                  <c:y val="-4.21874974048045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375000000000003E-2"/>
                  <c:y val="-2.1484125491921689E-1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7031250000000001"/>
                  <c:y val="-0.2179687365914902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0352179423280492"/>
                  <c:y val="7.031249567467423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58599901574804"/>
                      <c:h val="0.23632029796258008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5.7308060930619714E-2"/>
                  <c:y val="9.2273616370963565E-8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6368569947551"/>
                      <c:h val="0.19810554883701098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 </c:v>
                </c:pt>
                <c:pt idx="4">
                  <c:v>Прочие безвозмездные поступления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6.8</c:v>
                </c:pt>
                <c:pt idx="1">
                  <c:v>0.9</c:v>
                </c:pt>
                <c:pt idx="2">
                  <c:v>56</c:v>
                </c:pt>
                <c:pt idx="3">
                  <c:v>35.5</c:v>
                </c:pt>
                <c:pt idx="4">
                  <c:v>0.8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invertIfNegative val="0"/>
          <c:dLbls>
            <c:dLbl>
              <c:idx val="0"/>
              <c:layout>
                <c:manualLayout>
                  <c:x val="1.0937499999999999E-2"/>
                  <c:y val="-4.9218746972272048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3749999999999997E-3"/>
                  <c:y val="-2.34374985582256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500000000000001E-2"/>
                  <c:y val="-4.6874997116449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937499999999885E-2"/>
                  <c:y val="8.59365019676867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1308419</c:v>
                </c:pt>
                <c:pt idx="1">
                  <c:v>1155277</c:v>
                </c:pt>
                <c:pt idx="2">
                  <c:v>1130287</c:v>
                </c:pt>
                <c:pt idx="3">
                  <c:v>1137323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031232"/>
        <c:axId val="134032768"/>
        <c:axId val="0"/>
      </c:bar3DChart>
      <c:catAx>
        <c:axId val="13403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032768"/>
        <c:crosses val="autoZero"/>
        <c:auto val="1"/>
        <c:lblAlgn val="ctr"/>
        <c:lblOffset val="100"/>
        <c:noMultiLvlLbl val="0"/>
      </c:catAx>
      <c:valAx>
        <c:axId val="13403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03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041940487682222E-2"/>
          <c:y val="0.1703270145715029"/>
          <c:w val="0.84196214396782953"/>
          <c:h val="0.827476678802244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1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11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8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explosion val="5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explosion val="8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explosion val="5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explosion val="5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explosion val="6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explosion val="7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0"/>
            <c:bubble3D val="0"/>
            <c:explosion val="8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1"/>
            <c:bubble3D val="0"/>
            <c:explosion val="6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2"/>
            <c:bubble3D val="0"/>
            <c:explosion val="11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13412889425429175"/>
                  <c:y val="-3.729355667181728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0594154870679843E-3"/>
                  <c:y val="-5.718345356345317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118830974135968"/>
                  <c:y val="2.4862371114544859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5813090691032286"/>
                  <c:y val="0.1218256184612698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567190552800706"/>
                  <c:y val="7.955958756654350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7083785478704522"/>
                  <c:y val="-0.3207245873776287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7930915337152681"/>
                  <c:y val="-0.17900907202472308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5.966969067490757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17930915337152678"/>
                  <c:y val="1.243118555727242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0730311540343336"/>
                  <c:y val="0.1317705669070877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12142194637756934"/>
                  <c:y val="-3.232108244890831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8.7536752039642979E-2"/>
                  <c:y val="-8.70182989009070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.12001006328015573"/>
                  <c:y val="0.13922927824145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753E7DF-66A6-4E7D-B2FC-46F186AF7003}" type="CATEGORYNAME">
                      <a:rPr lang="ru-RU">
                        <a:solidFill>
                          <a:schemeClr val="bg1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bg1"/>
                        </a:solidFill>
                      </a:rPr>
                      <a:t>
</a:t>
                    </a:r>
                    <a:fld id="{BFF0E441-1A29-475D-94E6-C5460CC55B03}" type="PERCENTAGE">
                      <a:rPr lang="ru-RU" baseline="0">
                        <a:solidFill>
                          <a:schemeClr val="bg1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222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 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6.7</c:v>
                </c:pt>
                <c:pt idx="1">
                  <c:v>0.1</c:v>
                </c:pt>
                <c:pt idx="2">
                  <c:v>0.1</c:v>
                </c:pt>
                <c:pt idx="3">
                  <c:v>3.4</c:v>
                </c:pt>
                <c:pt idx="4">
                  <c:v>12.5</c:v>
                </c:pt>
                <c:pt idx="5">
                  <c:v>38.700000000000003</c:v>
                </c:pt>
                <c:pt idx="6">
                  <c:v>7.2</c:v>
                </c:pt>
                <c:pt idx="7">
                  <c:v>1.9</c:v>
                </c:pt>
                <c:pt idx="8">
                  <c:v>16.8</c:v>
                </c:pt>
                <c:pt idx="9">
                  <c:v>0.1</c:v>
                </c:pt>
                <c:pt idx="10">
                  <c:v>0.1</c:v>
                </c:pt>
                <c:pt idx="11">
                  <c:v>0.2</c:v>
                </c:pt>
                <c:pt idx="12">
                  <c:v>12.2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 из областного бюджета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11.6</c:v>
                </c:pt>
                <c:pt idx="1">
                  <c:v>46.7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Централизованные и товарные кредиты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16.2</c:v>
                </c:pt>
                <c:pt idx="1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Кредиты "Сбербанка России"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1">
                  <c:v>35</c:v>
                </c:pt>
                <c:pt idx="2">
                  <c:v>55</c:v>
                </c:pt>
                <c:pt idx="3">
                  <c:v>60</c:v>
                </c:pt>
                <c:pt idx="4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1526528"/>
        <c:axId val="141528064"/>
        <c:axId val="0"/>
      </c:bar3DChart>
      <c:catAx>
        <c:axId val="14152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528064"/>
        <c:crosses val="autoZero"/>
        <c:auto val="1"/>
        <c:lblAlgn val="ctr"/>
        <c:lblOffset val="100"/>
        <c:noMultiLvlLbl val="0"/>
      </c:catAx>
      <c:valAx>
        <c:axId val="14152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52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114" cy="499584"/>
          </a:xfrm>
          <a:prstGeom prst="rect">
            <a:avLst/>
          </a:prstGeom>
        </p:spPr>
        <p:txBody>
          <a:bodyPr vert="horz" lIns="90919" tIns="45459" rIns="90919" bIns="4545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1499" y="0"/>
            <a:ext cx="2961114" cy="499584"/>
          </a:xfrm>
          <a:prstGeom prst="rect">
            <a:avLst/>
          </a:prstGeom>
        </p:spPr>
        <p:txBody>
          <a:bodyPr vert="horz" lIns="90919" tIns="45459" rIns="90919" bIns="45459" rtlCol="0"/>
          <a:lstStyle>
            <a:lvl1pPr algn="r">
              <a:defRPr sz="1200"/>
            </a:lvl1pPr>
          </a:lstStyle>
          <a:p>
            <a:fld id="{0D41D867-1F5A-49C9-AE95-4609162B7EC6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79441"/>
            <a:ext cx="2961114" cy="499584"/>
          </a:xfrm>
          <a:prstGeom prst="rect">
            <a:avLst/>
          </a:prstGeom>
        </p:spPr>
        <p:txBody>
          <a:bodyPr vert="horz" lIns="90919" tIns="45459" rIns="90919" bIns="4545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1499" y="9479441"/>
            <a:ext cx="2961114" cy="499584"/>
          </a:xfrm>
          <a:prstGeom prst="rect">
            <a:avLst/>
          </a:prstGeom>
        </p:spPr>
        <p:txBody>
          <a:bodyPr vert="horz" lIns="90919" tIns="45459" rIns="90919" bIns="45459" rtlCol="0" anchor="b"/>
          <a:lstStyle>
            <a:lvl1pPr algn="r">
              <a:defRPr sz="1200"/>
            </a:lvl1pPr>
          </a:lstStyle>
          <a:p>
            <a:fld id="{A412245F-287F-4795-8D2F-2E0490EC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3875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114" cy="499584"/>
          </a:xfrm>
          <a:prstGeom prst="rect">
            <a:avLst/>
          </a:prstGeom>
        </p:spPr>
        <p:txBody>
          <a:bodyPr vert="horz" lIns="90763" tIns="45381" rIns="90763" bIns="453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499" y="0"/>
            <a:ext cx="2961114" cy="499584"/>
          </a:xfrm>
          <a:prstGeom prst="rect">
            <a:avLst/>
          </a:prstGeom>
        </p:spPr>
        <p:txBody>
          <a:bodyPr vert="horz" lIns="90763" tIns="45381" rIns="90763" bIns="45381" rtlCol="0"/>
          <a:lstStyle>
            <a:lvl1pPr algn="r">
              <a:defRPr sz="1200"/>
            </a:lvl1pPr>
          </a:lstStyle>
          <a:p>
            <a:fld id="{DD68CC30-B5B3-4844-9561-B68EF1F93A9D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7775"/>
            <a:ext cx="5983288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1" rIns="90763" bIns="453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590" y="4802959"/>
            <a:ext cx="5467035" cy="3928688"/>
          </a:xfrm>
          <a:prstGeom prst="rect">
            <a:avLst/>
          </a:prstGeom>
        </p:spPr>
        <p:txBody>
          <a:bodyPr vert="horz" lIns="90763" tIns="45381" rIns="90763" bIns="453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9441"/>
            <a:ext cx="2961114" cy="499584"/>
          </a:xfrm>
          <a:prstGeom prst="rect">
            <a:avLst/>
          </a:prstGeom>
        </p:spPr>
        <p:txBody>
          <a:bodyPr vert="horz" lIns="90763" tIns="45381" rIns="90763" bIns="453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499" y="9479441"/>
            <a:ext cx="2961114" cy="499584"/>
          </a:xfrm>
          <a:prstGeom prst="rect">
            <a:avLst/>
          </a:prstGeom>
        </p:spPr>
        <p:txBody>
          <a:bodyPr vert="horz" lIns="90763" tIns="45381" rIns="90763" bIns="45381" rtlCol="0" anchor="b"/>
          <a:lstStyle>
            <a:lvl1pPr algn="r">
              <a:defRPr sz="1200"/>
            </a:lvl1pPr>
          </a:lstStyle>
          <a:p>
            <a:fld id="{BAFA318A-8825-4994-A24A-7B6052325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3341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A318A-8825-4994-A24A-7B6052325B85}" type="slidenum">
              <a:rPr lang="ru-RU" smtClean="0"/>
              <a:t>1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02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1C311-7D1E-4FA7-902E-9CC57A2829C8}" type="datetime1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8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117-9B0B-408E-A2B3-5D27605DE0AB}" type="datetime1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5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27F0-01B7-476F-A5DC-6AC2A34DF8BF}" type="datetime1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3699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F401-2C6A-4235-88C1-69CC35F1F440}" type="datetime1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758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CE17-24D0-4403-8676-4FB60E873A1C}" type="datetime1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4976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361F-AFDA-4CB5-BD30-4E5D6B97D9BD}" type="datetime1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490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81ED-7D47-45D5-A87E-009CB1C724F0}" type="datetime1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96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3769-1D3C-49CF-B2DC-60923646EB99}" type="datetime1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5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874A-3D39-492B-949D-CFC2E8A48A5D}" type="datetime1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09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3778-7E2C-478C-8E73-FE8487E6A2A3}" type="datetime1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4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2E54-256B-41C8-928A-5CA31C18C51D}" type="datetime1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80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D2D1-0DD0-4210-AFD2-F79239E77254}" type="datetime1">
              <a:rPr lang="ru-RU" smtClean="0"/>
              <a:t>19.04.2017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7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3EE7-A05A-4695-8BBA-9EE7A8E47E84}" type="datetime1">
              <a:rPr lang="ru-RU" smtClean="0"/>
              <a:t>19.04.2017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36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FAD5-F414-4B2C-A1CB-0145523ED2B9}" type="datetime1">
              <a:rPr lang="ru-RU" smtClean="0"/>
              <a:t>19.04.2017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97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AB82-EBE1-4F9E-A862-328AC5267AEC}" type="datetime1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1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C30D-0B5C-4666-B36A-8E07E4F257B9}" type="datetime1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06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09600-5E27-43E6-A5FB-EB0A1F0C459E}" type="datetime1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33E6C1A-CFEF-4659-9779-4B184D2C5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83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  <p:sldLayoutId id="2147484208" r:id="rId13"/>
    <p:sldLayoutId id="2147484209" r:id="rId14"/>
    <p:sldLayoutId id="2147484210" r:id="rId15"/>
    <p:sldLayoutId id="214748421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1116" y="778111"/>
            <a:ext cx="8915399" cy="803564"/>
          </a:xfrm>
        </p:spPr>
        <p:txBody>
          <a:bodyPr>
            <a:noAutofit/>
          </a:bodyPr>
          <a:lstStyle/>
          <a:p>
            <a:r>
              <a:rPr lang="ru-RU" sz="2800" dirty="0" smtClean="0"/>
              <a:t>Бюджет </a:t>
            </a:r>
            <a:r>
              <a:rPr lang="ru-RU" sz="2800" dirty="0" smtClean="0"/>
              <a:t>Кемеровского муниципального района </a:t>
            </a:r>
            <a:r>
              <a:rPr lang="ru-RU" sz="2800" dirty="0"/>
              <a:t>на 2014 год и на плановый период 2015 и 2016 </a:t>
            </a:r>
            <a:r>
              <a:rPr lang="ru-RU" sz="2800" dirty="0" smtClean="0"/>
              <a:t>годов </a:t>
            </a:r>
            <a:r>
              <a:rPr lang="ru-RU" sz="2800" dirty="0"/>
              <a:t>в соответствии </a:t>
            </a:r>
            <a:r>
              <a:rPr lang="ru-RU" sz="2800" dirty="0" smtClean="0"/>
              <a:t>Решением </a:t>
            </a:r>
            <a:r>
              <a:rPr lang="ru-RU" sz="2800" dirty="0"/>
              <a:t>Совета народных депутатов Кемеровского муниципального района  </a:t>
            </a:r>
            <a:r>
              <a:rPr lang="ru-RU" sz="2800" dirty="0" smtClean="0"/>
              <a:t>от 26.12.2013 №236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1816925"/>
            <a:ext cx="8915399" cy="409298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dirty="0" smtClean="0"/>
              <a:t>Общие характеристики бюджета </a:t>
            </a:r>
          </a:p>
          <a:p>
            <a:pPr marL="342900" indent="-342900">
              <a:buAutoNum type="arabicPeriod"/>
            </a:pPr>
            <a:r>
              <a:rPr lang="ru-RU" dirty="0" smtClean="0"/>
              <a:t>Доходы бюджета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Расходы бюджета</a:t>
            </a:r>
          </a:p>
          <a:p>
            <a:pPr marL="342900" indent="-342900">
              <a:buAutoNum type="arabicPeriod"/>
            </a:pPr>
            <a:r>
              <a:rPr lang="ru-RU" dirty="0" smtClean="0"/>
              <a:t>Межбюджетные отношения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Муниципальный долг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098" y="2390382"/>
            <a:ext cx="2946070" cy="29460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2232" y="216568"/>
            <a:ext cx="1768642" cy="39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5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01912" y="365126"/>
            <a:ext cx="8915399" cy="6135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Неналоговые доходы</a:t>
            </a:r>
            <a:endParaRPr lang="ru-RU" sz="3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636237"/>
              </p:ext>
            </p:extLst>
          </p:nvPr>
        </p:nvGraphicFramePr>
        <p:xfrm>
          <a:off x="1760023" y="1118384"/>
          <a:ext cx="10272156" cy="5545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012"/>
                <a:gridCol w="4038765"/>
                <a:gridCol w="749300"/>
                <a:gridCol w="762000"/>
                <a:gridCol w="850900"/>
                <a:gridCol w="762000"/>
                <a:gridCol w="927100"/>
                <a:gridCol w="800100"/>
                <a:gridCol w="906979"/>
              </a:tblGrid>
              <a:tr h="33364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№ п/п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Показатель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2013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2014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2015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</a:rPr>
                        <a:t>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2016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6844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Темп роста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(к 2013 году в %)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Темп роста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(к 2014 году в %)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Темп роста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(к 2015 году в %)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252 756,0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281 107,0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294 936,0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316 819,0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107,4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  <a:endParaRPr lang="ru-RU" sz="12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земельных участков, государственная собственность на которые не разграничена и которые расположены в границах поселений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164 400,3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181 006,0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190 056,0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199 559,0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  <a:endParaRPr lang="ru-RU" sz="12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Арендная плата за земельные участки, находящиеся в муниципальной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собственности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3 281,7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  <a:endParaRPr lang="ru-RU" sz="12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сдачи в аренду имущества, составляющего казну муниципальных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7 159,7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5 937,0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6 234,0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6 546,0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  <a:endParaRPr lang="ru-RU" sz="12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перечисления части прибыли, остающейся после уплаты налогов и иных обязательных платежей муниципальных унитарных предприятий,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созданных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муниципальными районами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105,6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  <a:endParaRPr lang="ru-RU" sz="12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24 299,2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21 572,0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22 651,0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31 145,0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137,5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6.</a:t>
                      </a:r>
                      <a:endParaRPr lang="ru-RU" sz="12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доходы от оказания платных услуг и компенсации затрат государства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4 359,5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3 065,0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3 218,0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3 379,0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7.</a:t>
                      </a:r>
                      <a:endParaRPr lang="ru-RU" sz="12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реализации иного имущества, находящегося в собственности муниципальных районов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7 053,5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3 461,0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3 634,0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3 816,0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8.</a:t>
                      </a:r>
                      <a:endParaRPr lang="ru-RU" sz="12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24 829,9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25 750,0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27 038,0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28 389,0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9525" marR="9525" marT="9525" marB="0" anchor="ctr"/>
                </a:tc>
              </a:tr>
              <a:tr h="3970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9.</a:t>
                      </a:r>
                      <a:endParaRPr lang="ru-RU" sz="12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земельных участков, находящихся в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13 680,3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34 650,0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36 383,0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10.</a:t>
                      </a:r>
                      <a:endParaRPr lang="ru-RU" sz="12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3 221,3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2 977,0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11.</a:t>
                      </a:r>
                      <a:endParaRPr lang="ru-RU" sz="12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923544" y="840184"/>
            <a:ext cx="118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т</a:t>
            </a:r>
            <a:r>
              <a:rPr lang="ru-RU" sz="1200" dirty="0" smtClean="0"/>
              <a:t>ыс. рублей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09074" y="258617"/>
            <a:ext cx="147988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2</a:t>
            </a:r>
            <a:r>
              <a:rPr lang="ru-RU" sz="1400" dirty="0" smtClean="0"/>
              <a:t>. Доходы бюджета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277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11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01912" y="365126"/>
            <a:ext cx="8915399" cy="6135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Неналоговые доходы</a:t>
            </a:r>
            <a:endParaRPr lang="ru-RU" sz="3200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784259112"/>
              </p:ext>
            </p:extLst>
          </p:nvPr>
        </p:nvGraphicFramePr>
        <p:xfrm>
          <a:off x="1543792" y="1116281"/>
          <a:ext cx="10260281" cy="561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9074" y="258617"/>
            <a:ext cx="147988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2</a:t>
            </a:r>
            <a:r>
              <a:rPr lang="ru-RU" sz="1400" dirty="0" smtClean="0"/>
              <a:t>. Доходы бюджета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551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12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01912" y="365126"/>
            <a:ext cx="8915399" cy="6135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Неналоговые доходы</a:t>
            </a:r>
            <a:endParaRPr lang="ru-RU" sz="32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177280910"/>
              </p:ext>
            </p:extLst>
          </p:nvPr>
        </p:nvGraphicFramePr>
        <p:xfrm>
          <a:off x="2601912" y="1842205"/>
          <a:ext cx="7716058" cy="420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759919" y="1845366"/>
            <a:ext cx="749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тыс. рублей</a:t>
            </a:r>
            <a:endParaRPr lang="ru-RU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09074" y="258617"/>
            <a:ext cx="147988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2. Доходы бюджета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230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13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01912" y="365126"/>
            <a:ext cx="8915399" cy="6135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Безвозмездные поступления</a:t>
            </a:r>
            <a:endParaRPr lang="ru-RU" sz="3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175184"/>
              </p:ext>
            </p:extLst>
          </p:nvPr>
        </p:nvGraphicFramePr>
        <p:xfrm>
          <a:off x="1721923" y="1413168"/>
          <a:ext cx="10272156" cy="4219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012"/>
                <a:gridCol w="3218213"/>
                <a:gridCol w="973777"/>
                <a:gridCol w="950026"/>
                <a:gridCol w="950026"/>
                <a:gridCol w="926275"/>
                <a:gridCol w="902525"/>
                <a:gridCol w="1009402"/>
                <a:gridCol w="866900"/>
              </a:tblGrid>
              <a:tr h="33364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№ п/п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Показатель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2013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2014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2015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</a:rPr>
                        <a:t>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2016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6844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Темп роста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(к 2013 году в %)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Темп роста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(к 2014 году в %)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Темп роста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(к 2015 году в %)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безвозмездные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1 308 419,4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1 155 276,5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1 130 286,8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1 137 322,6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210 542,0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78 651,0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35 218,0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34 693,0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203 801,4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10 656,3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10 656,3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10 656,3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539 170,4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647 478,2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652 628,5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652 190,3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(из областного бюджета)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970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(от сельских поселений)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344 756,5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409 491,0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422 784,0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430 783,0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(спонсорские)</a:t>
                      </a:r>
                    </a:p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10 526,0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субвенций и иных межбюджетных трансфертов, имеющих целевое назначение, прошлых лет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-1 457,9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923544" y="1108408"/>
            <a:ext cx="118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т</a:t>
            </a:r>
            <a:r>
              <a:rPr lang="ru-RU" sz="1200" dirty="0" smtClean="0"/>
              <a:t>ыс. рублей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09074" y="258617"/>
            <a:ext cx="147988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2. Доходы бюджета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899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14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01912" y="365126"/>
            <a:ext cx="8915399" cy="6135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Безвозмездные поступления</a:t>
            </a:r>
            <a:endParaRPr lang="ru-RU" sz="320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12434254"/>
              </p:ext>
            </p:extLst>
          </p:nvPr>
        </p:nvGraphicFramePr>
        <p:xfrm>
          <a:off x="2091377" y="1289681"/>
          <a:ext cx="942593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9074" y="258617"/>
            <a:ext cx="147988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2. Доходы бюджета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4433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15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01912" y="365126"/>
            <a:ext cx="8915399" cy="6135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Безвозмездные поступления</a:t>
            </a:r>
            <a:endParaRPr lang="ru-RU" sz="3200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816958417"/>
              </p:ext>
            </p:extLst>
          </p:nvPr>
        </p:nvGraphicFramePr>
        <p:xfrm>
          <a:off x="2601912" y="120655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01912" y="1298414"/>
            <a:ext cx="118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т</a:t>
            </a:r>
            <a:r>
              <a:rPr lang="ru-RU" sz="1200" dirty="0" smtClean="0"/>
              <a:t>ыс. рублей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09074" y="258617"/>
            <a:ext cx="147988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2. Доходы бюджета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643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609601"/>
            <a:ext cx="8915399" cy="1254826"/>
          </a:xfrm>
        </p:spPr>
        <p:txBody>
          <a:bodyPr>
            <a:normAutofit/>
          </a:bodyPr>
          <a:lstStyle/>
          <a:p>
            <a:r>
              <a:rPr lang="ru-RU" sz="3200" dirty="0"/>
              <a:t>Основные мероприятия по мобилизации доходов </a:t>
            </a:r>
            <a:r>
              <a:rPr lang="ru-RU" sz="3200" dirty="0" smtClean="0"/>
              <a:t>бюджета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2101933"/>
            <a:ext cx="8915399" cy="433449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Проведение штабов по финансовому мониторингу и выработке стабилизационных мер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Ежемесячный мониторинг задолженности в бюджет с целью выявления крупных должников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Поиск новых источников доходов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Проведение мероприятий по выявлению собственников земельных участков и другого недвижимого имущества и привлечения их к </a:t>
            </a:r>
            <a:r>
              <a:rPr lang="ru-RU" dirty="0" smtClean="0"/>
              <a:t>налогообложению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</a:t>
            </a:r>
            <a:r>
              <a:rPr lang="ru-RU" dirty="0" smtClean="0"/>
              <a:t>ыявление </a:t>
            </a:r>
            <a:r>
              <a:rPr lang="ru-RU" dirty="0"/>
              <a:t>неиспользуемых основных фондов </a:t>
            </a:r>
            <a:r>
              <a:rPr lang="ru-RU" dirty="0" smtClean="0"/>
              <a:t>муниципальных </a:t>
            </a:r>
            <a:r>
              <a:rPr lang="ru-RU" dirty="0"/>
              <a:t>учреждений и принятие соответствующих мер по их продаже или сдаче в </a:t>
            </a:r>
            <a:r>
              <a:rPr lang="ru-RU" dirty="0" smtClean="0"/>
              <a:t>аренду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Выявление «серых» схем в работе предприятий и привлечение их к ответственности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16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9074" y="258617"/>
            <a:ext cx="147988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2. Доходы бюджета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298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336468"/>
            <a:ext cx="8915399" cy="6491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Раздел 3. Расходы бюджета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1436913"/>
            <a:ext cx="8407340" cy="2636323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Динамика расходов бюджета района на выполнение основных функций государства</a:t>
            </a:r>
          </a:p>
          <a:p>
            <a:pPr marL="342900" indent="-342900">
              <a:buAutoNum type="arabicPeriod"/>
            </a:pPr>
            <a:r>
              <a:rPr lang="ru-RU" dirty="0" smtClean="0"/>
              <a:t>Структура расходов бюджета по разделам и подразделам функциональной классификации</a:t>
            </a:r>
          </a:p>
          <a:p>
            <a:pPr marL="342900" indent="-342900">
              <a:buAutoNum type="arabicPeriod"/>
            </a:pPr>
            <a:r>
              <a:rPr lang="ru-RU" dirty="0" smtClean="0"/>
              <a:t>Муниципальные программы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17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7"/>
          <a:stretch/>
        </p:blipFill>
        <p:spPr>
          <a:xfrm>
            <a:off x="7975195" y="3609264"/>
            <a:ext cx="3529416" cy="243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6085" y="241465"/>
            <a:ext cx="9499869" cy="1124197"/>
          </a:xfrm>
        </p:spPr>
        <p:txBody>
          <a:bodyPr>
            <a:noAutofit/>
          </a:bodyPr>
          <a:lstStyle/>
          <a:p>
            <a:r>
              <a:rPr lang="ru-RU" sz="3200" dirty="0"/>
              <a:t>Динамика расходов бюджета района на выполнение основных функций </a:t>
            </a:r>
            <a:r>
              <a:rPr lang="ru-RU" sz="3200" dirty="0" smtClean="0"/>
              <a:t>государства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691608"/>
              </p:ext>
            </p:extLst>
          </p:nvPr>
        </p:nvGraphicFramePr>
        <p:xfrm>
          <a:off x="1733798" y="1638799"/>
          <a:ext cx="10272156" cy="505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893"/>
                <a:gridCol w="2911255"/>
                <a:gridCol w="849037"/>
                <a:gridCol w="849037"/>
                <a:gridCol w="1064286"/>
                <a:gridCol w="884912"/>
                <a:gridCol w="1028412"/>
                <a:gridCol w="849037"/>
                <a:gridCol w="1064287"/>
              </a:tblGrid>
              <a:tr h="33364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Раздел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Показатель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2013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2014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2015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</a:rPr>
                        <a:t>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2016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6844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Темп роста</a:t>
                      </a:r>
                      <a:r>
                        <a:rPr lang="ru-RU" sz="11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(к 2013 году в %)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Темп роста</a:t>
                      </a:r>
                      <a:r>
                        <a:rPr lang="ru-RU" sz="11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(к 2014 году в %)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Темп роста</a:t>
                      </a:r>
                      <a:r>
                        <a:rPr lang="ru-RU" sz="11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(к 2015 году в %)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1 887 555,4</a:t>
                      </a:r>
                      <a:endParaRPr lang="ru-RU" sz="12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1 609 229,0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85,8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1 585 878,3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1 580 696,1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в том, числе: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117 038,9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108 216,0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92,5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108 216,0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108 225,3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2 139,3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2 344,2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2 373,3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2 373,8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3970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3 175,9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564,0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545,0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96,6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555,0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101,8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74 018,1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54 499,4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73,6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82 397,0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151,2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77 382,0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93,9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329 986,3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200 889,5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60,9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166 489,5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82,9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169 789,5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102,0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580,0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782 183,9</a:t>
                      </a:r>
                      <a:endParaRPr lang="ru-RU" sz="12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622 951,6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629 626,3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629 357,3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Культура, кинематография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113 966,2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115 744,6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111 482,0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96,3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111 482,0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32 701,0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30 718,7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93,9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10 901,0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35,5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10 901,0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245 267,3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270 687,5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110,4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275 042,7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276 836,7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100,7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1 342,0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44,7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1 342,0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1 342,0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2 360,9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2 077,0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88,0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2 077,0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2 077,0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3970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3 190,0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3 625,0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113,6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3 625,0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3 625,0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5901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177 947,6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195 569,5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191 761,5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98,1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186 749,5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97,4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818421" y="1365662"/>
            <a:ext cx="118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т</a:t>
            </a:r>
            <a:r>
              <a:rPr lang="ru-RU" sz="1200" dirty="0" smtClean="0"/>
              <a:t>ыс. рублей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09074" y="258617"/>
            <a:ext cx="147988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3</a:t>
            </a:r>
            <a:r>
              <a:rPr lang="ru-RU" sz="1400" dirty="0" smtClean="0"/>
              <a:t>. Расходы бюджета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095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19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38795" y="241465"/>
            <a:ext cx="10367159" cy="1124197"/>
          </a:xfrm>
        </p:spPr>
        <p:txBody>
          <a:bodyPr>
            <a:noAutofit/>
          </a:bodyPr>
          <a:lstStyle/>
          <a:p>
            <a:r>
              <a:rPr lang="ru-RU" sz="3200" dirty="0"/>
              <a:t>Структура расходов бюджета по разделам и подразделам функциональной классификации</a:t>
            </a: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275664198"/>
              </p:ext>
            </p:extLst>
          </p:nvPr>
        </p:nvGraphicFramePr>
        <p:xfrm>
          <a:off x="2286001" y="1613313"/>
          <a:ext cx="9252774" cy="5108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9074" y="258617"/>
            <a:ext cx="122972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3. Расходы бюджета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435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108685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Раздел 1. Общие характеристики бюджета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2009274"/>
            <a:ext cx="8915399" cy="1234866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dirty="0" smtClean="0"/>
              <a:t>Основные параметры бюджета </a:t>
            </a:r>
          </a:p>
          <a:p>
            <a:pPr marL="342900" indent="-342900">
              <a:buAutoNum type="arabicPeriod"/>
            </a:pPr>
            <a:r>
              <a:rPr lang="ru-RU" dirty="0" smtClean="0"/>
              <a:t>Муниципальные внутренние заимствования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Основные приоритеты бюджетной и налоговой политики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14" y="3556961"/>
            <a:ext cx="5144708" cy="28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20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38795" y="241465"/>
            <a:ext cx="10367159" cy="11241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smtClean="0"/>
              <a:t>Структура расходов бюджета по разделам и подразделам функциональной классификации</a:t>
            </a: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953779"/>
              </p:ext>
            </p:extLst>
          </p:nvPr>
        </p:nvGraphicFramePr>
        <p:xfrm>
          <a:off x="1733796" y="1579423"/>
          <a:ext cx="10272158" cy="4945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012"/>
                <a:gridCol w="522515"/>
                <a:gridCol w="3503220"/>
                <a:gridCol w="807523"/>
                <a:gridCol w="866898"/>
                <a:gridCol w="819398"/>
                <a:gridCol w="807522"/>
                <a:gridCol w="878774"/>
                <a:gridCol w="762032"/>
                <a:gridCol w="829264"/>
              </a:tblGrid>
              <a:tr h="33364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Раздел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Подраздел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Показатель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2013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2014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2015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</a:rPr>
                        <a:t>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2016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6844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Темп роста</a:t>
                      </a:r>
                      <a:r>
                        <a:rPr lang="ru-RU" sz="11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(к 2013 году в %)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Темп роста</a:t>
                      </a:r>
                      <a:r>
                        <a:rPr lang="ru-RU" sz="11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(к 2014 году в %)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Темп роста</a:t>
                      </a:r>
                      <a:r>
                        <a:rPr lang="ru-RU" sz="11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(к 2015 году в %)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200" b="1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887 555,4</a:t>
                      </a:r>
                      <a:endParaRPr lang="ru-RU" sz="12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1 609 229,0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85,8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1 585 878,3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1 580 696,1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в том, числе: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117 038,9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108 216,0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92,5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108 216,0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108 225,3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  <a:endParaRPr lang="ru-RU" sz="12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865,8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902,0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902,0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902,0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397063"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  <a:endParaRPr lang="ru-RU" sz="12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2 531,4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2 408,0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2 408,0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2 408,0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  <a:endParaRPr lang="ru-RU" sz="12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Федерации, высших 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39 891,8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38 042,0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38 042,0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38 042,0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1 105,0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1 034,0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1 034,0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1 034,0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714 285,7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72 642,8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50 830,0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50 830,0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50 830,0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  <a:endParaRPr lang="ru-RU" sz="12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2 139,3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2 344,2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2 373,3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2 373,8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2 139,3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2 344,2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2 373,3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2 373,8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004467" y="1365662"/>
            <a:ext cx="118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т</a:t>
            </a:r>
            <a:r>
              <a:rPr lang="ru-RU" sz="1200" dirty="0" smtClean="0"/>
              <a:t>ыс. рублей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09074" y="258617"/>
            <a:ext cx="122972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3. Расходы бюджета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963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21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38795" y="241465"/>
            <a:ext cx="10367159" cy="11241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/>
              <a:t>Структура расходов бюджета по разделам и подразделам функциональной классификации</a:t>
            </a: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519170"/>
              </p:ext>
            </p:extLst>
          </p:nvPr>
        </p:nvGraphicFramePr>
        <p:xfrm>
          <a:off x="1733796" y="1591298"/>
          <a:ext cx="10272158" cy="4938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012"/>
                <a:gridCol w="522515"/>
                <a:gridCol w="3503220"/>
                <a:gridCol w="807523"/>
                <a:gridCol w="866898"/>
                <a:gridCol w="819398"/>
                <a:gridCol w="807522"/>
                <a:gridCol w="878774"/>
                <a:gridCol w="762032"/>
                <a:gridCol w="829264"/>
              </a:tblGrid>
              <a:tr h="33364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Раздел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Подраздел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Показатель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2013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2014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2015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</a:rPr>
                        <a:t>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2016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6844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Темп роста</a:t>
                      </a:r>
                      <a:r>
                        <a:rPr lang="ru-RU" sz="11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(к 2013 году в %)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Темп роста</a:t>
                      </a:r>
                      <a:r>
                        <a:rPr lang="ru-RU" sz="11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(к 2014 году в %)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Темп роста</a:t>
                      </a:r>
                      <a:r>
                        <a:rPr lang="ru-RU" sz="11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(к 2015 году в %)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3 175,9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564,0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555,0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101,8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2 460,9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564,0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555,0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101,8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74 018,1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54 499,4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82 397,0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151,2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77 382,0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93,9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Топливно-энергетический комплекс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19 353,2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16 535,0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85,4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16 535,0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16 535,0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3970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5 603,2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2 082,0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4 859,0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233,4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2 082,0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42,8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Водное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662,0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681,0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671,0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30 327,9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22 352,0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47 760,0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45 532,0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95,3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18 733,8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12 868,4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12 562,0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12 562,0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329 986,3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200 889,5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166 489,5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169 789,5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102,0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52 537,2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25 107,3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15 162,5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17 162,5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113,2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255 345,1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168 472,2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151 327,0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89,8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152 627,0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100,9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22 104,0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7 310,0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580,0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580,0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004467" y="1365662"/>
            <a:ext cx="118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т</a:t>
            </a:r>
            <a:r>
              <a:rPr lang="ru-RU" sz="1200" dirty="0" smtClean="0"/>
              <a:t>ыс. рублей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09074" y="258617"/>
            <a:ext cx="122972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3</a:t>
            </a:r>
            <a:r>
              <a:rPr lang="ru-RU" sz="1400" dirty="0" smtClean="0"/>
              <a:t>. Расходы бюджета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5069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22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38795" y="241465"/>
            <a:ext cx="10367159" cy="11241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/>
              <a:t>Структура расходов бюджета по разделам и подразделам функциональной классификации</a:t>
            </a: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622249"/>
              </p:ext>
            </p:extLst>
          </p:nvPr>
        </p:nvGraphicFramePr>
        <p:xfrm>
          <a:off x="1733796" y="1591298"/>
          <a:ext cx="10272158" cy="5164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012"/>
                <a:gridCol w="522515"/>
                <a:gridCol w="3503220"/>
                <a:gridCol w="807523"/>
                <a:gridCol w="866898"/>
                <a:gridCol w="819398"/>
                <a:gridCol w="807522"/>
                <a:gridCol w="878774"/>
                <a:gridCol w="762032"/>
                <a:gridCol w="829264"/>
              </a:tblGrid>
              <a:tr h="33364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Раздел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Подраздел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Показатель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2013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2014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2015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</a:rPr>
                        <a:t>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2016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6844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Темп роста</a:t>
                      </a:r>
                      <a:r>
                        <a:rPr lang="ru-RU" sz="11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(к 2013 году в %)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Темп роста</a:t>
                      </a:r>
                      <a:r>
                        <a:rPr lang="ru-RU" sz="11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(к 2014 году в %)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Темп роста</a:t>
                      </a:r>
                      <a:r>
                        <a:rPr lang="ru-RU" sz="11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(к 2015 году в %)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782 183,9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622 951,6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629 626,3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101,1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629 357,3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217 939,8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33 145,8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32 100,0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35 331,0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110,1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524 598,9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541 678,5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549 399,0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545 899,0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903,9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259,3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259,3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38 741,3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47 868,0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47 868,0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47 868,0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Культура и кинематография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113 966,2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115 744,6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101,6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111 482,0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96,3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111 482,0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98 790,8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92 169,6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87 907,0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87 907,0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Кинематография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2 260,0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2 734,0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121,0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2 734,0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2 734,0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12 915,4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20 841,0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161,4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20 841,0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20 841,0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3970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32 701,0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30 718,7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93,9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10 901,0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10 901,0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Стационарная медицинская помощь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6 326,0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7 893,0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124,8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7 893,0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7 893,0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Амбулаторная помощь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921,2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2 819,0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306,0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2 819,0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2 819,0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здравоохранения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25 453,8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20 006,7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189,0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245 267,3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270 687,5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110,4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275 042,7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276 836,7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100,7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3 209,5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3 620,0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112,8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3 620,0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3 620,0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Социальное обслуживание населения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25 571,0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28 083,0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28 083,0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28 083,0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154 323,8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175 165,5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113,5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174 247,7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174 559,7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100,2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52 787,0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54 107,0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59 380,0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60 862,0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102,5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9 376,0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9 712,0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9 712,0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9 712,0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004467" y="1365662"/>
            <a:ext cx="118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т</a:t>
            </a:r>
            <a:r>
              <a:rPr lang="ru-RU" sz="1200" dirty="0" smtClean="0"/>
              <a:t>ыс. рублей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09074" y="258617"/>
            <a:ext cx="122972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3</a:t>
            </a:r>
            <a:r>
              <a:rPr lang="ru-RU" sz="1400" dirty="0" smtClean="0"/>
              <a:t>. Расходы бюджета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5416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23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38795" y="241465"/>
            <a:ext cx="10367159" cy="11241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/>
              <a:t>Структура расходов бюджета по разделам и подразделам функциональной классификации</a:t>
            </a: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812059"/>
              </p:ext>
            </p:extLst>
          </p:nvPr>
        </p:nvGraphicFramePr>
        <p:xfrm>
          <a:off x="1733796" y="1591298"/>
          <a:ext cx="10272158" cy="3626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012"/>
                <a:gridCol w="522515"/>
                <a:gridCol w="3503220"/>
                <a:gridCol w="807523"/>
                <a:gridCol w="866898"/>
                <a:gridCol w="819398"/>
                <a:gridCol w="807522"/>
                <a:gridCol w="878774"/>
                <a:gridCol w="762032"/>
                <a:gridCol w="829264"/>
              </a:tblGrid>
              <a:tr h="33364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Раздел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Подраздел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Показатель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2013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2014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2015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</a:rPr>
                        <a:t>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2016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6844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Темп роста</a:t>
                      </a:r>
                      <a:r>
                        <a:rPr lang="ru-RU" sz="11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(к 2013 году в %)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Темп роста</a:t>
                      </a:r>
                      <a:r>
                        <a:rPr lang="ru-RU" sz="11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(к 2014 году в %)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Темп роста</a:t>
                      </a:r>
                      <a:r>
                        <a:rPr lang="ru-RU" sz="11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(к 2015 году в %)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1 342,0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44,7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1 342,0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1 342,0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Спорт высших достижений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1 342,0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44,7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1 342,0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1 342,0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2 360,9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2 077,0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88,0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2 077,0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2 077,0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2 360,9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2 077,0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88,0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2 077,0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2 077,0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3 190,0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3 625,0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113,6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3 625,0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3 625,0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3 190,0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3 625,0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113,6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3 625,0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3 625,0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177 947,6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195 569,5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109,9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191 761,5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98,1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186 749,5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97,4</a:t>
                      </a:r>
                    </a:p>
                  </a:txBody>
                  <a:tcPr marL="9525" marR="9525" marT="9525" marB="0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177 947,6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195 569,5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109,9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191 761,5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98,1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186 749,5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97,4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004467" y="1365662"/>
            <a:ext cx="118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т</a:t>
            </a:r>
            <a:r>
              <a:rPr lang="ru-RU" sz="1200" dirty="0" smtClean="0"/>
              <a:t>ыс. рублей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09074" y="258617"/>
            <a:ext cx="122972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3</a:t>
            </a:r>
            <a:r>
              <a:rPr lang="ru-RU" sz="1400" dirty="0" smtClean="0"/>
              <a:t>. Расходы бюджета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528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7336" y="253340"/>
            <a:ext cx="8915399" cy="70856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Муниципальные программы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10833" y="892651"/>
            <a:ext cx="10058400" cy="42751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Так выглядит бюджет Кемеровского муниципального района в разрезе муниципальных программ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24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096010"/>
              </p:ext>
            </p:extLst>
          </p:nvPr>
        </p:nvGraphicFramePr>
        <p:xfrm>
          <a:off x="1910833" y="1550939"/>
          <a:ext cx="9893240" cy="5020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10"/>
                <a:gridCol w="5937662"/>
                <a:gridCol w="1092530"/>
                <a:gridCol w="1104405"/>
                <a:gridCol w="11875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2014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2015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2016 год</a:t>
                      </a:r>
                      <a:endParaRPr lang="ru-RU" sz="16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бюджета всего,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1 609 229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1 603 878,3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1 637 696,1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расходы на реализацию муниципальных программ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1 267 286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1 274 775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1 276 874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"Жилище"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4 578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4 578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4 578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"Жилище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жильем молодых семей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"Социальная инфраструктура Кемеровского муниципального района"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39 480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39 480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39 480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"Строительство, реконструкция и капитальный ремонт объектов Кемеровского муниципального района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39 480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31 480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26 480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"Энергосбережение социальной инфраструктуры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"Жилищно-коммунальный и дорожный комплекс, энергосбережение и повышение энергоэффективности Кемеровского муниципального района"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225 963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227 791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228 363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"Подготовка к зиме объектов жилищно-коммунального хозяйства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45 470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27 200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"Модернизация объектов коммунальной инфраструктуры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81700" y="1250912"/>
            <a:ext cx="118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т</a:t>
            </a:r>
            <a:r>
              <a:rPr lang="ru-RU" sz="1200" dirty="0" smtClean="0"/>
              <a:t>ыс. рублей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09074" y="258617"/>
            <a:ext cx="147988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3. Расходы бюджета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274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7336" y="253340"/>
            <a:ext cx="8915399" cy="70856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Муниципальные программы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25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470483"/>
              </p:ext>
            </p:extLst>
          </p:nvPr>
        </p:nvGraphicFramePr>
        <p:xfrm>
          <a:off x="1910833" y="1246906"/>
          <a:ext cx="9893240" cy="5401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10"/>
                <a:gridCol w="5937662"/>
                <a:gridCol w="1092530"/>
                <a:gridCol w="1104405"/>
                <a:gridCol w="11875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2014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2015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2016 год</a:t>
                      </a:r>
                      <a:endParaRPr lang="ru-RU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"Сфера жизнедеятельности коммунальной инфраструктуры, дорожное хозяйство и благоустройство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29 662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47 760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45 532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жилищно-коммунального комплекса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142 831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142 831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142 831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"Управление муниципальным имуществом"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21 934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21 934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21 934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выполнения функций органов местного самоуправления, функций подведомственных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учреждений"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17 089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17 089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17 089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"Мероприятия по землеустройству, землепользованию, управлению имуществом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"Культура Кемеровского муниципального района"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2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культуры Кемеровского муниципального района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124 116,9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124 116,9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124 116,9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"Охрана труда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"Образование Кемеровского муниципального района"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592 253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591 856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591 640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дошкольного образования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32 549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31831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общего образования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340 916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340 916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340 916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дополнительного образования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29 987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29 987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29987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"Социальные гарантии в системе образования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37 244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37 296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37349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81700" y="961901"/>
            <a:ext cx="118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т</a:t>
            </a:r>
            <a:r>
              <a:rPr lang="ru-RU" sz="1200" dirty="0" smtClean="0"/>
              <a:t>ыс. рублей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09074" y="258617"/>
            <a:ext cx="147988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3. Расходы бюджета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1895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7336" y="253340"/>
            <a:ext cx="8915399" cy="70856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Муниципальные программы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26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522081"/>
              </p:ext>
            </p:extLst>
          </p:nvPr>
        </p:nvGraphicFramePr>
        <p:xfrm>
          <a:off x="1910833" y="1238900"/>
          <a:ext cx="9893240" cy="519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10"/>
                <a:gridCol w="5937662"/>
                <a:gridCol w="1092530"/>
                <a:gridCol w="1104405"/>
                <a:gridCol w="11875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2014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2015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2016 год</a:t>
                      </a:r>
                      <a:endParaRPr lang="ru-RU" sz="16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деятельности прочих учреждений образования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42 957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42 957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42957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"Лето"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4901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"Организация воспитательного и образовательного процесса в детских домах и школах-интернатах"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103 689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103 689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103689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6.8.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"Охрана труда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"Развитие физической культуры и спорта. Молодое поколение Кемеровского муниципального района"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24 353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24 353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24 353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образовательных программ в сфере спорта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1262</a:t>
                      </a:r>
                    </a:p>
                  </a:txBody>
                  <a:tcPr marL="9525" marR="9525" marT="9525" marB="0" anchor="ctr"/>
                </a:tc>
              </a:tr>
              <a:tr h="15363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массового спорта и физической культуры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22 812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22 812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22812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"Охрана труда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"Молодое поколение Кемеровского муниципального района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259,3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"Социальная поддержка населения Кемеровского муниципального района"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204 779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210 837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212 580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"Меры социальной поддержки гражданам Кемеровского муниципального района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160 778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166 836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168 579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"Акции Кемеровского муниципального района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69825" y="961901"/>
            <a:ext cx="118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т</a:t>
            </a:r>
            <a:r>
              <a:rPr lang="ru-RU" sz="1200" dirty="0" smtClean="0"/>
              <a:t>ыс. рублей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09074" y="258617"/>
            <a:ext cx="147988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3. Расходы бюджета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681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7336" y="253340"/>
            <a:ext cx="8915399" cy="70856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Муниципальные программы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27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713331"/>
              </p:ext>
            </p:extLst>
          </p:nvPr>
        </p:nvGraphicFramePr>
        <p:xfrm>
          <a:off x="1887082" y="1238900"/>
          <a:ext cx="9893240" cy="5112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10"/>
                <a:gridCol w="5937662"/>
                <a:gridCol w="1092530"/>
                <a:gridCol w="1104405"/>
                <a:gridCol w="11875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2014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2015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2016 год</a:t>
                      </a:r>
                      <a:endParaRPr lang="ru-RU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"Материальная поддержка малоимущих граждан Кемеровского муниципального района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деятельности органов местного самоуправления и их подведомственных учреждений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37 795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37 795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37 795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"Дополнительное пенсионное обеспечение граждан"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"Развитие сельского здравоохранения Кемеровского муниципального района"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11 044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11 044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11 044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первичной специализированной медико-санитарной помощи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7 893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7 893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7893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"Анти ВИЧ/СПИД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"Неотложные меры борьбы с туберкулезом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9.4.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"Счастливое материнство и детство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льготными лекарственными средствами и изделиями медицинского назначения отдельных категорий граждан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2819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9.6.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"Вакцинопрофилактика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9.7.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"Профилактика инфекционных заболеваний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"Социальная поддержка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142,8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81700" y="961901"/>
            <a:ext cx="118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т</a:t>
            </a:r>
            <a:r>
              <a:rPr lang="ru-RU" sz="1200" dirty="0" smtClean="0"/>
              <a:t>ыс. рублей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09074" y="258617"/>
            <a:ext cx="147988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3</a:t>
            </a:r>
            <a:r>
              <a:rPr lang="ru-RU" sz="1400" dirty="0" smtClean="0"/>
              <a:t>. Расходы бюджета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593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7336" y="253340"/>
            <a:ext cx="8915399" cy="70856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Муниципальные программы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28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401744"/>
              </p:ext>
            </p:extLst>
          </p:nvPr>
        </p:nvGraphicFramePr>
        <p:xfrm>
          <a:off x="1887082" y="1238900"/>
          <a:ext cx="9893240" cy="5126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10"/>
                <a:gridCol w="5937662"/>
                <a:gridCol w="1092530"/>
                <a:gridCol w="1104405"/>
                <a:gridCol w="11875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2014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2015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2016 год</a:t>
                      </a:r>
                      <a:endParaRPr lang="ru-RU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"Обеспечение безопасности условий жизни и деятельности населения района"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1 226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"Обеспечение пожарной безопасности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"Снижение рисков и смягчение последствий чрезвычайных ситуаций природного и техногенного характера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455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"Борьба с преступностью и профилактика правонарушений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водохозяйственного комплекса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671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"Развитие субъектов малого и среднего предпринимательства в Кемеровском муниципальном районе"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"Финансовая поддержка агропромышленного комплекса и социального развития села в Кемеровском муниципальном районе"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5 264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"Финансовая поддержка агропромышленного комплекса Кемеровского муниципального района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2185</a:t>
                      </a:r>
                    </a:p>
                  </a:txBody>
                  <a:tcPr marL="9525" marR="9525" marT="9525" marB="0" anchor="ctr"/>
                </a:tc>
              </a:tr>
              <a:tr h="1224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"Социальная поддержка молодых семей и молодых специалистов на строительство (приобретение) жилья в сельской местности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"Финансовая поддержка Ветеранского подворья Кемеровского муниципального района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81700" y="961901"/>
            <a:ext cx="118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т</a:t>
            </a:r>
            <a:r>
              <a:rPr lang="ru-RU" sz="1200" dirty="0" smtClean="0"/>
              <a:t>ыс. рублей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09074" y="258617"/>
            <a:ext cx="147988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3. Расходы бюджета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964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7336" y="253340"/>
            <a:ext cx="8915399" cy="70856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Муниципальные программы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29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394571"/>
              </p:ext>
            </p:extLst>
          </p:nvPr>
        </p:nvGraphicFramePr>
        <p:xfrm>
          <a:off x="1887082" y="1238900"/>
          <a:ext cx="9893240" cy="278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10"/>
                <a:gridCol w="5937662"/>
                <a:gridCol w="1092530"/>
                <a:gridCol w="1104405"/>
                <a:gridCol w="11875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2014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2015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2016 год</a:t>
                      </a:r>
                      <a:endParaRPr lang="ru-RU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Кемеровского муниципального района "Информационная политика и работа с общественностью муниципального образования "Кемеровский муниципальный район"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11 632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11 632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11 632</a:t>
                      </a:r>
                    </a:p>
                  </a:txBody>
                  <a:tcPr marL="9525" marR="9525" marT="9525" marB="0" anchor="ctr"/>
                </a:tc>
              </a:tr>
              <a:tr h="15840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"Взаимодействие со средствами массовой информации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2577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13.2.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"Информатизация администрации Кемеровского муниципального района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"Материальное стимулирование организаций и отдельных категорий граждан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5920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13.4.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"Мероприятия, направленные на доступность органов местного самоуправления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81700" y="961901"/>
            <a:ext cx="118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т</a:t>
            </a:r>
            <a:r>
              <a:rPr lang="ru-RU" sz="1200" dirty="0" smtClean="0"/>
              <a:t>ыс. рублей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76" y="4369653"/>
            <a:ext cx="3466853" cy="2133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28" y="4369653"/>
            <a:ext cx="3198610" cy="21334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37" y="4369653"/>
            <a:ext cx="3203988" cy="21370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9074" y="258617"/>
            <a:ext cx="147988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3. Расходы бюджета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622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21" y="1842136"/>
            <a:ext cx="2562605" cy="25421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05064"/>
            <a:ext cx="8915399" cy="71387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Основные параметры бюджета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3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82" y="2894755"/>
            <a:ext cx="3247840" cy="3221857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4161561" y="4987979"/>
            <a:ext cx="1682270" cy="607318"/>
          </a:xfrm>
          <a:prstGeom prst="roundRect">
            <a:avLst/>
          </a:prstGeom>
          <a:gradFill flip="none" rotWithShape="1">
            <a:gsLst>
              <a:gs pos="0">
                <a:srgbClr val="EFF357">
                  <a:shade val="30000"/>
                  <a:satMod val="115000"/>
                </a:srgbClr>
              </a:gs>
              <a:gs pos="50000">
                <a:srgbClr val="EFF357">
                  <a:shade val="67500"/>
                  <a:satMod val="115000"/>
                </a:srgbClr>
              </a:gs>
              <a:gs pos="100000">
                <a:srgbClr val="EFF357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Расходы бюджета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1 609 229 тыс. руб.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92625" y="4227650"/>
            <a:ext cx="1793174" cy="475403"/>
          </a:xfrm>
          <a:prstGeom prst="roundRect">
            <a:avLst/>
          </a:prstGeom>
          <a:gradFill flip="none" rotWithShape="1">
            <a:gsLst>
              <a:gs pos="0">
                <a:srgbClr val="EFF357">
                  <a:shade val="30000"/>
                  <a:satMod val="115000"/>
                </a:srgbClr>
              </a:gs>
              <a:gs pos="50000">
                <a:srgbClr val="EFF357">
                  <a:shade val="67500"/>
                  <a:satMod val="115000"/>
                </a:srgbClr>
              </a:gs>
              <a:gs pos="100000">
                <a:srgbClr val="EFF35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Доходы бюджета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1 580 067,5 тыс. руб.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716373" y="3103195"/>
            <a:ext cx="1001824" cy="1146930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718197" y="3063526"/>
            <a:ext cx="744983" cy="1186599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903901" y="3564786"/>
            <a:ext cx="939930" cy="1494417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4161561" y="3579566"/>
            <a:ext cx="742340" cy="1464858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843941" y="6198216"/>
            <a:ext cx="1872322" cy="474652"/>
          </a:xfrm>
          <a:prstGeom prst="roundRect">
            <a:avLst/>
          </a:prstGeom>
          <a:solidFill>
            <a:srgbClr val="99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Дефицит бюджета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29 161,5 тыс. руб.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6593555" y="5291638"/>
            <a:ext cx="2315688" cy="1337588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Доходы в расчете на 1 человека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33 559 руб.  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9508589" y="4756093"/>
            <a:ext cx="2315688" cy="1337588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в расчете на 1 человека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34 179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712" y="1396590"/>
            <a:ext cx="2052191" cy="2035774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5096059" y="2678490"/>
            <a:ext cx="1707088" cy="506038"/>
          </a:xfrm>
          <a:prstGeom prst="roundRect">
            <a:avLst/>
          </a:prstGeom>
          <a:gradFill flip="none" rotWithShape="1">
            <a:gsLst>
              <a:gs pos="0">
                <a:srgbClr val="EFF357">
                  <a:shade val="30000"/>
                  <a:satMod val="115000"/>
                </a:srgbClr>
              </a:gs>
              <a:gs pos="50000">
                <a:srgbClr val="EFF357">
                  <a:shade val="67500"/>
                  <a:satMod val="115000"/>
                </a:srgbClr>
              </a:gs>
              <a:gs pos="100000">
                <a:srgbClr val="EFF35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Доходы бюджета 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1 576 029,8 тыс. руб.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190734" y="3400778"/>
            <a:ext cx="1646752" cy="494468"/>
          </a:xfrm>
          <a:prstGeom prst="roundRect">
            <a:avLst/>
          </a:prstGeom>
          <a:gradFill flip="none" rotWithShape="1">
            <a:gsLst>
              <a:gs pos="0">
                <a:srgbClr val="EFF357">
                  <a:shade val="30000"/>
                  <a:satMod val="115000"/>
                </a:srgbClr>
              </a:gs>
              <a:gs pos="50000">
                <a:srgbClr val="EFF357">
                  <a:shade val="67500"/>
                  <a:satMod val="115000"/>
                </a:srgbClr>
              </a:gs>
              <a:gs pos="100000">
                <a:srgbClr val="EFF357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Расходы бюджета 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1 603 878,3 тыс. руб.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0556469" y="2749550"/>
            <a:ext cx="1401082" cy="324239"/>
          </a:xfrm>
          <a:prstGeom prst="roundRect">
            <a:avLst/>
          </a:prstGeom>
          <a:gradFill flip="none" rotWithShape="1">
            <a:gsLst>
              <a:gs pos="0">
                <a:srgbClr val="EFF357">
                  <a:shade val="30000"/>
                  <a:satMod val="115000"/>
                </a:srgbClr>
              </a:gs>
              <a:gs pos="50000">
                <a:srgbClr val="EFF357">
                  <a:shade val="67500"/>
                  <a:satMod val="115000"/>
                </a:srgbClr>
              </a:gs>
              <a:gs pos="100000">
                <a:srgbClr val="EFF357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Расходы бюджета 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1 637 696,1 тыс. руб.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806622" y="2070863"/>
            <a:ext cx="1403935" cy="335246"/>
          </a:xfrm>
          <a:prstGeom prst="roundRect">
            <a:avLst/>
          </a:prstGeom>
          <a:gradFill flip="none" rotWithShape="1">
            <a:gsLst>
              <a:gs pos="0">
                <a:srgbClr val="EFF357">
                  <a:shade val="30000"/>
                  <a:satMod val="115000"/>
                </a:srgbClr>
              </a:gs>
              <a:gs pos="50000">
                <a:srgbClr val="EFF357">
                  <a:shade val="67500"/>
                  <a:satMod val="115000"/>
                </a:srgbClr>
              </a:gs>
              <a:gs pos="100000">
                <a:srgbClr val="EFF35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Доходы бюджета 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1 612 411,6 тыс. руб.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12835" y="2380218"/>
            <a:ext cx="114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2014 год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9768491" y="926539"/>
            <a:ext cx="114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2016 год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6318907" y="1394649"/>
            <a:ext cx="114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2015 год</a:t>
            </a:r>
            <a:endParaRPr lang="ru-RU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5135823" y="1990760"/>
            <a:ext cx="935816" cy="711945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071638" y="1990760"/>
            <a:ext cx="703450" cy="719103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751399" y="2322133"/>
            <a:ext cx="1045151" cy="1084119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7209227" y="2337633"/>
            <a:ext cx="508179" cy="1114243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8837486" y="1508125"/>
            <a:ext cx="853910" cy="568924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9708916" y="1501032"/>
            <a:ext cx="471751" cy="569831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11032747" y="1789694"/>
            <a:ext cx="897316" cy="978684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10585361" y="1780153"/>
            <a:ext cx="436655" cy="969397"/>
          </a:xfrm>
          <a:prstGeom prst="line">
            <a:avLst/>
          </a:prstGeom>
          <a:ln w="381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Скругленный прямоугольник 71"/>
          <p:cNvSpPr/>
          <p:nvPr/>
        </p:nvSpPr>
        <p:spPr>
          <a:xfrm>
            <a:off x="5973119" y="4438896"/>
            <a:ext cx="1872322" cy="474652"/>
          </a:xfrm>
          <a:prstGeom prst="roundRect">
            <a:avLst/>
          </a:prstGeom>
          <a:solidFill>
            <a:srgbClr val="99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Дефицит бюджета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27 848,5 тыс. руб.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9405646" y="3472690"/>
            <a:ext cx="1872322" cy="474652"/>
          </a:xfrm>
          <a:prstGeom prst="roundRect">
            <a:avLst/>
          </a:prstGeom>
          <a:solidFill>
            <a:srgbClr val="99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Дефицит бюджета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25 284,5 тыс. руб.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9074" y="258617"/>
            <a:ext cx="1747108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1. Общие характеристики бюджета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0231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332601"/>
            <a:ext cx="8915399" cy="82731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Раздел 4. Межбюджетные отношения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30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130456"/>
              </p:ext>
            </p:extLst>
          </p:nvPr>
        </p:nvGraphicFramePr>
        <p:xfrm>
          <a:off x="2042555" y="1448789"/>
          <a:ext cx="9619016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3897"/>
                <a:gridCol w="1520042"/>
                <a:gridCol w="1365662"/>
                <a:gridCol w="138941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2014 год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 год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 год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581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Доходы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1 146 276,5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1 121 286,8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1 128 322,6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3672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chemeClr val="tx1"/>
                          </a:solidFill>
                        </a:rPr>
                        <a:t>в том числе получаемые</a:t>
                      </a:r>
                      <a:endParaRPr lang="ru-RU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5275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из бюджета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</a:rPr>
                        <a:t> субъекта Российской Федерации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smtClean="0">
                          <a:solidFill>
                            <a:schemeClr val="tx1"/>
                          </a:solidFill>
                        </a:rPr>
                        <a:t>736 785,5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698 502,8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697 539,6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Дотации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78 651,0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35 218,0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34 693,0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Субсидии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10 656,3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10 656,3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10 656,3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Субвенции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647 478,2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652 628,5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652 190,3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из бюджетов сельских поселений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409 491,0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422 784,0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430 783,0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</a:rPr>
                        <a:t>Осуществление части полномочий по решению вопросов местного значения</a:t>
                      </a:r>
                      <a:endParaRPr lang="ru-RU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</a:rPr>
                        <a:t>249 442,8</a:t>
                      </a:r>
                      <a:endParaRPr lang="ru-RU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</a:rPr>
                        <a:t>251 270,8</a:t>
                      </a:r>
                      <a:endParaRPr lang="ru-RU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</a:rPr>
                        <a:t>251 842,8</a:t>
                      </a:r>
                      <a:endParaRPr lang="ru-RU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</a:rPr>
                        <a:t>На развитие инфраструктуры и выполнение муниципальных</a:t>
                      </a: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</a:rPr>
                        <a:t> программ</a:t>
                      </a:r>
                      <a:endParaRPr lang="ru-RU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</a:rPr>
                        <a:t>160 048,2</a:t>
                      </a:r>
                      <a:endParaRPr lang="ru-RU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</a:rPr>
                        <a:t>171 513,2</a:t>
                      </a:r>
                      <a:endParaRPr lang="ru-RU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</a:rPr>
                        <a:t>178 940,2</a:t>
                      </a:r>
                      <a:endParaRPr lang="ru-RU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</a:t>
                      </a:r>
                      <a:endParaRPr lang="ru-RU" sz="1400" b="1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197 913,7</a:t>
                      </a:r>
                      <a:endParaRPr lang="ru-R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194 134,8</a:t>
                      </a:r>
                      <a:endParaRPr lang="ru-RU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189 123,3</a:t>
                      </a:r>
                      <a:endParaRPr lang="ru-RU" sz="1400" b="1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i="1" dirty="0" smtClean="0"/>
                        <a:t>в том числе</a:t>
                      </a:r>
                      <a:endParaRPr lang="ru-RU" sz="1400" b="0" i="1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направляемые в бюджеты</a:t>
                      </a:r>
                      <a:r>
                        <a:rPr lang="ru-RU" sz="1400" b="1" i="1" baseline="0" dirty="0" smtClean="0"/>
                        <a:t> сельских поселений</a:t>
                      </a:r>
                      <a:endParaRPr lang="ru-RU" sz="1400" b="1" i="1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197 913,7</a:t>
                      </a:r>
                      <a:endParaRPr lang="ru-RU" sz="1400" b="1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194 134,8</a:t>
                      </a:r>
                      <a:endParaRPr lang="ru-RU" sz="1400" b="1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189 123,3</a:t>
                      </a:r>
                      <a:endParaRPr lang="ru-RU" sz="1400" b="1" i="1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</a:t>
                      </a:r>
                      <a:endParaRPr lang="ru-RU" sz="14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195 569,5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191 761,5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186 749,5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</a:t>
                      </a:r>
                      <a:endParaRPr lang="ru-RU" sz="14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2 344,2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2 373,3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2 373,8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39196" y="1159915"/>
            <a:ext cx="118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т</a:t>
            </a:r>
            <a:r>
              <a:rPr lang="ru-RU" sz="1200" dirty="0" smtClean="0"/>
              <a:t>ыс. рублей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042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62543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Раздел 5. Муниципальный долг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31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883" y="2529409"/>
            <a:ext cx="2396237" cy="1794584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51525089"/>
              </p:ext>
            </p:extLst>
          </p:nvPr>
        </p:nvGraphicFramePr>
        <p:xfrm>
          <a:off x="2032000" y="1573612"/>
          <a:ext cx="7408883" cy="504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12714" y="1420244"/>
            <a:ext cx="79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млн. рублей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227015" y="4077147"/>
            <a:ext cx="573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27,8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436319" y="1573612"/>
            <a:ext cx="573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97,7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636407" y="3090250"/>
            <a:ext cx="573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55,0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74070" y="2899388"/>
            <a:ext cx="573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60,0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111733" y="2735432"/>
            <a:ext cx="573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65,0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618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609601"/>
            <a:ext cx="9179235" cy="649184"/>
          </a:xfrm>
        </p:spPr>
        <p:txBody>
          <a:bodyPr>
            <a:normAutofit/>
          </a:bodyPr>
          <a:lstStyle/>
          <a:p>
            <a:r>
              <a:rPr lang="ru-RU" sz="3200" dirty="0"/>
              <a:t>Муниципальные внутренние </a:t>
            </a:r>
            <a:r>
              <a:rPr lang="ru-RU" sz="3200" dirty="0" smtClean="0"/>
              <a:t>заимствования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903428"/>
              </p:ext>
            </p:extLst>
          </p:nvPr>
        </p:nvGraphicFramePr>
        <p:xfrm>
          <a:off x="1995057" y="1760779"/>
          <a:ext cx="9773390" cy="3131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8252"/>
                <a:gridCol w="1306286"/>
                <a:gridCol w="1199408"/>
                <a:gridCol w="1246909"/>
                <a:gridCol w="12825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69 900,1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20 000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20 000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20 000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261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34 900,1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7394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получение </a:t>
                      </a:r>
                    </a:p>
                  </a:txBody>
                  <a:tcPr marL="3429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80 567,1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85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погашение </a:t>
                      </a:r>
                    </a:p>
                  </a:txBody>
                  <a:tcPr marL="3429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45 667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effectLst/>
                          <a:latin typeface="Times New Roman" panose="02020603050405020304" pitchFamily="18" charset="0"/>
                        </a:rPr>
                        <a:t>Кредиты кредитных организаций в валюте Российской Федерации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35 000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20 000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20 000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20 000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65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получение </a:t>
                      </a:r>
                    </a:p>
                  </a:txBody>
                  <a:tcPr marL="3429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100 000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55 000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60 000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65 000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6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</a:rPr>
                        <a:t>погашение </a:t>
                      </a:r>
                    </a:p>
                  </a:txBody>
                  <a:tcPr marL="3429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65 000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35 000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40 000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45 000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93130" y="1464667"/>
            <a:ext cx="118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т</a:t>
            </a:r>
            <a:r>
              <a:rPr lang="ru-RU" sz="1200" dirty="0" smtClean="0"/>
              <a:t>ыс. рублей</a:t>
            </a:r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23" y="4928259"/>
            <a:ext cx="2394857" cy="1796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9074" y="258617"/>
            <a:ext cx="1747108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1</a:t>
            </a:r>
            <a:r>
              <a:rPr lang="ru-RU" sz="1400" dirty="0" smtClean="0"/>
              <a:t>. Общие характеристики бюджета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2127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55221"/>
            <a:ext cx="8915399" cy="1100447"/>
          </a:xfrm>
        </p:spPr>
        <p:txBody>
          <a:bodyPr>
            <a:normAutofit/>
          </a:bodyPr>
          <a:lstStyle/>
          <a:p>
            <a:r>
              <a:rPr lang="ru-RU" sz="3200" dirty="0"/>
              <a:t>Основные приоритеты бюджетной </a:t>
            </a:r>
            <a:r>
              <a:rPr lang="ru-RU" sz="3200" dirty="0" smtClean="0"/>
              <a:t>и налоговой политики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75802" y="1722974"/>
            <a:ext cx="52118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Обеспечение полного и своевременного поступления денежных средств в </a:t>
            </a:r>
            <a:r>
              <a:rPr lang="ru-RU" dirty="0" smtClean="0"/>
              <a:t>бюджет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Расширение </a:t>
            </a:r>
            <a:r>
              <a:rPr lang="ru-RU" dirty="0"/>
              <a:t>мероприятий по мобилизации дополнительных налоговых поступлений в бюджет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Сокращение объемов задолженности по </a:t>
            </a:r>
            <a:r>
              <a:rPr lang="ru-RU" dirty="0" smtClean="0"/>
              <a:t>доходам 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Гарантированное исполнение действующих расходных обязательств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Планирование </a:t>
            </a:r>
            <a:r>
              <a:rPr lang="ru-RU" dirty="0"/>
              <a:t>программно-целевым методом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Оптимизация и повышение эффективности использования финансовых ресурсов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Обеспечение </a:t>
            </a:r>
            <a:r>
              <a:rPr lang="ru-RU" dirty="0"/>
              <a:t>прозрачности </a:t>
            </a:r>
            <a:r>
              <a:rPr lang="ru-RU" dirty="0" smtClean="0"/>
              <a:t>бюджета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02"/>
          <a:stretch/>
        </p:blipFill>
        <p:spPr>
          <a:xfrm>
            <a:off x="7251911" y="1839766"/>
            <a:ext cx="4619500" cy="42907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074" y="258617"/>
            <a:ext cx="1747108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1. Общие характеристики бюджета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975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43346"/>
            <a:ext cx="8915399" cy="63730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Раздел 2. Доходы бюджета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1609725"/>
            <a:ext cx="6436035" cy="3549901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Структура доходов бюджета района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Налоговые доходы</a:t>
            </a:r>
          </a:p>
          <a:p>
            <a:pPr marL="342900" indent="-342900">
              <a:buAutoNum type="arabicPeriod"/>
            </a:pPr>
            <a:r>
              <a:rPr lang="ru-RU" dirty="0" smtClean="0"/>
              <a:t>Неналоговые доходы</a:t>
            </a:r>
          </a:p>
          <a:p>
            <a:pPr marL="342900" indent="-342900">
              <a:buAutoNum type="arabicPeriod"/>
            </a:pPr>
            <a:r>
              <a:rPr lang="ru-RU" dirty="0" smtClean="0"/>
              <a:t>Безвозмездные поступления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Основные мероприятия по мобилизации доходов бюджета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9" y="2058901"/>
            <a:ext cx="2117306" cy="31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229589"/>
            <a:ext cx="8915399" cy="82731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Структура доходов бюджета района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04281"/>
              </p:ext>
            </p:extLst>
          </p:nvPr>
        </p:nvGraphicFramePr>
        <p:xfrm>
          <a:off x="2004348" y="1197807"/>
          <a:ext cx="9870977" cy="2191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748"/>
                <a:gridCol w="1048791"/>
                <a:gridCol w="1020666"/>
                <a:gridCol w="1113932"/>
                <a:gridCol w="1011751"/>
                <a:gridCol w="1080655"/>
                <a:gridCol w="1033153"/>
                <a:gridCol w="1116281"/>
              </a:tblGrid>
              <a:tr h="35287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latin typeface="+mn-lt"/>
                        </a:rPr>
                        <a:t>Показатель</a:t>
                      </a:r>
                      <a:endParaRPr lang="ru-RU" sz="1200" dirty="0">
                        <a:ln>
                          <a:noFill/>
                        </a:ln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latin typeface="+mn-lt"/>
                        </a:rPr>
                        <a:t>2013 год</a:t>
                      </a:r>
                      <a:endParaRPr lang="ru-RU" sz="1200" dirty="0">
                        <a:ln>
                          <a:noFill/>
                        </a:ln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2014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2015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</a:rPr>
                        <a:t>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2016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7238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</a:rPr>
                        <a:t>Сумма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</a:rPr>
                        <a:t>Темп роста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</a:rPr>
                        <a:t> (к 2013 году в %)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</a:rPr>
                        <a:t>Сумма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</a:rPr>
                        <a:t>Темп роста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</a:rPr>
                        <a:t> (к 2014 году в %)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</a:rPr>
                        <a:t>Сумма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</a:rPr>
                        <a:t>Темп роста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</a:rPr>
                        <a:t> (к 2015 году в %)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172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всего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1 738 132,3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1 580 067,5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1 576 029,8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1 612 411,6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</a:p>
                  </a:txBody>
                  <a:tcPr marL="9525" marR="9525" marT="9525" marB="0" anchor="b"/>
                </a:tc>
              </a:tr>
              <a:tr h="2172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том, числе: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172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176 956,9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143 684,0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150 807,0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158 270,0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</a:p>
                  </a:txBody>
                  <a:tcPr marL="9525" marR="9525" marT="9525" marB="0" anchor="b"/>
                </a:tc>
              </a:tr>
              <a:tr h="2172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252 755,9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281 107,0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294 936,0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316 819,0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107,4</a:t>
                      </a:r>
                    </a:p>
                  </a:txBody>
                  <a:tcPr marL="9525" marR="9525" marT="9525" marB="0" anchor="b"/>
                </a:tc>
              </a:tr>
              <a:tr h="205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1 308 419,5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1 155 276,5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1 130 286,8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1 137 322,6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42783687"/>
              </p:ext>
            </p:extLst>
          </p:nvPr>
        </p:nvGraphicFramePr>
        <p:xfrm>
          <a:off x="2165215" y="3609264"/>
          <a:ext cx="6726122" cy="303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11543" y="918403"/>
            <a:ext cx="118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т</a:t>
            </a:r>
            <a:r>
              <a:rPr lang="ru-RU" sz="1200" dirty="0" smtClean="0"/>
              <a:t>ыс. рублей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734926" y="3609264"/>
            <a:ext cx="31641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Снижение доходов в 2014 году связано с уменьшением единого норматива отчисления от налога на доходы физических лиц </a:t>
            </a:r>
            <a:r>
              <a:rPr lang="ru-RU" sz="1600" dirty="0"/>
              <a:t>в бюджет района </a:t>
            </a:r>
            <a:r>
              <a:rPr lang="ru-RU" sz="1600" dirty="0" smtClean="0"/>
              <a:t>с 10% до 5%. Также снижение доходов связано с уменьшением безвозмездных поступлений из областного бюджета по субсидии.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09074" y="258617"/>
            <a:ext cx="147988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2</a:t>
            </a:r>
            <a:r>
              <a:rPr lang="ru-RU" sz="1400" dirty="0" smtClean="0"/>
              <a:t>. Доходы бюджета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8743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390526"/>
            <a:ext cx="8915399" cy="6135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Налоговые доходы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7435"/>
              </p:ext>
            </p:extLst>
          </p:nvPr>
        </p:nvGraphicFramePr>
        <p:xfrm>
          <a:off x="1721923" y="1413168"/>
          <a:ext cx="10272156" cy="4180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012"/>
                <a:gridCol w="3408218"/>
                <a:gridCol w="890650"/>
                <a:gridCol w="843148"/>
                <a:gridCol w="950026"/>
                <a:gridCol w="926275"/>
                <a:gridCol w="938151"/>
                <a:gridCol w="843148"/>
                <a:gridCol w="997528"/>
              </a:tblGrid>
              <a:tr h="33364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№ п/п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Показатель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2013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2014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2015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</a:rPr>
                        <a:t>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</a:rPr>
                        <a:t>2016 год</a:t>
                      </a:r>
                      <a:endParaRPr lang="ru-RU" sz="1200" dirty="0">
                        <a:ln>
                          <a:noFill/>
                        </a:ln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6844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Темп роста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(к 2013 году в %)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Темп роста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(к 2014 году в %)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Темп роста</a:t>
                      </a:r>
                      <a:r>
                        <a:rPr lang="ru-RU" sz="12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(к 2015 году в %)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налоговые 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176 956,9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143 684,0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150 807,0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158 270,0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  <a:endParaRPr lang="ru-RU" sz="12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доходы физических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лиц (НДФЛ)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172 514,3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137 723,0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144 609,0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151 840,0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  <a:endParaRPr lang="ru-RU" sz="12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налог на вмененный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 (ЕНВД)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4 054,5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4 080,0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4 284,0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4 498,0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  <a:endParaRPr lang="ru-RU" sz="12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сельскохозяйственный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(ЕСХН)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  <a:endParaRPr lang="ru-RU" sz="12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Налог, взимаемый в связи с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применением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патентной системы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налогообложения (Патент)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104,2</a:t>
                      </a:r>
                    </a:p>
                  </a:txBody>
                  <a:tcPr marL="9525" marR="9525" marT="9525" marB="0" anchor="ctr"/>
                </a:tc>
              </a:tr>
              <a:tr h="3970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  <a:endParaRPr lang="ru-RU" sz="12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Транспортный налог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6.</a:t>
                      </a:r>
                      <a:endParaRPr lang="ru-RU" sz="12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103,1</a:t>
                      </a:r>
                    </a:p>
                  </a:txBody>
                  <a:tcPr marL="9525" marR="9525" marT="9525" marB="0" anchor="ctr"/>
                </a:tc>
              </a:tr>
              <a:tr h="204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</a:rPr>
                        <a:t>7.</a:t>
                      </a:r>
                      <a:endParaRPr lang="ru-RU" sz="12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Задолженность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перерасчеты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отмененным налогам, сборам и иным платежам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954387" y="1108408"/>
            <a:ext cx="118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т</a:t>
            </a:r>
            <a:r>
              <a:rPr lang="ru-RU" sz="1200" dirty="0" smtClean="0"/>
              <a:t>ыс. рублей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09074" y="258617"/>
            <a:ext cx="147988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2</a:t>
            </a:r>
            <a:r>
              <a:rPr lang="ru-RU" sz="1400" dirty="0" smtClean="0"/>
              <a:t>. Доходы бюджета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914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C1A-CFEF-4659-9779-4B184D2C5FA7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622824675"/>
              </p:ext>
            </p:extLst>
          </p:nvPr>
        </p:nvGraphicFramePr>
        <p:xfrm>
          <a:off x="1157200" y="2123420"/>
          <a:ext cx="6145300" cy="4518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8" name="Диаграмма 47"/>
          <p:cNvGraphicFramePr/>
          <p:nvPr>
            <p:extLst>
              <p:ext uri="{D42A27DB-BD31-4B8C-83A1-F6EECF244321}">
                <p14:modId xmlns:p14="http://schemas.microsoft.com/office/powerpoint/2010/main" val="1546841069"/>
              </p:ext>
            </p:extLst>
          </p:nvPr>
        </p:nvGraphicFramePr>
        <p:xfrm>
          <a:off x="7068167" y="1654522"/>
          <a:ext cx="4664075" cy="4212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Заголовок 1"/>
          <p:cNvSpPr>
            <a:spLocks noGrp="1"/>
          </p:cNvSpPr>
          <p:nvPr>
            <p:ph type="title"/>
          </p:nvPr>
        </p:nvSpPr>
        <p:spPr>
          <a:xfrm>
            <a:off x="2589212" y="390526"/>
            <a:ext cx="8915399" cy="6135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Налоговые доходы</a:t>
            </a:r>
            <a:endParaRPr lang="ru-RU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2438400" y="1600200"/>
            <a:ext cx="368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Структура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30038" y="2000310"/>
            <a:ext cx="749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тыс. рублей</a:t>
            </a:r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09074" y="258617"/>
            <a:ext cx="147988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2</a:t>
            </a:r>
            <a:r>
              <a:rPr lang="ru-RU" sz="1400" dirty="0" smtClean="0"/>
              <a:t>. Доходы бюджета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870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2923</TotalTime>
  <Words>4116</Words>
  <Application>Microsoft Office PowerPoint</Application>
  <PresentationFormat>Произвольный</PresentationFormat>
  <Paragraphs>1709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Легкий дым</vt:lpstr>
      <vt:lpstr>Бюджет Кемеровского муниципального района на 2014 год и на плановый период 2015 и 2016 годов в соответствии Решением Совета народных депутатов Кемеровского муниципального района  от 26.12.2013 №236</vt:lpstr>
      <vt:lpstr>Раздел 1. Общие характеристики бюджета</vt:lpstr>
      <vt:lpstr>Основные параметры бюджета</vt:lpstr>
      <vt:lpstr>Муниципальные внутренние заимствования</vt:lpstr>
      <vt:lpstr>Основные приоритеты бюджетной и налоговой политики</vt:lpstr>
      <vt:lpstr>Раздел 2. Доходы бюджета</vt:lpstr>
      <vt:lpstr>Структура доходов бюджета района</vt:lpstr>
      <vt:lpstr>Налоговые доходы</vt:lpstr>
      <vt:lpstr>Налоговые доходы</vt:lpstr>
      <vt:lpstr>Неналоговые доходы</vt:lpstr>
      <vt:lpstr>Неналоговые доходы</vt:lpstr>
      <vt:lpstr>Неналоговые доходы</vt:lpstr>
      <vt:lpstr>Безвозмездные поступления</vt:lpstr>
      <vt:lpstr>Безвозмездные поступления</vt:lpstr>
      <vt:lpstr>Безвозмездные поступления</vt:lpstr>
      <vt:lpstr>Основные мероприятия по мобилизации доходов бюджета</vt:lpstr>
      <vt:lpstr>Раздел 3. Расходы бюджета</vt:lpstr>
      <vt:lpstr>Динамика расходов бюджета района на выполнение основных функций государства</vt:lpstr>
      <vt:lpstr>Структура расходов бюджета по разделам и подразделам функциональной классификации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Муниципальные программы</vt:lpstr>
      <vt:lpstr>Муниципальные программы</vt:lpstr>
      <vt:lpstr>Муниципальные программы</vt:lpstr>
      <vt:lpstr>Муниципальные программы</vt:lpstr>
      <vt:lpstr>Муниципальные программы</vt:lpstr>
      <vt:lpstr>Муниципальные программы</vt:lpstr>
      <vt:lpstr>Раздел 4. Межбюджетные отношения</vt:lpstr>
      <vt:lpstr>Раздел 5. Муниципальный долг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Svetlana Ishkova</dc:creator>
  <cp:lastModifiedBy>Данила Зайцев</cp:lastModifiedBy>
  <cp:revision>1087</cp:revision>
  <cp:lastPrinted>2015-03-17T07:57:30Z</cp:lastPrinted>
  <dcterms:created xsi:type="dcterms:W3CDTF">2014-07-28T07:22:52Z</dcterms:created>
  <dcterms:modified xsi:type="dcterms:W3CDTF">2017-04-19T09:17:39Z</dcterms:modified>
</cp:coreProperties>
</file>