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5" r:id="rId1"/>
  </p:sldMasterIdLst>
  <p:notesMasterIdLst>
    <p:notesMasterId r:id="rId16"/>
  </p:notesMasterIdLst>
  <p:handoutMasterIdLst>
    <p:handoutMasterId r:id="rId17"/>
  </p:handoutMasterIdLst>
  <p:sldIdLst>
    <p:sldId id="314" r:id="rId2"/>
    <p:sldId id="349" r:id="rId3"/>
    <p:sldId id="359" r:id="rId4"/>
    <p:sldId id="360" r:id="rId5"/>
    <p:sldId id="361" r:id="rId6"/>
    <p:sldId id="362" r:id="rId7"/>
    <p:sldId id="358" r:id="rId8"/>
    <p:sldId id="357" r:id="rId9"/>
    <p:sldId id="350" r:id="rId10"/>
    <p:sldId id="351" r:id="rId11"/>
    <p:sldId id="352" r:id="rId12"/>
    <p:sldId id="353" r:id="rId13"/>
    <p:sldId id="354" r:id="rId14"/>
    <p:sldId id="355" r:id="rId15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tlana Ishkova" initials="SI" lastIdx="1" clrIdx="0">
    <p:extLst>
      <p:ext uri="{19B8F6BF-5375-455C-9EA6-DF929625EA0E}">
        <p15:presenceInfo xmlns:p15="http://schemas.microsoft.com/office/powerpoint/2012/main" userId="S-1-5-21-3051248419-1957738726-2389671903-16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7E7"/>
    <a:srgbClr val="3399FF"/>
    <a:srgbClr val="FF9933"/>
    <a:srgbClr val="990000"/>
    <a:srgbClr val="993300"/>
    <a:srgbClr val="EFF357"/>
    <a:srgbClr val="99FFCC"/>
    <a:srgbClr val="FFFF66"/>
    <a:srgbClr val="E8D8D8"/>
    <a:srgbClr val="E3D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5713852267773556E-2"/>
          <c:y val="0.17193690585511046"/>
          <c:w val="0.96006793834425086"/>
          <c:h val="0.791893717851829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7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240737.3</c:v>
                </c:pt>
                <c:pt idx="1">
                  <c:v>560006.9</c:v>
                </c:pt>
                <c:pt idx="2">
                  <c:v>942958.8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371336717779599E-2"/>
          <c:y val="0.21169520771586159"/>
          <c:w val="0.81325732656444083"/>
          <c:h val="0.778461982852566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4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5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23574705180922809"/>
                  <c:y val="-0.1289202194767304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77544428315054"/>
                      <c:h val="0.3709039546070511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0778560001357936"/>
                  <c:y val="5.163042373535951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795527234155083E-2"/>
                  <c:y val="-2.057131344997385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30061818039498139"/>
                  <c:y val="5.220736436259536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12960245316863"/>
                      <c:h val="0.31439274819154922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Государственная пошлина</c:v>
                </c:pt>
                <c:pt idx="2">
                  <c:v>ЕНВД</c:v>
                </c:pt>
                <c:pt idx="3">
                  <c:v>Прочие налоговые доходы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222624.5</c:v>
                </c:pt>
                <c:pt idx="1">
                  <c:v>8412.2999999999993</c:v>
                </c:pt>
                <c:pt idx="2">
                  <c:v>5353</c:v>
                </c:pt>
                <c:pt idx="3">
                  <c:v>4347.5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611509665281096"/>
          <c:y val="0.21094475404956975"/>
          <c:w val="0.80225375893701112"/>
          <c:h val="0.787223694504989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6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6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7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6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5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9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explosion val="9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0"/>
            <c:bubble3D val="0"/>
            <c:explosion val="7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7666339168441741"/>
                  <c:y val="-0.2133593288345669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130868150687101"/>
                  <c:y val="-8.9109246153599499E-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4575501392213"/>
                      <c:h val="0.14777574410675998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17700294952935505"/>
                  <c:y val="-0.1493827402518941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0846834506774239E-2"/>
                  <c:y val="0.3100823547652951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1524625885002568"/>
                  <c:y val="-0.2376121217089728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71CB046-B2A4-4A9F-BFF2-0037BDE55705}" type="CATEGORYNAME">
                      <a:rPr lang="ru-RU"/>
                      <a:pPr>
                        <a:defRPr sz="1050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8,6%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-6.8383771991161579E-2"/>
                  <c:y val="3.731135647972671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56521131093893"/>
                      <c:h val="0.1479616247351448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3.3169710700267516E-2"/>
                  <c:y val="-5.729433118411415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51241387669098"/>
                      <c:h val="0.13015151546533391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0.14227244333808808"/>
                  <c:y val="-5.140227404374244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8299145060088198"/>
                  <c:y val="-1.817826575340385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32054354413149477"/>
                  <c:y val="-7.002187881662458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0.27779424364693323"/>
                  <c:y val="8.3816156932075732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540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Аренда земельных участков, государственная собственность на которые не разграничена</c:v>
                </c:pt>
                <c:pt idx="1">
                  <c:v>Арендная плата за земельные участки, находящиеся в муниципальной собствености</c:v>
                </c:pt>
                <c:pt idx="2">
                  <c:v>Доходы от сдачи в аренду имущества, составляющего казну муниципальных районов </c:v>
                </c:pt>
                <c:pt idx="3">
                  <c:v>Доходы от сдачи в аренду имущества, находящегося в оперативном управлении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доходы от оказания платных услуг и компенсации затрат государства</c:v>
                </c:pt>
                <c:pt idx="6">
                  <c:v>Доходы от реализации иного имущества, находящегося в собственности муниципальных районов</c:v>
                </c:pt>
                <c:pt idx="7">
                  <c:v>Доходы от продажи земельных участков, государственная собственность на которые не разграничена</c:v>
                </c:pt>
                <c:pt idx="8">
                  <c:v>Доходы от продажи земельных участков, находящихся в муниципальной собственности</c:v>
                </c:pt>
                <c:pt idx="9">
                  <c:v>Штрафы, санкции, возмещение ущерба</c:v>
                </c:pt>
                <c:pt idx="10">
                  <c:v>Прочие неналоговые доходы</c:v>
                </c:pt>
              </c:strCache>
            </c:strRef>
          </c:cat>
          <c:val>
            <c:numRef>
              <c:f>Лист1!$B$2:$B$12</c:f>
              <c:numCache>
                <c:formatCode>#\ ##0.0</c:formatCode>
                <c:ptCount val="11"/>
                <c:pt idx="0">
                  <c:v>425682.8</c:v>
                </c:pt>
                <c:pt idx="1">
                  <c:v>5617.4</c:v>
                </c:pt>
                <c:pt idx="2">
                  <c:v>4822</c:v>
                </c:pt>
                <c:pt idx="3">
                  <c:v>17.600000000000001</c:v>
                </c:pt>
                <c:pt idx="4">
                  <c:v>47579.6</c:v>
                </c:pt>
                <c:pt idx="5">
                  <c:v>43938.8</c:v>
                </c:pt>
                <c:pt idx="6">
                  <c:v>3267.4</c:v>
                </c:pt>
                <c:pt idx="7">
                  <c:v>21641</c:v>
                </c:pt>
                <c:pt idx="8">
                  <c:v>5227.5</c:v>
                </c:pt>
                <c:pt idx="9">
                  <c:v>1939.1</c:v>
                </c:pt>
                <c:pt idx="10">
                  <c:v>175.4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58308223447668"/>
          <c:y val="0.19087100085442715"/>
          <c:w val="0.82203122879549695"/>
          <c:h val="0.805886114851173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8"/>
            <c:spPr>
              <a:solidFill>
                <a:schemeClr val="bg2">
                  <a:lumMod val="2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4.4339055815742365E-2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8593797600149804E-2"/>
                  <c:y val="-4.3878788130063059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007226916971542E-2"/>
                  <c:y val="-0.3159272745364484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0155074073928091"/>
                  <c:y val="0.1579636372682241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6734406577992314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0346400985212244"/>
                      <c:h val="0.18525624348512285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 </c:v>
                </c:pt>
                <c:pt idx="4">
                  <c:v>Прочие безвозмездные поступления 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159036</c:v>
                </c:pt>
                <c:pt idx="1">
                  <c:v>91777.2</c:v>
                </c:pt>
                <c:pt idx="2">
                  <c:v>649170.19999999995</c:v>
                </c:pt>
                <c:pt idx="3">
                  <c:v>78892</c:v>
                </c:pt>
                <c:pt idx="4">
                  <c:v>6088.3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029931164338133"/>
          <c:y val="0.17778572590586633"/>
          <c:w val="0.82970473984722493"/>
          <c:h val="0.815045493244972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11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5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4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8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5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5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explosion val="6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0"/>
            <c:bubble3D val="0"/>
            <c:explosion val="7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1"/>
            <c:bubble3D val="0"/>
            <c:explosion val="8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2"/>
            <c:bubble3D val="0"/>
            <c:explosion val="8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3"/>
            <c:bubble3D val="0"/>
            <c:explosion val="11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4300324837750031"/>
                  <c:y val="-3.72935566718172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9D9C003-242D-4064-8B96-D170508CE6C6}" type="CATEGORYNAME">
                      <a:rPr lang="ru-RU" smtClean="0"/>
                      <a:pPr>
                        <a:defRPr sz="1100"/>
                      </a:pPr>
                      <a:t>[ИМЯ КАТЕГОРИИ]</a:t>
                    </a:fld>
                    <a:r>
                      <a:rPr lang="ru-RU" baseline="0" dirty="0" smtClean="0"/>
                      <a:t>
7,2%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27565910985385"/>
                      <c:h val="0.1080395315616055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361935698833326E-2"/>
                  <c:y val="-3.729355667181729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7432776945066708"/>
                  <c:y val="2.237613400309037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5662260536583353"/>
                  <c:y val="0.1342568040185421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4386FFF-74D3-4956-8884-583C6B3D9B20}" type="CATEGORYNAME">
                      <a:rPr lang="ru-RU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 smtClean="0"/>
                      <a:t>
7,6%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0.18658519074016713"/>
                  <c:y val="4.47522680061807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AA99655-EFC2-434E-8485-27FA2C72D1E0}" type="CATEGORYNAME">
                      <a:rPr lang="ru-RU" smtClean="0"/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 smtClean="0"/>
                      <a:t>
16,1%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-2.7238713976667737E-3"/>
                  <c:y val="5.22109793405442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BD033B4-4DC8-4308-BF3B-481A21F41F89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0,01%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3.6708960532753583E-2"/>
                  <c:y val="-0.2884035049287203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6773984-7453-4D27-8404-1B038F50A480}" type="CATEGORYNAME">
                      <a:rPr lang="ru-RU" smtClean="0"/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 smtClean="0"/>
                      <a:t>
33,3%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0.17930915337152686"/>
                  <c:y val="-0.1218256184612698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8F801EA-F1F1-4742-9CD1-3450B35E4B30}" type="CATEGORYNAME">
                      <a:rPr lang="ru-RU" smtClean="0"/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endParaRPr lang="ru-RU" baseline="0" dirty="0" smtClean="0"/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ru-RU" baseline="0" dirty="0" smtClean="0"/>
                      <a:t>8,4%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8"/>
              <c:layout>
                <c:manualLayout>
                  <c:x val="-4.0858070965000097E-3"/>
                  <c:y val="4.5580487160321805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C1BECC2-626C-4F29-B5EC-E55F978DDB0B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0.14845099117283367"/>
                  <c:y val="6.46421648978166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0A70B12-03AD-4F56-A0C5-72A3D80C84EF}" type="CATEGORYNAME">
                      <a:rPr lang="ru-RU"/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17,4%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0"/>
              <c:layout>
                <c:manualLayout>
                  <c:x val="-0.16751809095650036"/>
                  <c:y val="-3.480731956036281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78E447A-06EA-4E16-87AA-6CFEF13BA4DF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0,8%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1"/>
              <c:layout>
                <c:manualLayout>
                  <c:x val="-0.13755550558216698"/>
                  <c:y val="9.944948445817944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9.533549891833358E-2"/>
                  <c:y val="-7.21008762321800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DE22318-5691-4E35-8314-D1D9A0AEF5F8}" type="CATEGORYNAME">
                      <a:rPr lang="ru-RU"/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0,6%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96723171984707"/>
                      <c:h val="0.1554520732770425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3"/>
              <c:layout>
                <c:manualLayout>
                  <c:x val="8.9887756123000165E-2"/>
                  <c:y val="0.1218256184612698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753E7DF-66A6-4E7D-B2FC-46F186AF7003}" type="CATEGORYNAME">
                      <a:rPr lang="ru-RU" sz="1100">
                        <a:solidFill>
                          <a:schemeClr val="bg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sz="1100" dirty="0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ru-RU" sz="1100" dirty="0" smtClean="0">
                        <a:solidFill>
                          <a:schemeClr val="bg1"/>
                        </a:solidFill>
                      </a:rPr>
                      <a:t>7,2%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 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и муниципального долга</c:v>
                </c:pt>
                <c:pt idx="13">
                  <c:v>Межбюджетные трансферты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5.2</c:v>
                </c:pt>
                <c:pt idx="1">
                  <c:v>0.1</c:v>
                </c:pt>
                <c:pt idx="2">
                  <c:v>0.1</c:v>
                </c:pt>
                <c:pt idx="3">
                  <c:v>4.8</c:v>
                </c:pt>
                <c:pt idx="4">
                  <c:v>14.3</c:v>
                </c:pt>
                <c:pt idx="5">
                  <c:v>0.1</c:v>
                </c:pt>
                <c:pt idx="6">
                  <c:v>43.6</c:v>
                </c:pt>
                <c:pt idx="7">
                  <c:v>6.4</c:v>
                </c:pt>
                <c:pt idx="8">
                  <c:v>0.70000000000000018</c:v>
                </c:pt>
                <c:pt idx="9">
                  <c:v>14.5</c:v>
                </c:pt>
                <c:pt idx="10">
                  <c:v>0.1</c:v>
                </c:pt>
                <c:pt idx="11">
                  <c:v>0.1</c:v>
                </c:pt>
                <c:pt idx="12">
                  <c:v>0.3000000000000001</c:v>
                </c:pt>
                <c:pt idx="13">
                  <c:v>9.7000000000000011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0D41D867-1F5A-49C9-AE95-4609162B7EC6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A412245F-287F-4795-8D2F-2E0490ECCE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3875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r">
              <a:defRPr sz="1200"/>
            </a:lvl1pPr>
          </a:lstStyle>
          <a:p>
            <a:fld id="{DD68CC30-B5B3-4844-9561-B68EF1F93A9D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1" tIns="45635" rIns="91271" bIns="456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89" y="4822825"/>
            <a:ext cx="5510213" cy="3944938"/>
          </a:xfrm>
          <a:prstGeom prst="rect">
            <a:avLst/>
          </a:prstGeom>
        </p:spPr>
        <p:txBody>
          <a:bodyPr vert="horz" lIns="91271" tIns="45635" rIns="91271" bIns="456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r">
              <a:defRPr sz="1200"/>
            </a:lvl1pPr>
          </a:lstStyle>
          <a:p>
            <a:fld id="{BAFA318A-8825-4994-A24A-7B6052325B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33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C311-7D1E-4FA7-902E-9CC57A2829C8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8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B117-9B0B-408E-A2B3-5D27605DE0AB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27F0-01B7-476F-A5DC-6AC2A34DF8BF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699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401-2C6A-4235-88C1-69CC35F1F440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58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E17-24D0-4403-8676-4FB60E873A1C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76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361F-AFDA-4CB5-BD30-4E5D6B97D9BD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9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81ED-7D47-45D5-A87E-009CB1C724F0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9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3769-1D3C-49CF-B2DC-60923646EB99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5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874A-3D39-492B-949D-CFC2E8A48A5D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9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3778-7E2C-478C-8E73-FE8487E6A2A3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4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2E54-256B-41C8-928A-5CA31C18C51D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0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D2D1-0DD0-4210-AFD2-F79239E77254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3EE7-A05A-4695-8BBA-9EE7A8E47E84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36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FAD5-F414-4B2C-A1CB-0145523ED2B9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7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B82-EBE1-4F9E-A862-328AC5267AEC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C30D-0B5C-4666-B36A-8E07E4F257B9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9600-5E27-43E6-A5FB-EB0A1F0C459E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83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  <p:sldLayoutId id="21474842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779813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Исполнение бюджета Кемеровского муниципального района </a:t>
            </a:r>
            <a:r>
              <a:rPr lang="ru-RU" sz="3200" smtClean="0"/>
              <a:t>за 2016 </a:t>
            </a:r>
            <a:r>
              <a:rPr lang="ru-RU" sz="3200" dirty="0" smtClean="0"/>
              <a:t>год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579420"/>
            <a:ext cx="8915399" cy="266007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Исполнение по доходам</a:t>
            </a:r>
          </a:p>
          <a:p>
            <a:pPr marL="342900" indent="-342900">
              <a:buAutoNum type="arabicPeriod"/>
            </a:pPr>
            <a:r>
              <a:rPr lang="ru-RU" dirty="0" smtClean="0"/>
              <a:t>Исполнение по расходам</a:t>
            </a:r>
          </a:p>
          <a:p>
            <a:pPr marL="342900" indent="-342900">
              <a:buAutoNum type="arabicPeriod"/>
            </a:pPr>
            <a:r>
              <a:rPr lang="ru-RU" dirty="0" smtClean="0"/>
              <a:t>Источники финансирования дефицита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Итоги реализации долгосрочных целевых программ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27" y="4047332"/>
            <a:ext cx="2678123" cy="251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79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3669"/>
              </p:ext>
            </p:extLst>
          </p:nvPr>
        </p:nvGraphicFramePr>
        <p:xfrm>
          <a:off x="1816768" y="1553387"/>
          <a:ext cx="9950116" cy="4906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457356"/>
                <a:gridCol w="6135949"/>
                <a:gridCol w="950495"/>
                <a:gridCol w="1034716"/>
                <a:gridCol w="1022840"/>
              </a:tblGrid>
              <a:tr h="246309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2016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95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113,4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1 077,3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913,4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877,3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</a:p>
                  </a:txBody>
                  <a:tcPr marL="9525" marR="9525" marT="9525" marB="0" anchor="b"/>
                </a:tc>
              </a:tr>
              <a:tr h="2537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133 700,9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132 448,1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</a:p>
                  </a:txBody>
                  <a:tcPr marL="9525" marR="9525" marT="9525" marB="0" anchor="b"/>
                </a:tc>
              </a:tr>
              <a:tr h="2446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Топливно-энергетический комплекс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10 656,0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10 656,0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1114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567,2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3 266,0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</a:p>
                  </a:txBody>
                  <a:tcPr marL="9525" marR="9525" marT="9525" marB="0" anchor="b"/>
                </a:tc>
              </a:tr>
              <a:tr h="190044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Водное хозяйство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170,5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170,5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87 543,8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86 606,8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31 763,4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31 748,8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281 480,3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281 423,7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11 781,9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11 778,2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2210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261 750,5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261 697,9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7 947,9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7 947,6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2397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177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,5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175,1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Охрана объектов растительного и животного мира и среды их обитания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47,5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47,5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1576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21765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674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515812"/>
              </p:ext>
            </p:extLst>
          </p:nvPr>
        </p:nvGraphicFramePr>
        <p:xfrm>
          <a:off x="1805360" y="1591982"/>
          <a:ext cx="9880270" cy="519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492827"/>
                <a:gridCol w="6100478"/>
                <a:gridCol w="950495"/>
                <a:gridCol w="1034716"/>
                <a:gridCol w="952994"/>
              </a:tblGrid>
              <a:tr h="23681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2016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602 425,6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582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553,0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36 711,1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35 793,0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510 055,3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491 365,0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2618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55 411,5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55 147,3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148 318,4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147 963,3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100 540,0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100 218,0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9525" marR="9525" marT="9525" marB="0" anchor="b"/>
                </a:tc>
              </a:tr>
              <a:tr h="2239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2 979,0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2 979,0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44 799,4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44 766,3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b"/>
                </a:tc>
              </a:tr>
              <a:tr h="2536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20 108,6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19 318,6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Стационарная медицинская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8 231,0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7 470,3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Амбулаторная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7 090,0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7 089,8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2239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4 787,6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4 758,5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311 813,1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304 564,2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</a:p>
                  </a:txBody>
                  <a:tcPr marL="9525" marR="9525" marT="9525" marB="0" anchor="b"/>
                </a:tc>
              </a:tr>
              <a:tr h="2418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4 463,0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4 462,9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Социальное обслуживание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33 691,0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32 401,0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</a:p>
                  </a:txBody>
                  <a:tcPr marL="9525" marR="9525" marT="9525" marB="0" anchor="b"/>
                </a:tc>
              </a:tr>
              <a:tr h="25363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127 974,4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124 705,8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135 744,0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133 737,8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9 940,6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9 256,7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7859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2285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486034"/>
              </p:ext>
            </p:extLst>
          </p:nvPr>
        </p:nvGraphicFramePr>
        <p:xfrm>
          <a:off x="1840831" y="1618586"/>
          <a:ext cx="9880270" cy="335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457356"/>
                <a:gridCol w="6135949"/>
                <a:gridCol w="950495"/>
                <a:gridCol w="1034716"/>
                <a:gridCol w="95299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2016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14 885,2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14 885,1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13 694,2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694,1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1191,0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1191,0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980,0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1 980,0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1 980,0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1 980,0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20711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10 435,0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10 419,6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10 435,0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10 419,6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126 377,6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126 290,9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126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377,6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126 290,9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020" y="5181099"/>
            <a:ext cx="2143125" cy="14287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911" y="5181099"/>
            <a:ext cx="2141649" cy="142846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072" y="5181099"/>
            <a:ext cx="2173029" cy="142846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091" y="5186808"/>
            <a:ext cx="2133088" cy="142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9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Источники финансирования дефицита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687653"/>
              </p:ext>
            </p:extLst>
          </p:nvPr>
        </p:nvGraphicFramePr>
        <p:xfrm>
          <a:off x="1816925" y="1913012"/>
          <a:ext cx="9687686" cy="2852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5675"/>
                <a:gridCol w="1642011"/>
              </a:tblGrid>
              <a:tr h="2205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Исполнено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за 2016 год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8 285,7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2852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Кредиты кредитных организаций в валюте Российской Федерации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3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-100 000,0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95,5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-49 904,5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Изменение остатков средств на счетах по учету средств бюджета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-11 809,8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120979" y="1540041"/>
            <a:ext cx="1383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т</a:t>
            </a:r>
            <a:r>
              <a:rPr lang="ru-RU" sz="1400" dirty="0" smtClean="0"/>
              <a:t>ыс. рублей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2623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2708" y="99459"/>
            <a:ext cx="8915399" cy="420768"/>
          </a:xfrm>
        </p:spPr>
        <p:txBody>
          <a:bodyPr>
            <a:noAutofit/>
          </a:bodyPr>
          <a:lstStyle/>
          <a:p>
            <a:r>
              <a:rPr lang="ru-RU" sz="2400" dirty="0" smtClean="0"/>
              <a:t>Итоги реализации муниципальных  программ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018327"/>
              </p:ext>
            </p:extLst>
          </p:nvPr>
        </p:nvGraphicFramePr>
        <p:xfrm>
          <a:off x="1913020" y="520227"/>
          <a:ext cx="9826580" cy="6145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839"/>
                <a:gridCol w="6294511"/>
                <a:gridCol w="940488"/>
                <a:gridCol w="1023822"/>
                <a:gridCol w="1261920"/>
              </a:tblGrid>
              <a:tr h="26442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2016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671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57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1 696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377,7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1 666 518,0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98,2%</a:t>
                      </a:r>
                    </a:p>
                  </a:txBody>
                  <a:tcPr marL="9525" marR="9525" marT="9525" marB="0" anchor="b"/>
                </a:tc>
              </a:tr>
              <a:tr h="2157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57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"Жилище"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18 809,4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18 805,5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</a:tr>
              <a:tr h="2157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"Социальная инфраструктура Кемеровского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62 478,6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62 416,5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99,9%</a:t>
                      </a:r>
                    </a:p>
                  </a:txBody>
                  <a:tcPr marL="9525" marR="9525" marT="9525" marB="0" anchor="b"/>
                </a:tc>
              </a:tr>
              <a:tr h="215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"Управление муниципальным имуществом"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21 519,3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21 519,2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</a:tr>
              <a:tr h="215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"Культура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Кемеровского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137 425,4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137 079,9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99,7%</a:t>
                      </a:r>
                    </a:p>
                  </a:txBody>
                  <a:tcPr marL="9525" marR="9525" marT="9525" marB="0" anchor="b"/>
                </a:tc>
              </a:tr>
              <a:tr h="215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"Образование 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Кемеровского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591 119,0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570 979,9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96,6%</a:t>
                      </a:r>
                    </a:p>
                  </a:txBody>
                  <a:tcPr marL="9525" marR="9525" marT="9525" marB="0" anchor="b"/>
                </a:tc>
              </a:tr>
              <a:tr h="4222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"Развитие физической культуры и спорта. Молодое поколение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Кемеровского 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20 713,2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20 713,2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</a:tr>
              <a:tr h="3150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"Социальная поддержка населения Кемеровского муниципального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247 198,0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240 254,4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97,2%</a:t>
                      </a:r>
                    </a:p>
                  </a:txBody>
                  <a:tcPr marL="9525" marR="9525" marT="9525" marB="0" anchor="b"/>
                </a:tc>
              </a:tr>
              <a:tr h="215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"Развитие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сельского здравоохранения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Кемеровского муниципального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911,6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11 147,6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93,6%</a:t>
                      </a:r>
                    </a:p>
                  </a:txBody>
                  <a:tcPr marL="9525" marR="9525" marT="9525" marB="0" anchor="b"/>
                </a:tc>
              </a:tr>
              <a:tr h="215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"Обеспечение безопасности условий жизни и деятельности населения района"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1 213,9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1 175,5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96,8%</a:t>
                      </a:r>
                    </a:p>
                  </a:txBody>
                  <a:tcPr marL="9525" marR="9525" marT="9525" marB="0" anchor="b"/>
                </a:tc>
              </a:tr>
              <a:tr h="4222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"Развитие субъектов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малого и среднего предпринимательства в Кемеровском муниципальном районе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21 260,0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21 260,0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</a:tr>
              <a:tr h="4222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"Финансовая поддержка агропромышленного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комплекса и социального развития села в Кемеровском муниципальном районе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7 </a:t>
                      </a:r>
                      <a:r>
                        <a:rPr lang="ru-RU" sz="14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321,5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7 012,9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95,8%</a:t>
                      </a:r>
                    </a:p>
                  </a:txBody>
                  <a:tcPr marL="9525" marR="9525" marT="9525" marB="0" anchor="b"/>
                </a:tc>
              </a:tr>
              <a:tr h="4222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"Информационная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политика и работа с общественностью муниципального образования Кемеровский муниципальный район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32 591,8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32 499,6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99,7%</a:t>
                      </a:r>
                    </a:p>
                  </a:txBody>
                  <a:tcPr marL="9525" marR="9525" marT="9525" marB="0" anchor="b"/>
                </a:tc>
              </a:tr>
              <a:tr h="3094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"Жилищно-коммунальный комплекс Кемеровского муниципального района"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274 519,7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274 449,4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</a:tr>
              <a:tr h="4222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"Благоустройство территории и дорожная деятельность Кемеровского муниципального района"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93 993,5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93 056,2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99,0%</a:t>
                      </a:r>
                    </a:p>
                  </a:txBody>
                  <a:tcPr marL="9525" marR="9525" marT="9525" marB="0" anchor="b"/>
                </a:tc>
              </a:tr>
              <a:tr h="4222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"Энергосбережение и повышение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Кемеровского муниципального района"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6 290,2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6 290,1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</a:tr>
              <a:tr h="215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"Обеспечение безопасности дорожного движения"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148 012,6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147 858,1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238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08811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доходам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114221"/>
              </p:ext>
            </p:extLst>
          </p:nvPr>
        </p:nvGraphicFramePr>
        <p:xfrm>
          <a:off x="1913019" y="1371343"/>
          <a:ext cx="9820112" cy="1872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8434"/>
                <a:gridCol w="1323942"/>
                <a:gridCol w="1218728"/>
                <a:gridCol w="1289008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2016 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759 517,7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1 743 703,0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559,0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240 737,3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513 448,0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560 006,9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1 013 510,7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942 958,8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доходов </a:t>
            </a:r>
            <a:r>
              <a:rPr lang="ru-RU" dirty="0">
                <a:solidFill>
                  <a:schemeClr val="accent1"/>
                </a:solidFill>
              </a:rPr>
              <a:t>бюджета </a:t>
            </a:r>
            <a:r>
              <a:rPr lang="ru-RU" dirty="0" smtClean="0">
                <a:solidFill>
                  <a:schemeClr val="accent1"/>
                </a:solidFill>
              </a:rPr>
              <a:t>района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553551418"/>
              </p:ext>
            </p:extLst>
          </p:nvPr>
        </p:nvGraphicFramePr>
        <p:xfrm>
          <a:off x="2589212" y="3426702"/>
          <a:ext cx="7339263" cy="333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242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456054"/>
              </p:ext>
            </p:extLst>
          </p:nvPr>
        </p:nvGraphicFramePr>
        <p:xfrm>
          <a:off x="1542197" y="1351078"/>
          <a:ext cx="10190936" cy="3323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559"/>
                <a:gridCol w="6165206"/>
                <a:gridCol w="1064674"/>
                <a:gridCol w="1225613"/>
                <a:gridCol w="1190884"/>
              </a:tblGrid>
              <a:tr h="31136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2016 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5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42467">
                <a:tc>
                  <a:txBody>
                    <a:bodyPr/>
                    <a:lstStyle/>
                    <a:p>
                      <a:pPr algn="l" rtl="0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налоговые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232 559,0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240 737,3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(НДФЛ)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215 150,0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222 624,5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налог на вмененный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(ЕНВД)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5 150,0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5 353,0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(ЕСХН)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831,7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5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применением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патентной системы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налогообложения (Патент)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Транспортный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налог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1 621,7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8 250,0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8 412,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5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в счет погашения задолженности и по перерасчетам по отмененным налогам, сборам и иным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4287516111"/>
              </p:ext>
            </p:extLst>
          </p:nvPr>
        </p:nvGraphicFramePr>
        <p:xfrm>
          <a:off x="3236495" y="4644189"/>
          <a:ext cx="6833937" cy="2213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3821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301001"/>
              </p:ext>
            </p:extLst>
          </p:nvPr>
        </p:nvGraphicFramePr>
        <p:xfrm>
          <a:off x="1694732" y="1149256"/>
          <a:ext cx="9905864" cy="528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51"/>
                <a:gridCol w="5824346"/>
                <a:gridCol w="1005811"/>
                <a:gridCol w="1157853"/>
                <a:gridCol w="1403403"/>
              </a:tblGrid>
              <a:tr h="231886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2016 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5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03990">
                <a:tc>
                  <a:txBody>
                    <a:bodyPr/>
                    <a:lstStyle/>
                    <a:p>
                      <a:pPr algn="l" rtl="0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неналоговые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513 448,0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560 006,9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92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Аренда земельных участков, государственная собственность на которые не разграничена и которые расположены в границах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423 000,0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425 682,8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92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Арендная плата за земельные участки, находящиеся в муниципальной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5 617,4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92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сдачи в аренду имущества, составляющего казну муниципальных районов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4 822,0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008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сдачи 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ренду имущества, находящегося в оперативном управлении органов управления муниципальных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районов и созданных ими учреждений (за исключением имущества муниципальных бюджетных и автономных учреждений)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созданных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муниципальными районами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3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47 579,6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3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43 938,8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835,0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92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иного имущества, находящегося в собственности муниципальных районов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3 230,0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3 267,4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92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21 300,0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21 641,0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92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5 227,5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1 939,1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3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0"/>
            <a:ext cx="8915399" cy="732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913020" y="732393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Неналоговые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073" y="225295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0084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602859" y="-79503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072921" y="56430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Неналоговые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870141102"/>
              </p:ext>
            </p:extLst>
          </p:nvPr>
        </p:nvGraphicFramePr>
        <p:xfrm>
          <a:off x="1037231" y="933638"/>
          <a:ext cx="10725900" cy="5793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505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21544"/>
              </p:ext>
            </p:extLst>
          </p:nvPr>
        </p:nvGraphicFramePr>
        <p:xfrm>
          <a:off x="1828955" y="1351078"/>
          <a:ext cx="9904178" cy="2666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36"/>
                <a:gridCol w="5991726"/>
                <a:gridCol w="1034716"/>
                <a:gridCol w="1191126"/>
                <a:gridCol w="115737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2016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безвозмездные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1 013 510,7</a:t>
                      </a:r>
                      <a:r>
                        <a:rPr lang="ru-RU" sz="1400" b="1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942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958,8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159 036,0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159 036,0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92 122,6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91 777,2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677 159,0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649 170,2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областного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(от сельских поселений)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77 786,0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(спонсорские) поступления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6 088,3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иных межбюджетных трансфертов, имеющих целевое назначение, прошлых лет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-42 004,9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Безвозмездные поступления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012906293"/>
              </p:ext>
            </p:extLst>
          </p:nvPr>
        </p:nvGraphicFramePr>
        <p:xfrm>
          <a:off x="2261937" y="3963663"/>
          <a:ext cx="8879305" cy="2894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222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269426"/>
              </p:ext>
            </p:extLst>
          </p:nvPr>
        </p:nvGraphicFramePr>
        <p:xfrm>
          <a:off x="1793329" y="1618586"/>
          <a:ext cx="9880269" cy="4723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99"/>
                <a:gridCol w="5817489"/>
                <a:gridCol w="1024918"/>
                <a:gridCol w="1140400"/>
                <a:gridCol w="1206163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2016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783 211,7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751 988,7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46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128 294,2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126 787,8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</a:p>
                  </a:txBody>
                  <a:tcPr marL="9525" marR="9525" marT="9525" marB="0" anchor="b"/>
                </a:tc>
              </a:tr>
              <a:tr h="33485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2 102,0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2 102,0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1 113,4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1 077,3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133 700,8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448,1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281 480,3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423,7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177,5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175,1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602 425,6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553,0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</a:p>
                  </a:txBody>
                  <a:tcPr marL="9525" marR="9525" marT="9525" marB="0" anchor="b"/>
                </a:tc>
              </a:tr>
              <a:tr h="3666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148 318,4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147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963,3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20 108,6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318,6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311 813,1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564,2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14 885,2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885,1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1 980,0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435,0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419,6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126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377,6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126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290,9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Динамика расходов бюджета района на выполнение основных функций государства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789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1520694805"/>
              </p:ext>
            </p:extLst>
          </p:nvPr>
        </p:nvGraphicFramePr>
        <p:xfrm>
          <a:off x="2273969" y="1661439"/>
          <a:ext cx="9324963" cy="5108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446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19007"/>
              </p:ext>
            </p:extLst>
          </p:nvPr>
        </p:nvGraphicFramePr>
        <p:xfrm>
          <a:off x="1854557" y="1403798"/>
          <a:ext cx="9924358" cy="5348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972"/>
                <a:gridCol w="482449"/>
                <a:gridCol w="6123917"/>
                <a:gridCol w="950495"/>
                <a:gridCol w="1034716"/>
                <a:gridCol w="1010809"/>
              </a:tblGrid>
              <a:tr h="29621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2016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783 211,7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1 751 988,7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128 294 ,2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126 787 ,8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902,1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840,2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499,9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2363,9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</a:p>
                  </a:txBody>
                  <a:tcPr marL="9525" marR="9525" marT="9525" marB="0" anchor="b"/>
                </a:tc>
              </a:tr>
              <a:tr h="487204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36 372,5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35 567,7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</a:p>
                  </a:txBody>
                  <a:tcPr marL="9525" marR="9525" marT="9525" marB="0" anchor="b"/>
                </a:tc>
              </a:tr>
              <a:tr h="487204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Судебная система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829,1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819,5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</a:p>
                  </a:txBody>
                  <a:tcPr marL="9525" marR="9525" marT="9525" marB="0" anchor="b"/>
                </a:tc>
              </a:tr>
              <a:tr h="111443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 221,1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3 221,1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52,4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84 407,8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83 975,4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b"/>
                </a:tc>
              </a:tr>
              <a:tr h="2354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2 102,0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2 102,0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2 102,0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2 102,0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03642" y="781837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89212" y="272716"/>
            <a:ext cx="8915399" cy="5091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4071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3656</TotalTime>
  <Words>1868</Words>
  <Application>Microsoft Office PowerPoint</Application>
  <PresentationFormat>Широкоэкранный</PresentationFormat>
  <Paragraphs>830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Исполнение бюджета Кемеровского муниципального района за 2016 год</vt:lpstr>
      <vt:lpstr>Исполнение по доходам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по расходам</vt:lpstr>
      <vt:lpstr>Исполнение по расходам</vt:lpstr>
      <vt:lpstr>Презентация PowerPoint</vt:lpstr>
      <vt:lpstr>Исполнение по расходам</vt:lpstr>
      <vt:lpstr>Исполнение по расходам</vt:lpstr>
      <vt:lpstr>Исполнение по расходам</vt:lpstr>
      <vt:lpstr>Источники финансирования дефицита</vt:lpstr>
      <vt:lpstr>Итоги реализации муниципальных  программ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Svetlana Ishkova</dc:creator>
  <cp:lastModifiedBy>Natalya Stepanova</cp:lastModifiedBy>
  <cp:revision>1160</cp:revision>
  <cp:lastPrinted>2017-04-10T01:22:57Z</cp:lastPrinted>
  <dcterms:created xsi:type="dcterms:W3CDTF">2014-07-28T07:22:52Z</dcterms:created>
  <dcterms:modified xsi:type="dcterms:W3CDTF">2017-04-10T06:54:39Z</dcterms:modified>
</cp:coreProperties>
</file>