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16"/>
  </p:notesMasterIdLst>
  <p:handoutMasterIdLst>
    <p:handoutMasterId r:id="rId17"/>
  </p:handoutMasterIdLst>
  <p:sldIdLst>
    <p:sldId id="314" r:id="rId2"/>
    <p:sldId id="349" r:id="rId3"/>
    <p:sldId id="359" r:id="rId4"/>
    <p:sldId id="360" r:id="rId5"/>
    <p:sldId id="361" r:id="rId6"/>
    <p:sldId id="362" r:id="rId7"/>
    <p:sldId id="358" r:id="rId8"/>
    <p:sldId id="357" r:id="rId9"/>
    <p:sldId id="350" r:id="rId10"/>
    <p:sldId id="351" r:id="rId11"/>
    <p:sldId id="352" r:id="rId12"/>
    <p:sldId id="353" r:id="rId13"/>
    <p:sldId id="354" r:id="rId14"/>
    <p:sldId id="355" r:id="rId15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>
      <p:ext uri="{19B8F6BF-5375-455C-9EA6-DF929625EA0E}">
        <p15:presenceInfo xmlns:p15="http://schemas.microsoft.com/office/powerpoint/2012/main" userId="S-1-5-21-3051248419-1957738726-2389671903-16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713852267773545E-2"/>
          <c:y val="0.17193690585511043"/>
          <c:w val="0.96006793834425086"/>
          <c:h val="0.791893717851829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7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02B66DD-B15E-4B66-9315-FF50D9B4A41B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26,5%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221334.9</c:v>
                </c:pt>
                <c:pt idx="1">
                  <c:v>460637</c:v>
                </c:pt>
                <c:pt idx="2">
                  <c:v>1059772.2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371336717779585E-2"/>
          <c:y val="0.21169520771586156"/>
          <c:w val="0.81325732656444083"/>
          <c:h val="0.77846198285256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4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23574705180922803"/>
                  <c:y val="-0.1289202194767304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77544428315054"/>
                      <c:h val="0.3709039546070511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0778560001357931"/>
                  <c:y val="5.163042373535951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795527234155076E-2"/>
                  <c:y val="-2.057131344997384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30061818039498123"/>
                  <c:y val="5.220736436259536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2960245316863"/>
                      <c:h val="0.31439274819154922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ЕНВД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195001.60000000001</c:v>
                </c:pt>
                <c:pt idx="1">
                  <c:v>16338.8</c:v>
                </c:pt>
                <c:pt idx="2">
                  <c:v>5320</c:v>
                </c:pt>
                <c:pt idx="3">
                  <c:v>4674.5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11509665281096"/>
          <c:y val="0.21094475404956972"/>
          <c:w val="0.80225375893701123"/>
          <c:h val="0.787223694504989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9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9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7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7666339168441741"/>
                  <c:y val="-0.213359328834566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215476262297301E-2"/>
                  <c:y val="0.1448559014380449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4575501392213"/>
                      <c:h val="0.14777574410675998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8425124029254172E-2"/>
                  <c:y val="-2.037037367071286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4963020231414953"/>
                  <c:y val="-0.1081382791254215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6601648759579943"/>
                  <c:y val="-0.1961469813988904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1615243619879759E-2"/>
                  <c:y val="-0.1533724710163640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3701759388223148"/>
                  <c:y val="-0.1007802566291257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7978433351136672"/>
                  <c:y val="-1.8737888575883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91881757895601"/>
                      <c:h val="0.20091411065923601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0.22375302514923937"/>
                  <c:y val="-0.1107028026550015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spc="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063B3A-0DC7-49E3-82B8-3882EE5E4098}" type="CATEGORYNAME">
                      <a:rPr lang="ru-RU"/>
                      <a:pPr>
                        <a:defRPr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0,3%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0.3136090598215362"/>
                  <c:y val="2.590676741531613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spc="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spc="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#\ ##0.0</c:formatCode>
                <c:ptCount val="10"/>
                <c:pt idx="0">
                  <c:v>354590.3</c:v>
                </c:pt>
                <c:pt idx="1">
                  <c:v>4304.3</c:v>
                </c:pt>
                <c:pt idx="2">
                  <c:v>4442.7</c:v>
                </c:pt>
                <c:pt idx="3">
                  <c:v>31810.5</c:v>
                </c:pt>
                <c:pt idx="4">
                  <c:v>3110.2</c:v>
                </c:pt>
                <c:pt idx="5">
                  <c:v>1096.0999999999999</c:v>
                </c:pt>
                <c:pt idx="6">
                  <c:v>29974.9</c:v>
                </c:pt>
                <c:pt idx="7">
                  <c:v>29364.3</c:v>
                </c:pt>
                <c:pt idx="8">
                  <c:v>1663</c:v>
                </c:pt>
                <c:pt idx="9">
                  <c:v>280.7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58308223447668"/>
          <c:y val="0.19087100085442713"/>
          <c:w val="0.82203122879549695"/>
          <c:h val="0.805886114851173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bg2">
                  <a:lumMod val="2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4339055815742351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593797600149804E-2"/>
                  <c:y val="-4.3878788130063059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007226916971542E-2"/>
                  <c:y val="-0.315927274536448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545A4B8-3B9A-4835-BBF0-E6D7E57BB626}" type="CATEGORYNAME">
                      <a:rPr lang="ru-RU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61,9%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0155074073928089"/>
                  <c:y val="0.1579636372682241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6734406577992311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2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346400985212244"/>
                      <c:h val="0.18525624348512285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200837</c:v>
                </c:pt>
                <c:pt idx="1">
                  <c:v>117916.9</c:v>
                </c:pt>
                <c:pt idx="2">
                  <c:v>655432</c:v>
                </c:pt>
                <c:pt idx="3">
                  <c:v>81795.900000000009</c:v>
                </c:pt>
                <c:pt idx="4">
                  <c:v>4031.3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29931164338133"/>
          <c:y val="0.17778572590586633"/>
          <c:w val="0.82970473984722504"/>
          <c:h val="0.815045493244972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11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5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4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8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5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6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7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explosion val="8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2"/>
            <c:bubble3D val="0"/>
            <c:explosion val="8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3"/>
            <c:bubble3D val="0"/>
            <c:explosion val="11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4300324837750028"/>
                  <c:y val="-3.72935566718172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56258D-8303-45F3-BB12-045695BD52D2}" type="CATEGORYNAME">
                      <a:rPr lang="ru-RU" smtClean="0"/>
                      <a:pPr>
                        <a:defRPr sz="1100"/>
                      </a:pPr>
                      <a:t>[ИМЯ КАТЕГОРИИ]</a:t>
                    </a:fld>
                    <a:endParaRPr lang="ru-RU" baseline="0" dirty="0" smtClean="0"/>
                  </a:p>
                  <a:p>
                    <a:pPr>
                      <a:defRPr sz="1100"/>
                    </a:pPr>
                    <a:r>
                      <a:rPr lang="ru-RU" baseline="0" dirty="0" smtClean="0"/>
                      <a:t>9%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27565910985385"/>
                      <c:h val="0.1080395315616055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361935698833326E-2"/>
                  <c:y val="-3.729355667181729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432776945066708"/>
                  <c:y val="2.237613400309037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5662260536583353"/>
                  <c:y val="0.13425680401854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069E5B-1F3D-4C6E-8092-0B87724F5887}" type="CATEGORYNAME">
                      <a:rPr lang="ru-RU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
6%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18658519074016708"/>
                  <c:y val="4.47522680061807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A1A46A-5DA6-4A3E-9AF5-05DE1C3B4843}" type="CATEGORYNAME">
                      <a:rPr lang="ru-RU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15%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2.7238713976667724E-3"/>
                  <c:y val="5.22109793405442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43B49A1-1D32-4D2B-9358-91DEF2A8C17F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0,01%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3.6708960532753576E-2"/>
                  <c:y val="-0.288403504928720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2052AE2-E059-435A-AED4-042044A2B53A}" type="CATEGORYNAME">
                      <a:rPr lang="ru-RU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32%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17930915337152684"/>
                  <c:y val="-0.121825618461269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27ACA0-F0AC-4199-89DB-3907AE261915}" type="CATEGORYNAME">
                      <a:rPr lang="ru-RU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-4.0858070965000088E-3"/>
                  <c:y val="4.5580487160321749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E5046E5-A629-4BC5-9C62-3AF7877BD1D6}" type="CATEGORYNAME">
                      <a:rPr lang="ru-RU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dirty="0" smtClean="0"/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ru-RU" dirty="0" smtClean="0"/>
                      <a:t>1%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0.14845099117283361"/>
                  <c:y val="6.46421648978166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9043F30-5D71-4CBD-9E7B-21A0D69204D3}" type="CATEGORYNAME">
                      <a:rPr lang="ru-RU" smtClean="0"/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
17%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>
                <c:manualLayout>
                  <c:x val="-0.16751809095650033"/>
                  <c:y val="-3.48073195603628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86D11CC-BC77-409C-8D2A-7B1DC1E56473}" type="CATEGORYNAME">
                      <a:rPr lang="ru-RU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dirty="0" smtClean="0"/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ru-RU" baseline="0" dirty="0" smtClean="0"/>
                      <a:t>3%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>
                <c:manualLayout>
                  <c:x val="-0.13755550558216695"/>
                  <c:y val="9.944948445817944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9.5335498918333539E-2"/>
                  <c:y val="-7.210087623218008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96723171984707"/>
                      <c:h val="0.15545207327704258"/>
                    </c:manualLayout>
                  </c15:layout>
                </c:ext>
              </c:extLst>
            </c:dLbl>
            <c:dLbl>
              <c:idx val="13"/>
              <c:layout>
                <c:manualLayout>
                  <c:x val="8.9887756123000165E-2"/>
                  <c:y val="0.121825618461269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753E7DF-66A6-4E7D-B2FC-46F186AF7003}" type="CATEGORYNAME">
                      <a:rPr lang="ru-RU" sz="110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sz="1100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ru-RU" sz="1100" dirty="0" smtClean="0">
                        <a:solidFill>
                          <a:schemeClr val="bg1"/>
                        </a:solidFill>
                      </a:rPr>
                      <a:t>7%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 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</c:v>
                </c:pt>
              </c:strCache>
            </c:strRef>
          </c:cat>
          <c:val>
            <c:numRef>
              <c:f>Лист1!$B$2:$B$15</c:f>
              <c:numCache>
                <c:formatCode>#\ ##0.0</c:formatCode>
                <c:ptCount val="14"/>
                <c:pt idx="0">
                  <c:v>5.2</c:v>
                </c:pt>
                <c:pt idx="1">
                  <c:v>0.1</c:v>
                </c:pt>
                <c:pt idx="2">
                  <c:v>0.1</c:v>
                </c:pt>
                <c:pt idx="3">
                  <c:v>4.8</c:v>
                </c:pt>
                <c:pt idx="4">
                  <c:v>14.3</c:v>
                </c:pt>
                <c:pt idx="5">
                  <c:v>0.1</c:v>
                </c:pt>
                <c:pt idx="6">
                  <c:v>43.6</c:v>
                </c:pt>
                <c:pt idx="7">
                  <c:v>6.4</c:v>
                </c:pt>
                <c:pt idx="8">
                  <c:v>0.7</c:v>
                </c:pt>
                <c:pt idx="9">
                  <c:v>14.5</c:v>
                </c:pt>
                <c:pt idx="10">
                  <c:v>0.1</c:v>
                </c:pt>
                <c:pt idx="11">
                  <c:v>0.1</c:v>
                </c:pt>
                <c:pt idx="12">
                  <c:v>0.3</c:v>
                </c:pt>
                <c:pt idx="13">
                  <c:v>9.6999999999999993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1" tIns="45635" rIns="91271" bIns="456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89" y="4822825"/>
            <a:ext cx="5510213" cy="3944938"/>
          </a:xfrm>
          <a:prstGeom prst="rect">
            <a:avLst/>
          </a:prstGeom>
        </p:spPr>
        <p:txBody>
          <a:bodyPr vert="horz" lIns="91271" tIns="45635" rIns="91271" bIns="456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77981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Исполнение бюджета Кемеровского муниципального района за 2015 год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579420"/>
            <a:ext cx="8915399" cy="266007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Исполнение по доходам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Исполнение по расходам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Источники финансирования дефицита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Итоги реализации долгосрочных целевых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7" y="4047332"/>
            <a:ext cx="2678123" cy="251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91851"/>
              </p:ext>
            </p:extLst>
          </p:nvPr>
        </p:nvGraphicFramePr>
        <p:xfrm>
          <a:off x="1816768" y="1618586"/>
          <a:ext cx="9950116" cy="493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57356"/>
                <a:gridCol w="6135949"/>
                <a:gridCol w="950495"/>
                <a:gridCol w="1034716"/>
                <a:gridCol w="1022840"/>
              </a:tblGrid>
              <a:tr h="24630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3 385,3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380,4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3096,4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091,5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/>
                </a:tc>
              </a:tr>
              <a:tr h="21812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115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577,1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651,0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b"/>
                </a:tc>
              </a:tr>
              <a:tr h="218123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Общеэкономические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вопросы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3239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14 195,2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13 703,2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96,5</a:t>
                      </a:r>
                    </a:p>
                  </a:txBody>
                  <a:tcPr marL="9525" marR="9525" marT="9525" marB="0" anchor="b"/>
                </a:tc>
              </a:tr>
              <a:tr h="21812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3 240,9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226,7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/>
                </a:tc>
              </a:tr>
              <a:tr h="218123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Водное хозяйство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791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438,4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088,2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021,5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286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559,7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280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546,9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32 542,4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791,3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349,5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227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094,0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667,8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661,6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277,2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265,6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21765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674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12114"/>
              </p:ext>
            </p:extLst>
          </p:nvPr>
        </p:nvGraphicFramePr>
        <p:xfrm>
          <a:off x="1805360" y="1591982"/>
          <a:ext cx="9880270" cy="520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92827"/>
                <a:gridCol w="6100478"/>
                <a:gridCol w="950495"/>
                <a:gridCol w="1034716"/>
                <a:gridCol w="952994"/>
              </a:tblGrid>
              <a:tr h="23681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623 938,2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595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133,2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41 168,5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064,4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 anchor="b"/>
                </a:tc>
              </a:tr>
              <a:tr h="321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525 878,0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498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831,4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56 597,0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942,7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306,0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169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690,8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115 609,5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531,0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2 953,0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952,8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51 743,5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207,0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500,0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697,1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9 319,0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537,7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91,6</a:t>
                      </a:r>
                    </a:p>
                  </a:txBody>
                  <a:tcPr marL="9525" marR="9525" marT="9525" marB="0" anchor="b"/>
                </a:tc>
              </a:tr>
              <a:tr h="2646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797,7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4 362,0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361,7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324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995,1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312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409,3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107,4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107,2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923,4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275,7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864,2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107,6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422,1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772,9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88,7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16 678,0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145,9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59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228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020961"/>
              </p:ext>
            </p:extLst>
          </p:nvPr>
        </p:nvGraphicFramePr>
        <p:xfrm>
          <a:off x="1840831" y="1618586"/>
          <a:ext cx="9880270" cy="3402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57356"/>
                <a:gridCol w="6135949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84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858,6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599,4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167,6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908,4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1 691,0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1 691,0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997,0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997,0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997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1997,0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488,6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7 488,0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488,6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7 488,0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664,6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130 646,7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664,6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646,7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020" y="5181099"/>
            <a:ext cx="2143125" cy="14287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911" y="5181099"/>
            <a:ext cx="2141649" cy="142846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072" y="5181099"/>
            <a:ext cx="2173029" cy="142846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91" y="5186808"/>
            <a:ext cx="2133088" cy="142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Источники финансирования дефицита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42553"/>
              </p:ext>
            </p:extLst>
          </p:nvPr>
        </p:nvGraphicFramePr>
        <p:xfrm>
          <a:off x="1816925" y="1913012"/>
          <a:ext cx="9687686" cy="3021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7155"/>
                <a:gridCol w="1720531"/>
              </a:tblGrid>
              <a:tr h="2205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за 2015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95 685,9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64 000,0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849,5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148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552,6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-123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703,1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</a:p>
                    <a:p>
                      <a:pPr algn="ctr" fontAlgn="b"/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34 836,4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20979" y="1540041"/>
            <a:ext cx="1383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т</a:t>
            </a:r>
            <a:r>
              <a:rPr lang="ru-RU" sz="1400" dirty="0" smtClean="0"/>
              <a:t>ыс. рублей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2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7621" y="82267"/>
            <a:ext cx="9948356" cy="523220"/>
          </a:xfrm>
        </p:spPr>
        <p:txBody>
          <a:bodyPr>
            <a:noAutofit/>
          </a:bodyPr>
          <a:lstStyle/>
          <a:p>
            <a:r>
              <a:rPr lang="ru-RU" sz="2400" dirty="0" smtClean="0"/>
              <a:t>Итоги реализации муниципальных программ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75962"/>
              </p:ext>
            </p:extLst>
          </p:nvPr>
        </p:nvGraphicFramePr>
        <p:xfrm>
          <a:off x="1569718" y="656717"/>
          <a:ext cx="10424161" cy="6201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186"/>
                <a:gridCol w="6584415"/>
                <a:gridCol w="1002836"/>
                <a:gridCol w="1176484"/>
                <a:gridCol w="1158240"/>
              </a:tblGrid>
              <a:tr h="20399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113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94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1 678 450,7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1 609 275,4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95,9</a:t>
                      </a:r>
                    </a:p>
                  </a:txBody>
                  <a:tcPr marL="9525" marR="9525" marT="9525" marB="0" anchor="b"/>
                </a:tc>
              </a:tr>
              <a:tr h="2109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2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"Жилище"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28 348,0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101,3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63,9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инфраструктура Кемеровского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176 971,1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158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452,3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89,5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"Управление муниципальным имуществом"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31 035,1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30 970,8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"Культура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142 062,6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500,7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"Образование 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Кемеровского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605 344,8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724,2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b"/>
                </a:tc>
              </a:tr>
              <a:tr h="461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физической культуры и спорта. Молодое поколение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21 361,7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361,7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поддержка населения Кемеровского муниципального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252 040,0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249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042,3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сельского здравоохранения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Кемеровского муниципального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12 458,0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655,1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"Обеспечение безопасности условий жизни и деятельности населения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1 213,0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207,1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b"/>
                </a:tc>
              </a:tr>
              <a:tr h="461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субъектов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малого и среднего предпринимательства в Кемеровском муниципальном районе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2 873,3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873,3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4610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"Финансовая поддержка агропромышленного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комплекса и социального развития села в Кемеровском муниципальном районе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8 766,8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8 750,9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/>
                </a:tc>
              </a:tr>
              <a:tr h="461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"Информационная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политика и работа с общественностью муниципального образования Кемеровский муниципальный район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30 384,0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129,1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"Жилищно-коммунальный комплекс Кемеровского муниципального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268 582,7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262 860,6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b"/>
                </a:tc>
              </a:tr>
              <a:tr h="461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"Благоустройство территории и дорожная деятельность Кемеровского муниципального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849,0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490,3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b"/>
                </a:tc>
              </a:tr>
              <a:tr h="461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"Энергосбережение и повышение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Кемеровского муниципального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841,2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840 ,3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2355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"Обеспечение безопасности дорожного движения"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2319,4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2 315,4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3674" y="180445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238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08811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764844"/>
              </p:ext>
            </p:extLst>
          </p:nvPr>
        </p:nvGraphicFramePr>
        <p:xfrm>
          <a:off x="1913019" y="1371343"/>
          <a:ext cx="9820112" cy="187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8434"/>
                <a:gridCol w="1323942"/>
                <a:gridCol w="1218728"/>
                <a:gridCol w="1289008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805 379,0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741 744,1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212 075,0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221 334,9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469 560,0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460 637,0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1 123 744,0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059 772,2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доходов </a:t>
            </a:r>
            <a:r>
              <a:rPr lang="ru-RU" dirty="0">
                <a:solidFill>
                  <a:schemeClr val="accent1"/>
                </a:solidFill>
              </a:rPr>
              <a:t>бюджета </a:t>
            </a:r>
            <a:r>
              <a:rPr lang="ru-RU" dirty="0" smtClean="0">
                <a:solidFill>
                  <a:schemeClr val="accent1"/>
                </a:solidFill>
              </a:rPr>
              <a:t>района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114974028"/>
              </p:ext>
            </p:extLst>
          </p:nvPr>
        </p:nvGraphicFramePr>
        <p:xfrm>
          <a:off x="2589212" y="3426702"/>
          <a:ext cx="7339263" cy="333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242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97512"/>
              </p:ext>
            </p:extLst>
          </p:nvPr>
        </p:nvGraphicFramePr>
        <p:xfrm>
          <a:off x="1828955" y="1351078"/>
          <a:ext cx="9904178" cy="3337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212 075,0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221 334,9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(НДФЛ)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185 860,0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001,6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(ЕНВД)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5 320,0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(ЕСХН)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220,0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2 226,2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налог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1 727,9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16 338,8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в счет погашения задолженности и по перерасчетам 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867033963"/>
              </p:ext>
            </p:extLst>
          </p:nvPr>
        </p:nvGraphicFramePr>
        <p:xfrm>
          <a:off x="3236495" y="4644189"/>
          <a:ext cx="6833937" cy="221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382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36667"/>
              </p:ext>
            </p:extLst>
          </p:nvPr>
        </p:nvGraphicFramePr>
        <p:xfrm>
          <a:off x="1828955" y="1351078"/>
          <a:ext cx="9965492" cy="4012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50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469 560,0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460 637,0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363 895,0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354 590,3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4 304,3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районов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440,0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4 442,7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31 800,0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096,1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29 950,0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29 974,9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29 360,0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29 364,3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008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283287780"/>
              </p:ext>
            </p:extLst>
          </p:nvPr>
        </p:nvGraphicFramePr>
        <p:xfrm>
          <a:off x="1449659" y="1779125"/>
          <a:ext cx="10169912" cy="527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505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93916"/>
              </p:ext>
            </p:extLst>
          </p:nvPr>
        </p:nvGraphicFramePr>
        <p:xfrm>
          <a:off x="1828955" y="1351078"/>
          <a:ext cx="9904178" cy="260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1 123 744,0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1 059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772,2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200 837,0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200 837,0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140 290,3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117 916,9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696 789,9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655 432,0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3 671,8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3 671,8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78 125,0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78 124,1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4 031,3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иных межбюджетных трансфертов, имеющих целевое назначение, прошлых лет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Безвозмездные поступления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43350195"/>
              </p:ext>
            </p:extLst>
          </p:nvPr>
        </p:nvGraphicFramePr>
        <p:xfrm>
          <a:off x="2261937" y="3963663"/>
          <a:ext cx="8879305" cy="289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222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708918"/>
              </p:ext>
            </p:extLst>
          </p:nvPr>
        </p:nvGraphicFramePr>
        <p:xfrm>
          <a:off x="1793329" y="1618586"/>
          <a:ext cx="9880269" cy="443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99"/>
                <a:gridCol w="5817489"/>
                <a:gridCol w="970672"/>
                <a:gridCol w="1194646"/>
                <a:gridCol w="1206163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907 675,9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1 837 430,0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176 729,9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157 526,1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3 385,3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3 380,4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115 577,1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113 651,0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b"/>
                </a:tc>
              </a:tr>
              <a:tr h="2760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286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559,8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280 546,9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623 938,2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595 133,2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170 306,0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169 690,8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15 697,1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995,1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312 409,3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858,6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46 599,4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1 997,0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488,6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7 488,0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664,6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130 646,7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Динамика расходов бюджета района на выполнение основных функций государства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789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820999661"/>
              </p:ext>
            </p:extLst>
          </p:nvPr>
        </p:nvGraphicFramePr>
        <p:xfrm>
          <a:off x="2273969" y="1661439"/>
          <a:ext cx="9324963" cy="5108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46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754211"/>
              </p:ext>
            </p:extLst>
          </p:nvPr>
        </p:nvGraphicFramePr>
        <p:xfrm>
          <a:off x="1840831" y="1618586"/>
          <a:ext cx="9938085" cy="4901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69388"/>
                <a:gridCol w="6123917"/>
                <a:gridCol w="950495"/>
                <a:gridCol w="1034716"/>
                <a:gridCol w="1010809"/>
              </a:tblGrid>
              <a:tr h="17411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2015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216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907 675,9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1 837 430,0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176 729,9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157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526,1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834,6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2 344,0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251,1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466,2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702,2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915,6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 anchor="b"/>
                </a:tc>
              </a:tr>
              <a:tr h="288353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564,1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564,0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Резервный фонд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554,0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116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258,6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398,5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2 398,5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398,5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89212" y="272716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407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3385</TotalTime>
  <Words>1813</Words>
  <Application>Microsoft Office PowerPoint</Application>
  <PresentationFormat>Широкоэкранный</PresentationFormat>
  <Paragraphs>827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Исполнение бюджета Кемеровского муниципального района за 2015 год</vt:lpstr>
      <vt:lpstr>Исполнение по доходам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по расходам</vt:lpstr>
      <vt:lpstr>Исполнение по расходам</vt:lpstr>
      <vt:lpstr>Презентация PowerPoint</vt:lpstr>
      <vt:lpstr>Исполнение по расходам</vt:lpstr>
      <vt:lpstr>Исполнение по расходам</vt:lpstr>
      <vt:lpstr>Исполнение по расходам</vt:lpstr>
      <vt:lpstr>Источники финансирования дефицита</vt:lpstr>
      <vt:lpstr>Итоги реализации муниципальных программ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Natalya Stepanova</cp:lastModifiedBy>
  <cp:revision>1159</cp:revision>
  <cp:lastPrinted>2017-04-07T04:12:36Z</cp:lastPrinted>
  <dcterms:created xsi:type="dcterms:W3CDTF">2014-07-28T07:22:52Z</dcterms:created>
  <dcterms:modified xsi:type="dcterms:W3CDTF">2017-04-10T03:51:11Z</dcterms:modified>
</cp:coreProperties>
</file>