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95" r:id="rId1"/>
  </p:sldMasterIdLst>
  <p:notesMasterIdLst>
    <p:notesMasterId r:id="rId16"/>
  </p:notesMasterIdLst>
  <p:handoutMasterIdLst>
    <p:handoutMasterId r:id="rId17"/>
  </p:handoutMasterIdLst>
  <p:sldIdLst>
    <p:sldId id="314" r:id="rId2"/>
    <p:sldId id="349" r:id="rId3"/>
    <p:sldId id="359" r:id="rId4"/>
    <p:sldId id="360" r:id="rId5"/>
    <p:sldId id="361" r:id="rId6"/>
    <p:sldId id="362" r:id="rId7"/>
    <p:sldId id="358" r:id="rId8"/>
    <p:sldId id="357" r:id="rId9"/>
    <p:sldId id="350" r:id="rId10"/>
    <p:sldId id="351" r:id="rId11"/>
    <p:sldId id="352" r:id="rId12"/>
    <p:sldId id="353" r:id="rId13"/>
    <p:sldId id="354" r:id="rId14"/>
    <p:sldId id="355" r:id="rId15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vetlana Ishkova" initials="SI" lastIdx="1" clrIdx="0">
    <p:extLst>
      <p:ext uri="{19B8F6BF-5375-455C-9EA6-DF929625EA0E}">
        <p15:presenceInfo xmlns:p15="http://schemas.microsoft.com/office/powerpoint/2012/main" userId="S-1-5-21-3051248419-1957738726-2389671903-169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E7E7"/>
    <a:srgbClr val="3399FF"/>
    <a:srgbClr val="FF9933"/>
    <a:srgbClr val="990000"/>
    <a:srgbClr val="993300"/>
    <a:srgbClr val="EFF357"/>
    <a:srgbClr val="99FFCC"/>
    <a:srgbClr val="FFFF66"/>
    <a:srgbClr val="E8D8D8"/>
    <a:srgbClr val="E3D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56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6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5713852267773535E-2"/>
          <c:y val="0.17193690585511037"/>
          <c:w val="0.96006793834425086"/>
          <c:h val="0.7918937178518291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6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explosion val="7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7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162807.1</c:v>
                </c:pt>
                <c:pt idx="1">
                  <c:v>270427.09999999998</c:v>
                </c:pt>
                <c:pt idx="2">
                  <c:v>1580280.9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371336717779571E-2"/>
          <c:y val="0.21169520771586153"/>
          <c:w val="0.81325732656444083"/>
          <c:h val="0.7784619828525661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19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4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explosion val="5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0.23574705180922798"/>
                  <c:y val="-0.12892021947673041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177544428315054"/>
                      <c:h val="0.3709039546070511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10778560001357929"/>
                  <c:y val="5.1630423735359525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1795527234155069E-2"/>
                  <c:y val="-2.057131344997383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30061818039498112"/>
                  <c:y val="5.2207364362595356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512960245316863"/>
                      <c:h val="0.31439274819154922"/>
                    </c:manualLayout>
                  </c15:layout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</c:v>
                </c:pt>
                <c:pt idx="1">
                  <c:v>Государственная пошлина</c:v>
                </c:pt>
                <c:pt idx="2">
                  <c:v>ЕНВД</c:v>
                </c:pt>
                <c:pt idx="3">
                  <c:v>Прочие налоговые доходы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143857.9</c:v>
                </c:pt>
                <c:pt idx="1">
                  <c:v>11536.3</c:v>
                </c:pt>
                <c:pt idx="2">
                  <c:v>4902.6000000000004</c:v>
                </c:pt>
                <c:pt idx="3">
                  <c:v>2510.3000000000002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9611509665281096"/>
          <c:y val="0.21094475404956969"/>
          <c:w val="0.80225375893701134"/>
          <c:h val="0.7872236945049894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9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explosion val="6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6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explosion val="7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explosion val="6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explosion val="5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bubble3D val="0"/>
            <c:explosion val="5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7"/>
            <c:bubble3D val="0"/>
            <c:explosion val="9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8"/>
            <c:bubble3D val="0"/>
            <c:explosion val="9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9"/>
            <c:bubble3D val="0"/>
            <c:explosion val="7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0.17666339168441739"/>
                  <c:y val="-0.2133593288345669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130868150687101"/>
                  <c:y val="-8.9109246153599393E-8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74575501392213"/>
                      <c:h val="0.14777574410675998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177002949529355"/>
                  <c:y val="-0.1493827402518941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1524625885002565"/>
                  <c:y val="-0.23761212170897286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5.5871081893371144E-2"/>
                  <c:y val="-0.2814830986492821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3.846532078409938E-2"/>
                  <c:y val="-0.47384607981693394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.12806384152636754"/>
                  <c:y val="-0.21358737785350085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0.12734115176767577"/>
                  <c:y val="-2.0370373670712819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0.15596064084404695"/>
                  <c:y val="-6.5637870716741306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3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0.27779424364693328"/>
                  <c:y val="8.3816156932075697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25400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Аренда земельных участков, государственная собственность на которые не разграничена</c:v>
                </c:pt>
                <c:pt idx="1">
                  <c:v>Арендная плата за земельные участки, находящиеся в муниципальной собствености</c:v>
                </c:pt>
                <c:pt idx="2">
                  <c:v>Доходы от сдачи в аренду имущества, составляющего казну муниципальных районов </c:v>
                </c:pt>
                <c:pt idx="3">
                  <c:v>Плата за негативное воздействие на окружающую среду</c:v>
                </c:pt>
                <c:pt idx="4">
                  <c:v>Прочие доходы от оказания платных услуг и компенсации затрат государства</c:v>
                </c:pt>
                <c:pt idx="5">
                  <c:v>Доходы от реализации иного имущества, находящегося в собственности муниципальных районов</c:v>
                </c:pt>
                <c:pt idx="6">
                  <c:v>Доходы от продажи земельных участков, государственная собственность на которые не разграничена</c:v>
                </c:pt>
                <c:pt idx="7">
                  <c:v>Доходы от продажи земельных участков, находящихся в муниципальной собственности</c:v>
                </c:pt>
                <c:pt idx="8">
                  <c:v>Штрафы, санкции, возмещение ущерба</c:v>
                </c:pt>
                <c:pt idx="9">
                  <c:v>Прочие неналоговые доходы</c:v>
                </c:pt>
              </c:strCache>
            </c:strRef>
          </c:cat>
          <c:val>
            <c:numRef>
              <c:f>Лист1!$B$2:$B$11</c:f>
              <c:numCache>
                <c:formatCode>#,##0.0</c:formatCode>
                <c:ptCount val="10"/>
                <c:pt idx="0">
                  <c:v>152601.5</c:v>
                </c:pt>
                <c:pt idx="1">
                  <c:v>4258.5</c:v>
                </c:pt>
                <c:pt idx="2">
                  <c:v>6057.7</c:v>
                </c:pt>
                <c:pt idx="3">
                  <c:v>25236.1</c:v>
                </c:pt>
                <c:pt idx="4">
                  <c:v>5887.9</c:v>
                </c:pt>
                <c:pt idx="5">
                  <c:v>3366.9</c:v>
                </c:pt>
                <c:pt idx="6">
                  <c:v>35886.9</c:v>
                </c:pt>
                <c:pt idx="7">
                  <c:v>35500</c:v>
                </c:pt>
                <c:pt idx="8">
                  <c:v>1690.5</c:v>
                </c:pt>
                <c:pt idx="9">
                  <c:v>298.39999999999998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758308223447668"/>
          <c:y val="0.1908710008544271"/>
          <c:w val="0.82203122879549695"/>
          <c:h val="0.805886114851173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8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explosion val="8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7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explosion val="8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explosion val="8"/>
            <c:spPr>
              <a:solidFill>
                <a:schemeClr val="bg2">
                  <a:lumMod val="2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4.4339055815742337E-2"/>
                  <c:y val="0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8593797600149804E-2"/>
                  <c:y val="-4.3878788130063059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007226916971542E-2"/>
                  <c:y val="-0.31592727453644825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0155074073928085"/>
                  <c:y val="0.15796363726822407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6734406577992308"/>
                  <c:y val="0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2">
                          <a:lumMod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0346400985212244"/>
                      <c:h val="0.18525624348512285"/>
                    </c:manualLayout>
                  </c15:layout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 </c:v>
                </c:pt>
                <c:pt idx="4">
                  <c:v>Прочие безвозмездные поступления 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215481</c:v>
                </c:pt>
                <c:pt idx="1">
                  <c:v>329439.40000000002</c:v>
                </c:pt>
                <c:pt idx="2">
                  <c:v>660998</c:v>
                </c:pt>
                <c:pt idx="3">
                  <c:v>373000</c:v>
                </c:pt>
                <c:pt idx="4">
                  <c:v>3560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029931164338133"/>
          <c:y val="0.17778572590586633"/>
          <c:w val="0.82970473984722515"/>
          <c:h val="0.81504549324497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12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explosion val="1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11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explosion val="8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explosion val="5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explosion val="4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bubble3D val="0"/>
            <c:explosion val="8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7"/>
            <c:bubble3D val="0"/>
            <c:explosion val="5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8"/>
            <c:bubble3D val="0"/>
            <c:explosion val="5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9"/>
            <c:bubble3D val="0"/>
            <c:explosion val="6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0"/>
            <c:bubble3D val="0"/>
            <c:explosion val="7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1"/>
            <c:bubble3D val="0"/>
            <c:explosion val="8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2"/>
            <c:bubble3D val="0"/>
            <c:explosion val="8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3"/>
            <c:bubble3D val="0"/>
            <c:explosion val="11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0.14300324837750025"/>
                  <c:y val="-3.729355667181728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327565910985385"/>
                      <c:h val="0.10803953156160553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1.3619356988333258E-2"/>
                  <c:y val="-3.729355667181728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7432776945066708"/>
                  <c:y val="2.2376134003090367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5662260536583353"/>
                  <c:y val="0.1342568040185422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8658519074016702"/>
                  <c:y val="4.475226800618074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7238713976667716E-3"/>
                  <c:y val="5.2210979340544202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6708960532753569E-2"/>
                  <c:y val="-0.28840350492872036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0.17930915337152681"/>
                  <c:y val="-0.12182561846126981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085807096500008E-3"/>
                  <c:y val="4.55804871603217E-17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0.14845099117283356"/>
                  <c:y val="6.4642164897816629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0.1675180909565003"/>
                  <c:y val="-3.4807319560362801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0.13755550558216692"/>
                  <c:y val="9.944948445817943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9.5335498918333511E-2"/>
                  <c:y val="-7.2100876232180089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096723171984707"/>
                      <c:h val="0.15545207327704258"/>
                    </c:manualLayout>
                  </c15:layout>
                </c:ext>
              </c:extLst>
            </c:dLbl>
            <c:dLbl>
              <c:idx val="13"/>
              <c:layout>
                <c:manualLayout>
                  <c:x val="8.9887756123000165E-2"/>
                  <c:y val="0.1218256184612698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753E7DF-66A6-4E7D-B2FC-46F186AF7003}" type="CATEGORYNAME">
                      <a:rPr lang="ru-RU" sz="1100">
                        <a:solidFill>
                          <a:schemeClr val="bg1"/>
                        </a:solidFill>
                      </a:rPr>
                      <a:pPr>
                        <a:defRPr sz="1100">
                          <a:solidFill>
                            <a:schemeClr val="bg1"/>
                          </a:solidFill>
                        </a:defRPr>
                      </a:pPr>
                      <a:t>[ИМЯ КАТЕГОРИИ]</a:t>
                    </a:fld>
                    <a:r>
                      <a:rPr lang="ru-RU" sz="1100" dirty="0">
                        <a:solidFill>
                          <a:schemeClr val="bg1"/>
                        </a:solidFill>
                      </a:rPr>
                      <a:t>
</a:t>
                    </a:r>
                    <a:fld id="{BFF0E441-1A29-475D-94E6-C5460CC55B03}" type="PERCENTAGE">
                      <a:rPr lang="ru-RU" sz="1100">
                        <a:solidFill>
                          <a:schemeClr val="bg1"/>
                        </a:solidFill>
                      </a:rPr>
                      <a:pPr>
                        <a:defRPr sz="1100">
                          <a:solidFill>
                            <a:schemeClr val="bg1"/>
                          </a:solidFill>
                        </a:defRPr>
                      </a:pPr>
                      <a:t>[ПРОЦЕНТ]</a:t>
                    </a:fld>
                    <a:endParaRPr lang="ru-RU" sz="1100" dirty="0">
                      <a:solidFill>
                        <a:schemeClr val="bg1"/>
                      </a:solidFill>
                    </a:endParaRP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222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Лист1!$A$2:$A$15</c:f>
              <c:strCache>
                <c:ptCount val="14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 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и муниципального долга</c:v>
                </c:pt>
                <c:pt idx="13">
                  <c:v>Межбюджетные трансферты</c:v>
                </c:pt>
              </c:strCache>
            </c:strRef>
          </c:cat>
          <c:val>
            <c:numRef>
              <c:f>Лист1!$B$2:$B$15</c:f>
              <c:numCache>
                <c:formatCode>#,##0.0</c:formatCode>
                <c:ptCount val="14"/>
                <c:pt idx="0">
                  <c:v>5.2</c:v>
                </c:pt>
                <c:pt idx="1">
                  <c:v>0.1</c:v>
                </c:pt>
                <c:pt idx="2">
                  <c:v>0.1</c:v>
                </c:pt>
                <c:pt idx="3">
                  <c:v>4.8</c:v>
                </c:pt>
                <c:pt idx="4">
                  <c:v>14.3</c:v>
                </c:pt>
                <c:pt idx="5">
                  <c:v>0.1</c:v>
                </c:pt>
                <c:pt idx="6">
                  <c:v>43.6</c:v>
                </c:pt>
                <c:pt idx="7">
                  <c:v>6.4</c:v>
                </c:pt>
                <c:pt idx="8">
                  <c:v>0.7</c:v>
                </c:pt>
                <c:pt idx="9">
                  <c:v>14.5</c:v>
                </c:pt>
                <c:pt idx="10">
                  <c:v>0.1</c:v>
                </c:pt>
                <c:pt idx="11">
                  <c:v>0.1</c:v>
                </c:pt>
                <c:pt idx="12">
                  <c:v>0.3</c:v>
                </c:pt>
                <c:pt idx="13">
                  <c:v>9.6999999999999993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0D41D867-1F5A-49C9-AE95-4609162B7EC6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A412245F-287F-4795-8D2F-2E0490ECCE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43875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271" tIns="45635" rIns="91271" bIns="4563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271" tIns="45635" rIns="91271" bIns="45635" rtlCol="0"/>
          <a:lstStyle>
            <a:lvl1pPr algn="r">
              <a:defRPr sz="1200"/>
            </a:lvl1pPr>
          </a:lstStyle>
          <a:p>
            <a:fld id="{DD68CC30-B5B3-4844-9561-B68EF1F93A9D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1" tIns="45635" rIns="91271" bIns="456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89" y="4822825"/>
            <a:ext cx="5510213" cy="3944938"/>
          </a:xfrm>
          <a:prstGeom prst="rect">
            <a:avLst/>
          </a:prstGeom>
        </p:spPr>
        <p:txBody>
          <a:bodyPr vert="horz" lIns="91271" tIns="45635" rIns="91271" bIns="4563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271" tIns="45635" rIns="91271" bIns="4563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271" tIns="45635" rIns="91271" bIns="45635" rtlCol="0" anchor="b"/>
          <a:lstStyle>
            <a:lvl1pPr algn="r">
              <a:defRPr sz="1200"/>
            </a:lvl1pPr>
          </a:lstStyle>
          <a:p>
            <a:fld id="{BAFA318A-8825-4994-A24A-7B6052325B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63341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1C311-7D1E-4FA7-902E-9CC57A2829C8}" type="datetime1">
              <a:rPr lang="ru-RU" smtClean="0"/>
              <a:t>25.03.2015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788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FB117-9B0B-408E-A2B3-5D27605DE0AB}" type="datetime1">
              <a:rPr lang="ru-RU" smtClean="0"/>
              <a:t>25.03.2015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55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27F0-01B7-476F-A5DC-6AC2A34DF8BF}" type="datetime1">
              <a:rPr lang="ru-RU" smtClean="0"/>
              <a:t>25.03.2015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699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F401-2C6A-4235-88C1-69CC35F1F440}" type="datetime1">
              <a:rPr lang="ru-RU" smtClean="0"/>
              <a:t>25.03.2015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758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CE17-24D0-4403-8676-4FB60E873A1C}" type="datetime1">
              <a:rPr lang="ru-RU" smtClean="0"/>
              <a:t>25.03.2015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49764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361F-AFDA-4CB5-BD30-4E5D6B97D9BD}" type="datetime1">
              <a:rPr lang="ru-RU" smtClean="0"/>
              <a:t>25.03.2015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490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81ED-7D47-45D5-A87E-009CB1C724F0}" type="datetime1">
              <a:rPr lang="ru-RU" smtClean="0"/>
              <a:t>25.03.2015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496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D3769-1D3C-49CF-B2DC-60923646EB99}" type="datetime1">
              <a:rPr lang="ru-RU" smtClean="0"/>
              <a:t>25.03.2015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659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874A-3D39-492B-949D-CFC2E8A48A5D}" type="datetime1">
              <a:rPr lang="ru-RU" smtClean="0"/>
              <a:t>25.03.2015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093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3778-7E2C-478C-8E73-FE8487E6A2A3}" type="datetime1">
              <a:rPr lang="ru-RU" smtClean="0"/>
              <a:t>25.03.2015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944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22E54-256B-41C8-928A-5CA31C18C51D}" type="datetime1">
              <a:rPr lang="ru-RU" smtClean="0"/>
              <a:t>25.03.2015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806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DD2D1-0DD0-4210-AFD2-F79239E77254}" type="datetime1">
              <a:rPr lang="ru-RU" smtClean="0"/>
              <a:t>25.03.2015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7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3EE7-A05A-4695-8BBA-9EE7A8E47E84}" type="datetime1">
              <a:rPr lang="ru-RU" smtClean="0"/>
              <a:t>25.03.2015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36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4FAD5-F414-4B2C-A1CB-0145523ED2B9}" type="datetime1">
              <a:rPr lang="ru-RU" smtClean="0"/>
              <a:t>25.03.2015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973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AB82-EBE1-4F9E-A862-328AC5267AEC}" type="datetime1">
              <a:rPr lang="ru-RU" smtClean="0"/>
              <a:t>25.03.2015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1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0C30D-0B5C-4666-B36A-8E07E4F257B9}" type="datetime1">
              <a:rPr lang="ru-RU" smtClean="0"/>
              <a:t>25.03.2015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067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09600-5E27-43E6-A5FB-EB0A1F0C459E}" type="datetime1">
              <a:rPr lang="ru-RU" smtClean="0"/>
              <a:t>25.03.2015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83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6" r:id="rId1"/>
    <p:sldLayoutId id="2147484197" r:id="rId2"/>
    <p:sldLayoutId id="2147484198" r:id="rId3"/>
    <p:sldLayoutId id="2147484199" r:id="rId4"/>
    <p:sldLayoutId id="2147484200" r:id="rId5"/>
    <p:sldLayoutId id="2147484201" r:id="rId6"/>
    <p:sldLayoutId id="2147484202" r:id="rId7"/>
    <p:sldLayoutId id="2147484203" r:id="rId8"/>
    <p:sldLayoutId id="2147484204" r:id="rId9"/>
    <p:sldLayoutId id="2147484205" r:id="rId10"/>
    <p:sldLayoutId id="2147484206" r:id="rId11"/>
    <p:sldLayoutId id="2147484207" r:id="rId12"/>
    <p:sldLayoutId id="2147484208" r:id="rId13"/>
    <p:sldLayoutId id="2147484209" r:id="rId14"/>
    <p:sldLayoutId id="2147484210" r:id="rId15"/>
    <p:sldLayoutId id="2147484211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779813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Исполнение бюджета Кемеровского муниципального района за </a:t>
            </a:r>
            <a:r>
              <a:rPr lang="ru-RU" sz="3200" smtClean="0"/>
              <a:t>2014 год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1579420"/>
            <a:ext cx="8915399" cy="2660072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ru-RU" dirty="0" smtClean="0"/>
              <a:t>Исполнение по доходам</a:t>
            </a:r>
          </a:p>
          <a:p>
            <a:pPr marL="342900" indent="-342900">
              <a:buAutoNum type="arabicPeriod"/>
            </a:pPr>
            <a:r>
              <a:rPr lang="ru-RU" dirty="0" smtClean="0"/>
              <a:t>Исполнение по расходам</a:t>
            </a:r>
          </a:p>
          <a:p>
            <a:pPr marL="342900" indent="-342900">
              <a:buAutoNum type="arabicPeriod"/>
            </a:pPr>
            <a:r>
              <a:rPr lang="ru-RU" dirty="0" smtClean="0"/>
              <a:t>Источники финансирования дефицита</a:t>
            </a:r>
          </a:p>
          <a:p>
            <a:pPr marL="342900" indent="-342900">
              <a:buAutoNum type="arabicPeriod"/>
            </a:pPr>
            <a:r>
              <a:rPr lang="ru-RU" dirty="0" smtClean="0"/>
              <a:t>Итоги реализации долгосрочных целевых программ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727" y="4047332"/>
            <a:ext cx="2678123" cy="2514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79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10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718658"/>
              </p:ext>
            </p:extLst>
          </p:nvPr>
        </p:nvGraphicFramePr>
        <p:xfrm>
          <a:off x="1816768" y="1618586"/>
          <a:ext cx="9950116" cy="4391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760"/>
                <a:gridCol w="457356"/>
                <a:gridCol w="6135949"/>
                <a:gridCol w="950495"/>
                <a:gridCol w="1034716"/>
                <a:gridCol w="1022840"/>
              </a:tblGrid>
              <a:tr h="246309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Раздел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Подраздел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2014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985,8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985,8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685,8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685,8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300,0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300,0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104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870,6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98 765,3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94,2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Топливно-энергетический комплекс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13 501,0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13 500,8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Сельское хозяйство и рыболовство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3 202,0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3 197,8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99,9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37 899,0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32 216,5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85,0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50 268,6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49 850,2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99,2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303 512,7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292 697,2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96,4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29 492,7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27 243,4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92,4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255 566,0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247 468,3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18 454,0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17 985,5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97,5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259,1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180,0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69,5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259,1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180,0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69,5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21765" y="945651"/>
            <a:ext cx="9975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Структура расходов бюджета по разделам и подразделам функциональной классификации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589212" y="272716"/>
            <a:ext cx="8915399" cy="67293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Исполнение по расходам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26742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11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256824"/>
              </p:ext>
            </p:extLst>
          </p:nvPr>
        </p:nvGraphicFramePr>
        <p:xfrm>
          <a:off x="1805360" y="1591982"/>
          <a:ext cx="9880270" cy="5069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760"/>
                <a:gridCol w="492827"/>
                <a:gridCol w="6100478"/>
                <a:gridCol w="950495"/>
                <a:gridCol w="1034716"/>
                <a:gridCol w="952994"/>
              </a:tblGrid>
              <a:tr h="236818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Раздел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Подраздел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2014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907 166,3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888 948,3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98,0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288 284,3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287 417,8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99,7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561 842,4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544 866,8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97,0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294,7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294,7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56 744,9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56 369,0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99,3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Культура и кинематография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131 629,5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129 859,9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98,7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95 787,5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94 739,2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98,9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Кинематография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2 605,0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2 604,7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культуры, кинематографии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33 237,0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32 516,0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97,8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16 447,9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14 790,4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89,9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Стационарная медицинская помощь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8 495,0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6 838,4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Амбулаторная помощь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2 819,0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2 819,0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здравоохранения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5 133,9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5 133,0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309 345,4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297 303,2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96,1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3 927,7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3 927,7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Социальное обслуживание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31 275,0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30 033,2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96,0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187 090,7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185 288,6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99,0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77 260,0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68 655,3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88,9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социальной политики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9 792,0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9 398,4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96,0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57859" y="945651"/>
            <a:ext cx="9975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Структура расходов бюджета по разделам и подразделам функциональной классификации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589212" y="272716"/>
            <a:ext cx="8915399" cy="67293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Исполнение по расходам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72285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12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419673"/>
              </p:ext>
            </p:extLst>
          </p:nvPr>
        </p:nvGraphicFramePr>
        <p:xfrm>
          <a:off x="1840831" y="1618586"/>
          <a:ext cx="9880270" cy="3356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760"/>
                <a:gridCol w="457356"/>
                <a:gridCol w="6135949"/>
                <a:gridCol w="950495"/>
                <a:gridCol w="1034716"/>
                <a:gridCol w="952994"/>
              </a:tblGrid>
              <a:tr h="32536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Раздел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Подраздел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2014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2 029,3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1 945,6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95,9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Массовый спорт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187,3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103,6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55,3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Спорт высших достижений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1 842,0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1 842,0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2 064,0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2 059,0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99,8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2 064,0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059,0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99,8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6 125,0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6 069,5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99,1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внутреннего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6 125,0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6 069,5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99,1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197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092,0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196 889,5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99,9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Дотации на выравнивание бюджетной обеспеченности субъектов Российской Федерации и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197 092,0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196 889,5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99,9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45828" y="945651"/>
            <a:ext cx="9975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Структура расходов бюджета по разделам и подразделам функциональной классификации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589212" y="272716"/>
            <a:ext cx="8915399" cy="67293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Исполнение по расходам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020" y="5181099"/>
            <a:ext cx="2143125" cy="142875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6911" y="5181099"/>
            <a:ext cx="2141649" cy="142846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8072" y="5181099"/>
            <a:ext cx="2173029" cy="1428463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091" y="5186808"/>
            <a:ext cx="2133088" cy="1422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39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67293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Источники финансирования дефицита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13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893073"/>
              </p:ext>
            </p:extLst>
          </p:nvPr>
        </p:nvGraphicFramePr>
        <p:xfrm>
          <a:off x="1816925" y="1913012"/>
          <a:ext cx="9687686" cy="3528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45675"/>
                <a:gridCol w="1642011"/>
              </a:tblGrid>
              <a:tr h="2205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Исполнено</a:t>
                      </a:r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за 2014 год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26 132,6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effectLst/>
                          <a:latin typeface="Times New Roman" panose="02020603050405020304" pitchFamily="18" charset="0"/>
                        </a:rPr>
                        <a:t>Кредиты кредитных организаций в валюте Российской Федерации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22 467,8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получение</a:t>
                      </a:r>
                    </a:p>
                  </a:txBody>
                  <a:tcPr marL="228600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160 457,2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погашение</a:t>
                      </a:r>
                    </a:p>
                  </a:txBody>
                  <a:tcPr marL="228600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-137 989,4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Бюджетные кредиты от других бюджетов бюджетной системы Российской Федерации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29 000,0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получение</a:t>
                      </a:r>
                    </a:p>
                  </a:txBody>
                  <a:tcPr marL="228600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105 000,0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погашение</a:t>
                      </a:r>
                    </a:p>
                  </a:txBody>
                  <a:tcPr marL="228600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-76 000,0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effectLst/>
                          <a:latin typeface="Times New Roman" panose="02020603050405020304" pitchFamily="18" charset="0"/>
                        </a:rPr>
                        <a:t>Иные источники внутреннего финансирования дефицитов бюджетов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401,8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Возврат </a:t>
                      </a:r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бюджетных кредитов, предоставленных юридическим лицам в валюте Российской Федерации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401,8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effectLst/>
                          <a:latin typeface="Times New Roman" panose="02020603050405020304" pitchFamily="18" charset="0"/>
                        </a:rPr>
                        <a:t>Изменение остатков средств на счетах по учету средств бюджета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ru-RU" sz="16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25 </a:t>
                      </a:r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737,0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120979" y="1540041"/>
            <a:ext cx="13836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т</a:t>
            </a:r>
            <a:r>
              <a:rPr lang="ru-RU" sz="1400" dirty="0" smtClean="0"/>
              <a:t>ыс. рублей</a:t>
            </a:r>
            <a:endParaRPr lang="ru-R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72623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054" y="364742"/>
            <a:ext cx="8915399" cy="834189"/>
          </a:xfrm>
        </p:spPr>
        <p:txBody>
          <a:bodyPr>
            <a:noAutofit/>
          </a:bodyPr>
          <a:lstStyle/>
          <a:p>
            <a:r>
              <a:rPr lang="ru-RU" sz="3200" dirty="0" smtClean="0"/>
              <a:t>Итоги реализации муниципальных</a:t>
            </a:r>
            <a:br>
              <a:rPr lang="ru-RU" sz="3200" dirty="0" smtClean="0"/>
            </a:br>
            <a:r>
              <a:rPr lang="ru-RU" sz="3200" dirty="0" smtClean="0"/>
              <a:t>программ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14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359490"/>
              </p:ext>
            </p:extLst>
          </p:nvPr>
        </p:nvGraphicFramePr>
        <p:xfrm>
          <a:off x="1816924" y="1443781"/>
          <a:ext cx="9865739" cy="5075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760"/>
                <a:gridCol w="6256421"/>
                <a:gridCol w="950495"/>
                <a:gridCol w="1034716"/>
                <a:gridCol w="1275347"/>
              </a:tblGrid>
              <a:tr h="216577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2014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82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1 789 755,4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1 737 280,7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97,1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"Жилище"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34 340,1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24 734,6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72,0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"Социальная инфраструктура Кемеровского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муниципального района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314 515,1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314 422,2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"Жилищно-коммунальный комплекс, энергосбережение и повышение энергоэффективности КМР"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336 884,3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322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633,8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95,8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"Управление муниципальным имуществом"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54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984,0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54 550,7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99,2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"Культура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Кемеровского муниципального района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133 934,6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131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875,7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98,5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"Образование 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Кемеровского муниципального района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609 204,9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591 180,7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97,0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"Развитие физической культуры и спорта. Молодое поколение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Кемеровского  муниципального района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23 356,7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23 198,0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99,3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"Социальная поддержка населения Кемеровского муниципального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района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220 931,1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216 509,2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98,0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"Развитие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сельского здравоохранения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Кемеровского муниципального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района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11 633,4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9 976,2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85,8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"Обеспечение безопасности условий жизни и деятельности населения района"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459,0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380,0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82,8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"Развитие субъектов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малого и среднего предпринимательства в Кемеровском муниципальном районе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5 817,4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5 817,4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"Финансовая поддержка агропромышленного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комплекса и социального развития села в Кемеровском муниципальном районе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20 333,4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20 328,3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"Информационная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политика и работа с общественностью муниципального образования Кемеровский муниципальный район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23 361,4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21 673,9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92,8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32385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308811"/>
            <a:ext cx="8915399" cy="67293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Исполнение по доходам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2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228183"/>
              </p:ext>
            </p:extLst>
          </p:nvPr>
        </p:nvGraphicFramePr>
        <p:xfrm>
          <a:off x="1913019" y="1371343"/>
          <a:ext cx="9820112" cy="1872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8434"/>
                <a:gridCol w="1323942"/>
                <a:gridCol w="1218728"/>
                <a:gridCol w="1289008"/>
              </a:tblGrid>
              <a:tr h="32536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2014 </a:t>
                      </a:r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всего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2 024 848,2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2 013 515,1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Налоговые доходы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085,0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162 807,1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Неналоговые доходы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245 950,0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270 427,1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1 618 813,2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1 580 280,9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57860" y="981746"/>
            <a:ext cx="9975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Структура доходов </a:t>
            </a:r>
            <a:r>
              <a:rPr lang="ru-RU" dirty="0">
                <a:solidFill>
                  <a:schemeClr val="accent1"/>
                </a:solidFill>
              </a:rPr>
              <a:t>бюджета </a:t>
            </a:r>
            <a:r>
              <a:rPr lang="ru-RU" dirty="0" smtClean="0">
                <a:solidFill>
                  <a:schemeClr val="accent1"/>
                </a:solidFill>
              </a:rPr>
              <a:t>района</a:t>
            </a:r>
            <a:endParaRPr lang="ru-RU" dirty="0">
              <a:solidFill>
                <a:schemeClr val="accent1"/>
              </a:solidFill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6478118"/>
              </p:ext>
            </p:extLst>
          </p:nvPr>
        </p:nvGraphicFramePr>
        <p:xfrm>
          <a:off x="2589212" y="3426702"/>
          <a:ext cx="7339263" cy="3335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52421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3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170187"/>
              </p:ext>
            </p:extLst>
          </p:nvPr>
        </p:nvGraphicFramePr>
        <p:xfrm>
          <a:off x="1828955" y="1351078"/>
          <a:ext cx="9904178" cy="3337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236"/>
                <a:gridCol w="5991726"/>
                <a:gridCol w="1034716"/>
                <a:gridCol w="1191126"/>
                <a:gridCol w="1157374"/>
              </a:tblGrid>
              <a:tr h="32536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2014 </a:t>
                      </a:r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налоговые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085,0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162 807,1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доходы физических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лиц (НДФЛ)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141 422,0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143 857,9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Единый налог на вмененный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 (ЕНВД)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4 835,0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4 902,6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Единый сельскохозяйственный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(ЕСХН)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668,0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Налог, взимаемый в связи с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применением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патентной системы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налогообложения (Патент)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260,2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Транспортный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налог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1 525,0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1 540,6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Государственная пошлина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11 350,0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536,3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Задолженность в счет погашения задолженности и по перерасчетам по отмененным налогам, сборам и иным платежам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2589212" y="308811"/>
            <a:ext cx="8915399" cy="672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smtClean="0"/>
              <a:t>Исполнение по доходам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757860" y="981746"/>
            <a:ext cx="9975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Налоговые доходы</a:t>
            </a:r>
            <a:endParaRPr lang="ru-RU" dirty="0">
              <a:solidFill>
                <a:schemeClr val="accent1"/>
              </a:solidFill>
            </a:endParaRP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2725934728"/>
              </p:ext>
            </p:extLst>
          </p:nvPr>
        </p:nvGraphicFramePr>
        <p:xfrm>
          <a:off x="3236495" y="4644189"/>
          <a:ext cx="6833937" cy="2213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33821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4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453538"/>
              </p:ext>
            </p:extLst>
          </p:nvPr>
        </p:nvGraphicFramePr>
        <p:xfrm>
          <a:off x="1828955" y="1351078"/>
          <a:ext cx="9904178" cy="5204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236"/>
                <a:gridCol w="5991726"/>
                <a:gridCol w="1034716"/>
                <a:gridCol w="1191126"/>
                <a:gridCol w="1157374"/>
              </a:tblGrid>
              <a:tr h="32536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2014 </a:t>
                      </a:r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неналоговые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245 950,0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270 427,1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Аренда земельных участков, государственная собственность на которые не разграничена и которые расположены в границах поселений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152 300,0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152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601,5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Арендная плата за земельные участки, находящиеся в муниципальной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собственности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4 258,5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сдачи в аренду имущества, составляющего казну муниципальных районов (за исключением земельных участков)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5 880,0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6 057,7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перечисления части прибыли, остающейся после уплаты налогов и иных обязательных платежей муниципальных унитарных предприятий, созданнх муниципальными районами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Плата за негативное воздействие на окружающую среду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25 000,0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25 236,1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доходы от оказания платных услуг и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4 463,0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5 887,9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131,9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реализации иного имущества, находящегося в собственности муниципальных районов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3 300,0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3 366,9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продажи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35 650,0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35 886,9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продажи земельных участков, находящихся в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13 360,0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35 142,7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1 690,5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2589212" y="308811"/>
            <a:ext cx="8915399" cy="672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smtClean="0"/>
              <a:t>Исполнение по доходам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757860" y="981746"/>
            <a:ext cx="9975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Неналоговые доходы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40084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5</a:t>
            </a:fld>
            <a:endParaRPr lang="ru-RU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89212" y="308811"/>
            <a:ext cx="8915399" cy="672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smtClean="0"/>
              <a:t>Исполнение по доходам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757860" y="981746"/>
            <a:ext cx="9975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Неналоговые доходы</a:t>
            </a:r>
            <a:endParaRPr lang="ru-RU" dirty="0">
              <a:solidFill>
                <a:schemeClr val="accent1"/>
              </a:solidFill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899856114"/>
              </p:ext>
            </p:extLst>
          </p:nvPr>
        </p:nvGraphicFramePr>
        <p:xfrm>
          <a:off x="1543792" y="1116281"/>
          <a:ext cx="10260281" cy="5611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85058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6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87863"/>
              </p:ext>
            </p:extLst>
          </p:nvPr>
        </p:nvGraphicFramePr>
        <p:xfrm>
          <a:off x="1828955" y="1351078"/>
          <a:ext cx="9904178" cy="2602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236"/>
                <a:gridCol w="5991726"/>
                <a:gridCol w="1034716"/>
                <a:gridCol w="1191126"/>
                <a:gridCol w="1157374"/>
              </a:tblGrid>
              <a:tr h="32536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2014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безвозмездные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1 618 813,1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1 580 280,9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215 481,0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215 481,0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336 811,8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329 439,4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685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472,3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660 998,0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(из областного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бюджета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863,9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 (от сельских поселений)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376 348,0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371 348,9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(спонсорские) поступления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3 560,0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 субсидий, субвенций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иных межбюджетных трансфертов, имеющих целевое назначение, прошлых лет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-1 410,3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2589212" y="308811"/>
            <a:ext cx="8915399" cy="672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dirty="0" smtClean="0"/>
              <a:t>Исполнение по доходам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757860" y="981746"/>
            <a:ext cx="9975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Безвозмездные поступления</a:t>
            </a:r>
            <a:endParaRPr lang="ru-RU" dirty="0">
              <a:solidFill>
                <a:schemeClr val="accent1"/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649653228"/>
              </p:ext>
            </p:extLst>
          </p:nvPr>
        </p:nvGraphicFramePr>
        <p:xfrm>
          <a:off x="2261937" y="3963663"/>
          <a:ext cx="8879305" cy="2894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12227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272716"/>
            <a:ext cx="8915399" cy="67293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Исполнение по расходам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7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354483"/>
              </p:ext>
            </p:extLst>
          </p:nvPr>
        </p:nvGraphicFramePr>
        <p:xfrm>
          <a:off x="1793329" y="1618586"/>
          <a:ext cx="9880269" cy="4385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299"/>
                <a:gridCol w="5817489"/>
                <a:gridCol w="1024918"/>
                <a:gridCol w="1140400"/>
                <a:gridCol w="1206163"/>
              </a:tblGrid>
              <a:tr h="32536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Раздел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2014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2 093 020,6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039 647,7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97,4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109 315,3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106 976,3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97,9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2 177,7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2 177,7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985,8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985,8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104 870,6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98 765,3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94,2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303 512,7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292 697,2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96,4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259,1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180,0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69,5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907 166,3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888 948,3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98,0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Культура и кинематография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131 629,5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129 859,9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98,7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16 447,9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14 790,4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89,9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309 345,4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297 303,2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96,1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2 029,3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1 945,6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95,9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2 064,0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2 059,0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99,8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6 125,0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6 069,5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99,1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197 092,0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196 889,5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99,9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45828" y="945651"/>
            <a:ext cx="9975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1"/>
                </a:solidFill>
              </a:rPr>
              <a:t>Динамика расходов бюджета района на выполнение основных функций государства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7789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8</a:t>
            </a:fld>
            <a:endParaRPr lang="ru-RU"/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1791273673"/>
              </p:ext>
            </p:extLst>
          </p:nvPr>
        </p:nvGraphicFramePr>
        <p:xfrm>
          <a:off x="2273969" y="1661439"/>
          <a:ext cx="9324963" cy="5108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45828" y="945651"/>
            <a:ext cx="9975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Структура расходов бюджета по разделам и подразделам функциональной классификации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589212" y="272716"/>
            <a:ext cx="8915399" cy="67293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Исполнение по расходам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94462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9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526796"/>
              </p:ext>
            </p:extLst>
          </p:nvPr>
        </p:nvGraphicFramePr>
        <p:xfrm>
          <a:off x="1840831" y="1618586"/>
          <a:ext cx="9938085" cy="4552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760"/>
                <a:gridCol w="469388"/>
                <a:gridCol w="6123917"/>
                <a:gridCol w="950495"/>
                <a:gridCol w="1034716"/>
                <a:gridCol w="1010809"/>
              </a:tblGrid>
              <a:tr h="174119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Раздел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Подраздел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2014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2 093 020,6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2 039 647,7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97,4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109 315,3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106 976,3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97,9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902,0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890,4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98,7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2 473,5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2 468,9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99,8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Функционирование Правительства Российской Федерации, высших 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35 595,1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34 984,8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98,3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926,5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915,2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98,8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Обеспечение проведения выборов и референдумов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995,3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995,3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68 422,9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66 721,7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97,5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2 177,7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2 177,7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693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Мобилизационная и вневойсковая подготовка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2 177,7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2 177,7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45828" y="945651"/>
            <a:ext cx="9975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Структура расходов бюджета по разделам и подразделам функциональной классификации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589212" y="272716"/>
            <a:ext cx="8915399" cy="672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smtClean="0"/>
              <a:t>Исполнение по расходам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3" y="258617"/>
            <a:ext cx="15039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Исполнение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14071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3033</TotalTime>
  <Words>1734</Words>
  <Application>Microsoft Office PowerPoint</Application>
  <PresentationFormat>Широкоэкранный</PresentationFormat>
  <Paragraphs>782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 3</vt:lpstr>
      <vt:lpstr>Легкий дым</vt:lpstr>
      <vt:lpstr>Исполнение бюджета Кемеровского муниципального района за 2014 год</vt:lpstr>
      <vt:lpstr>Исполнение по доходам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по расходам</vt:lpstr>
      <vt:lpstr>Исполнение по расходам</vt:lpstr>
      <vt:lpstr>Презентация PowerPoint</vt:lpstr>
      <vt:lpstr>Исполнение по расходам</vt:lpstr>
      <vt:lpstr>Исполнение по расходам</vt:lpstr>
      <vt:lpstr>Исполнение по расходам</vt:lpstr>
      <vt:lpstr>Источники финансирования дефицита</vt:lpstr>
      <vt:lpstr>Итоги реализации муниципальных программ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Svetlana Ishkova</dc:creator>
  <cp:lastModifiedBy>Svetlana Ishkova</cp:lastModifiedBy>
  <cp:revision>1119</cp:revision>
  <cp:lastPrinted>2015-03-25T06:33:23Z</cp:lastPrinted>
  <dcterms:created xsi:type="dcterms:W3CDTF">2014-07-28T07:22:52Z</dcterms:created>
  <dcterms:modified xsi:type="dcterms:W3CDTF">2015-03-25T06:34:51Z</dcterms:modified>
</cp:coreProperties>
</file>