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5" r:id="rId1"/>
  </p:sldMasterIdLst>
  <p:notesMasterIdLst>
    <p:notesMasterId r:id="rId19"/>
  </p:notesMasterIdLst>
  <p:handoutMasterIdLst>
    <p:handoutMasterId r:id="rId20"/>
  </p:handoutMasterIdLst>
  <p:sldIdLst>
    <p:sldId id="314" r:id="rId2"/>
    <p:sldId id="346" r:id="rId3"/>
    <p:sldId id="283" r:id="rId4"/>
    <p:sldId id="349" r:id="rId5"/>
    <p:sldId id="359" r:id="rId6"/>
    <p:sldId id="360" r:id="rId7"/>
    <p:sldId id="361" r:id="rId8"/>
    <p:sldId id="362" r:id="rId9"/>
    <p:sldId id="358" r:id="rId10"/>
    <p:sldId id="357" r:id="rId11"/>
    <p:sldId id="350" r:id="rId12"/>
    <p:sldId id="351" r:id="rId13"/>
    <p:sldId id="352" r:id="rId14"/>
    <p:sldId id="353" r:id="rId15"/>
    <p:sldId id="354" r:id="rId16"/>
    <p:sldId id="355" r:id="rId17"/>
    <p:sldId id="356" r:id="rId18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etlana Ishkova" initials="SI" lastIdx="1" clrIdx="0">
    <p:extLst>
      <p:ext uri="{19B8F6BF-5375-455C-9EA6-DF929625EA0E}">
        <p15:presenceInfo xmlns:p15="http://schemas.microsoft.com/office/powerpoint/2012/main" xmlns="" userId="S-1-5-21-3051248419-1957738726-2389671903-16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7E7"/>
    <a:srgbClr val="3399FF"/>
    <a:srgbClr val="FF9933"/>
    <a:srgbClr val="990000"/>
    <a:srgbClr val="993300"/>
    <a:srgbClr val="EFF357"/>
    <a:srgbClr val="99FFCC"/>
    <a:srgbClr val="FFFF66"/>
    <a:srgbClr val="E8D8D8"/>
    <a:srgbClr val="E3D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5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-96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620084975568271"/>
          <c:y val="0.16164647902266582"/>
          <c:w val="0.82309581031547885"/>
          <c:h val="0.819071468463437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Pt>
            <c:idx val="0"/>
            <c:bubble3D val="0"/>
            <c:explosion val="28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explosion val="85"/>
            <c:spPr>
              <a:gradFill flip="none" rotWithShape="1">
                <a:gsLst>
                  <a:gs pos="0">
                    <a:schemeClr val="accent2">
                      <a:lumMod val="67000"/>
                    </a:schemeClr>
                  </a:gs>
                  <a:gs pos="48000">
                    <a:schemeClr val="accent2">
                      <a:lumMod val="97000"/>
                      <a:lumOff val="3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2700000" scaled="1"/>
                <a:tileRect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27"/>
            <c:spPr>
              <a:gradFill flip="none" rotWithShape="1">
                <a:gsLst>
                  <a:gs pos="0">
                    <a:schemeClr val="accent6">
                      <a:lumMod val="40000"/>
                      <a:lumOff val="60000"/>
                    </a:schemeClr>
                  </a:gs>
                  <a:gs pos="46000">
                    <a:schemeClr val="accent6">
                      <a:lumMod val="95000"/>
                      <a:lumOff val="5000"/>
                    </a:schemeClr>
                  </a:gs>
                  <a:gs pos="100000">
                    <a:schemeClr val="accent6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explosion val="26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explosion val="26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explosion val="30"/>
            <c:spPr>
              <a:solidFill>
                <a:schemeClr val="accent6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explosion val="32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explosion val="3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0.32334427960532469"/>
                  <c:y val="5.5097154913394307E-2"/>
                </c:manualLayout>
              </c:layout>
              <c:numFmt formatCode="0.0%" sourceLinked="0"/>
              <c:spPr>
                <a:solidFill>
                  <a:srgbClr val="A53010">
                    <a:lumMod val="60000"/>
                    <a:lumOff val="40000"/>
                  </a:srgbClr>
                </a:solidFill>
                <a:ln w="9525" cap="flat" cmpd="sng" algn="ctr">
                  <a:solidFill>
                    <a:prstClr val="black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/>
                  <a:lightRig rig="threePt" dir="t"/>
                </a:scene3d>
                <a:sp3d prstMaterial="matte">
                  <a:bevelT/>
                </a:sp3d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242889"/>
                        <a:gd name="adj2" fmla="val 36573"/>
                      </a:avLst>
                    </a:prstGeom>
                    <a:noFill/>
                    <a:ln>
                      <a:noFill/>
                    </a:ln>
                  </c15:spPr>
                </c:ext>
              </c:extLst>
            </c:dLbl>
            <c:dLbl>
              <c:idx val="1"/>
              <c:layout>
                <c:manualLayout>
                  <c:x val="2.248447368817039E-2"/>
                  <c:y val="9.1015547588592424E-3"/>
                </c:manualLayout>
              </c:layout>
              <c:numFmt formatCode="0.0%" sourceLinked="0"/>
              <c:spPr>
                <a:solidFill>
                  <a:srgbClr val="FF9933"/>
                </a:solidFill>
                <a:ln>
                  <a:solidFill>
                    <a:prstClr val="black"/>
                  </a:solidFill>
                </a:ln>
                <a:effectLst/>
                <a:scene3d>
                  <a:camera prst="orthographicFront"/>
                  <a:lightRig rig="threePt" dir="t"/>
                </a:scene3d>
                <a:sp3d prstMaterial="matte">
                  <a:bevelT/>
                </a:sp3d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</c:extLst>
            </c:dLbl>
            <c:dLbl>
              <c:idx val="2"/>
              <c:layout>
                <c:manualLayout>
                  <c:x val="-8.2812499999999997E-2"/>
                  <c:y val="0.32856209321741253"/>
                </c:manualLayout>
              </c:layout>
              <c:numFmt formatCode="0.0%" sourceLinked="0"/>
              <c:spPr>
                <a:solidFill>
                  <a:srgbClr val="99FFCC"/>
                </a:solidFill>
                <a:ln w="9525" cap="flat" cmpd="sng" algn="ctr">
                  <a:solidFill>
                    <a:prstClr val="black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/>
                  <a:lightRig rig="threePt" dir="t"/>
                </a:scene3d>
                <a:sp3d prstMaterial="matte">
                  <a:bevelT/>
                </a:sp3d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121793"/>
                        <a:gd name="adj2" fmla="val -175537"/>
                      </a:avLst>
                    </a:prstGeom>
                    <a:noFill/>
                    <a:ln>
                      <a:noFill/>
                    </a:ln>
                  </c15:spPr>
                </c:ext>
              </c:extLst>
            </c:dLbl>
            <c:dLbl>
              <c:idx val="3"/>
              <c:layout>
                <c:manualLayout>
                  <c:x val="-0.13872110116387659"/>
                  <c:y val="0.11451368496065562"/>
                </c:manualLayout>
              </c:layout>
              <c:numFmt formatCode="0.0%" sourceLinked="0"/>
              <c:spPr>
                <a:solidFill>
                  <a:srgbClr val="FFFF66"/>
                </a:solidFill>
                <a:ln w="9525" cap="flat" cmpd="sng" algn="ctr">
                  <a:solidFill>
                    <a:prstClr val="black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/>
                  <a:lightRig rig="threePt" dir="t"/>
                </a:scene3d>
                <a:sp3d prstMaterial="matte">
                  <a:bevelT/>
                </a:sp3d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130285"/>
                        <a:gd name="adj2" fmla="val -9982"/>
                      </a:avLst>
                    </a:prstGeom>
                    <a:noFill/>
                    <a:ln>
                      <a:noFill/>
                    </a:ln>
                  </c15:spPr>
                </c:ext>
              </c:extLst>
            </c:dLbl>
            <c:dLbl>
              <c:idx val="4"/>
              <c:layout>
                <c:manualLayout>
                  <c:x val="-0.19346236893128854"/>
                  <c:y val="-9.1519988469922736E-2"/>
                </c:manualLayout>
              </c:layout>
              <c:numFmt formatCode="0.0%" sourceLinked="0"/>
              <c:spPr>
                <a:solidFill>
                  <a:srgbClr val="E3EACF">
                    <a:lumMod val="75000"/>
                  </a:srgbClr>
                </a:solidFill>
                <a:ln>
                  <a:solidFill>
                    <a:prstClr val="black"/>
                  </a:solidFill>
                </a:ln>
                <a:effectLst/>
                <a:scene3d>
                  <a:camera prst="orthographicFront"/>
                  <a:lightRig rig="threePt" dir="t"/>
                </a:scene3d>
                <a:sp3d prstMaterial="matte">
                  <a:bevelT/>
                </a:sp3d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</c:extLst>
            </c:dLbl>
            <c:dLbl>
              <c:idx val="5"/>
              <c:layout>
                <c:manualLayout>
                  <c:x val="-4.1452851489301702E-2"/>
                  <c:y val="-0.118393075548029"/>
                </c:manualLayout>
              </c:layout>
              <c:numFmt formatCode="0.0%" sourceLinked="0"/>
              <c:spPr>
                <a:solidFill>
                  <a:srgbClr val="6AAC91">
                    <a:lumMod val="40000"/>
                    <a:lumOff val="60000"/>
                  </a:srgbClr>
                </a:solidFill>
                <a:ln>
                  <a:solidFill>
                    <a:prstClr val="black"/>
                  </a:solidFill>
                </a:ln>
                <a:effectLst/>
                <a:scene3d>
                  <a:camera prst="orthographicFront"/>
                  <a:lightRig rig="threePt" dir="t"/>
                </a:scene3d>
                <a:sp3d prstMaterial="matte">
                  <a:bevelT/>
                </a:sp3d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</c:extLst>
            </c:dLbl>
            <c:dLbl>
              <c:idx val="6"/>
              <c:layout>
                <c:manualLayout>
                  <c:x val="0.12135797430372403"/>
                  <c:y val="-0.14565730448411912"/>
                </c:manualLayout>
              </c:layout>
              <c:numFmt formatCode="0.0%" sourceLinked="0"/>
              <c:spPr>
                <a:solidFill>
                  <a:srgbClr val="A53010">
                    <a:lumMod val="75000"/>
                  </a:srgbClr>
                </a:solidFill>
                <a:ln>
                  <a:solidFill>
                    <a:prstClr val="black"/>
                  </a:solidFill>
                </a:ln>
                <a:effectLst/>
                <a:scene3d>
                  <a:camera prst="orthographicFront"/>
                  <a:lightRig rig="threePt" dir="t"/>
                </a:scene3d>
                <a:sp3d prstMaterial="matte">
                  <a:bevelT/>
                </a:sp3d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</c:extLst>
            </c:dLbl>
            <c:dLbl>
              <c:idx val="7"/>
              <c:layout>
                <c:manualLayout>
                  <c:x val="0.18906249999999988"/>
                  <c:y val="-6.8289644500976937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457C812-7CD9-4B8B-9DDB-6AB20C10571D}" type="CATEGORYNAME">
                      <a:rPr lang="ru-RU" sz="1050">
                        <a:solidFill>
                          <a:schemeClr val="bg1"/>
                        </a:solidFill>
                      </a:rPr>
                      <a:pPr>
                        <a:defRPr sz="1050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sz="1050">
                        <a:solidFill>
                          <a:schemeClr val="bg1"/>
                        </a:solidFill>
                      </a:rPr>
                      <a:t>
</a:t>
                    </a:r>
                    <a:fld id="{E8085B5D-86A0-4250-91A2-C3F1E29B98BA}" type="PERCENTAGE">
                      <a:rPr lang="ru-RU" sz="1050">
                        <a:solidFill>
                          <a:schemeClr val="bg1"/>
                        </a:solidFill>
                      </a:rPr>
                      <a:pPr>
                        <a:defRPr sz="1050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sz="1050">
                      <a:solidFill>
                        <a:schemeClr val="bg1"/>
                      </a:solidFill>
                    </a:endParaRPr>
                  </a:p>
                </c:rich>
              </c:tx>
              <c:numFmt formatCode="0.0%" sourceLinked="0"/>
              <c:spPr>
                <a:solidFill>
                  <a:srgbClr val="DE7E18">
                    <a:lumMod val="75000"/>
                  </a:srgbClr>
                </a:solidFill>
                <a:ln>
                  <a:solidFill>
                    <a:prstClr val="black"/>
                  </a:solidFill>
                </a:ln>
                <a:effectLst/>
                <a:scene3d>
                  <a:camera prst="orthographicFront"/>
                  <a:lightRig rig="threePt" dir="t"/>
                </a:scene3d>
                <a:sp3d prstMaterial="matte">
                  <a:bevelT/>
                </a:sp3d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</c:extLst>
            </c:dLbl>
            <c:numFmt formatCode="0.0%" sourceLinked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/>
              </a:sp3d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Лист1!$A$2:$A$9</c:f>
              <c:strCache>
                <c:ptCount val="8"/>
                <c:pt idx="0">
                  <c:v>Сельское хозяйство, охота и лесное хозяйство</c:v>
                </c:pt>
                <c:pt idx="1">
                  <c:v>Добыча полезных ископаемых</c:v>
                </c:pt>
                <c:pt idx="2">
                  <c:v>Обрабатывающие производства</c:v>
                </c:pt>
                <c:pt idx="3">
                  <c:v>Производство и распределение электроэнергии, газа и воды</c:v>
                </c:pt>
                <c:pt idx="4">
                  <c:v>Гостиницы и рестораны</c:v>
                </c:pt>
                <c:pt idx="5">
                  <c:v>Транспорт и связь</c:v>
                </c:pt>
                <c:pt idx="6">
                  <c:v>Образование</c:v>
                </c:pt>
                <c:pt idx="7">
                  <c:v>Прочие отрасли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101.2</c:v>
                </c:pt>
                <c:pt idx="1">
                  <c:v>5119.6000000000004</c:v>
                </c:pt>
                <c:pt idx="2">
                  <c:v>343</c:v>
                </c:pt>
                <c:pt idx="3">
                  <c:v>125.2</c:v>
                </c:pt>
                <c:pt idx="4">
                  <c:v>120.1</c:v>
                </c:pt>
                <c:pt idx="5">
                  <c:v>158.9</c:v>
                </c:pt>
                <c:pt idx="6">
                  <c:v>159.69999999999999</c:v>
                </c:pt>
                <c:pt idx="7">
                  <c:v>127.5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Промышленое производство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2013 год план</c:v>
                </c:pt>
                <c:pt idx="1">
                  <c:v>2013 год факт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66.099999999999994</c:v>
                </c:pt>
                <c:pt idx="1">
                  <c:v>69.099999999999994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Строительство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2013 год план</c:v>
                </c:pt>
                <c:pt idx="1">
                  <c:v>2013 год факт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16.8</c:v>
                </c:pt>
                <c:pt idx="1">
                  <c:v>9.1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Сельское хозяйство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2013 год план</c:v>
                </c:pt>
                <c:pt idx="1">
                  <c:v>2013 год факт</c:v>
                </c:pt>
              </c:strCache>
            </c:strRef>
          </c:cat>
          <c:val>
            <c:numRef>
              <c:f>Лист1!$D$2:$D$3</c:f>
              <c:numCache>
                <c:formatCode>#,##0.0</c:formatCode>
                <c:ptCount val="2"/>
                <c:pt idx="0">
                  <c:v>8.6</c:v>
                </c:pt>
                <c:pt idx="1">
                  <c:v>13.7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Торговля и услуги населению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2013 год план</c:v>
                </c:pt>
                <c:pt idx="1">
                  <c:v>2013 год факт</c:v>
                </c:pt>
              </c:strCache>
            </c:strRef>
          </c:cat>
          <c:val>
            <c:numRef>
              <c:f>Лист1!$E$2:$E$3</c:f>
              <c:numCache>
                <c:formatCode>#,##0.0</c:formatCode>
                <c:ptCount val="2"/>
                <c:pt idx="0">
                  <c:v>8.5</c:v>
                </c:pt>
                <c:pt idx="1">
                  <c:v>8.1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4788352"/>
        <c:axId val="104789888"/>
        <c:axId val="0"/>
      </c:bar3DChart>
      <c:catAx>
        <c:axId val="10478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789888"/>
        <c:crosses val="autoZero"/>
        <c:auto val="1"/>
        <c:lblAlgn val="ctr"/>
        <c:lblOffset val="100"/>
        <c:noMultiLvlLbl val="0"/>
      </c:catAx>
      <c:valAx>
        <c:axId val="10478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788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5713852267773535E-2"/>
          <c:y val="0.17193690585511037"/>
          <c:w val="0.96006793834425086"/>
          <c:h val="0.7918937178518291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7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7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176956.9</c:v>
                </c:pt>
                <c:pt idx="1">
                  <c:v>252755.9</c:v>
                </c:pt>
                <c:pt idx="2">
                  <c:v>1308419.5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371336717779571E-2"/>
          <c:y val="0.21169520771586153"/>
          <c:w val="0.81325732656444083"/>
          <c:h val="0.778461982852566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4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5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9.8227463868535633E-2"/>
                  <c:y val="-0.1289203311509010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177544428315054"/>
                      <c:h val="0.3709039546070511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4032494838362233"/>
                  <c:y val="4.826905176363436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30061818039498112"/>
                  <c:y val="5.220736436259535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12960245316863"/>
                      <c:h val="0.31439274819154922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 на доходы физических лиц</c:v>
                </c:pt>
                <c:pt idx="1">
                  <c:v>ЕНВД</c:v>
                </c:pt>
                <c:pt idx="2">
                  <c:v>Прочие налоговые доходы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172514.3</c:v>
                </c:pt>
                <c:pt idx="1">
                  <c:v>4054.5</c:v>
                </c:pt>
                <c:pt idx="2">
                  <c:v>388.1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611509665281096"/>
          <c:y val="0.21094475404956969"/>
          <c:w val="0.80225375893701134"/>
          <c:h val="0.787223694504989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6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6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7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6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explosion val="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explosion val="5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explosion val="9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explosion val="9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explosion val="7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7666339168441739"/>
                  <c:y val="-0.2133593288345669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8150550652560102"/>
                  <c:y val="0.12678294235166429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4575501392213"/>
                      <c:h val="0.14777574410675998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6.4364708919765451E-2"/>
                  <c:y val="0.1000869706242459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8112772934776351E-2"/>
                  <c:y val="4.078298512410236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1757020105004921E-2"/>
                  <c:y val="8.744700227585014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7.1889259173311154E-2"/>
                  <c:y val="-0.11849622800561031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3.6467909602085992E-2"/>
                  <c:y val="-3.704413937398971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7.6592054350168387E-2"/>
                  <c:y val="-1.131687426150712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15596064084404695"/>
                  <c:y val="-6.563787071674130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3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27779424364693328"/>
                  <c:y val="8.3816156932075697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5400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Аренда земельных участков, государственная собственность на которые не разграничена</c:v>
                </c:pt>
                <c:pt idx="1">
                  <c:v>Арендная плата за земельные участки, находящиеся в муниципальной собствености</c:v>
                </c:pt>
                <c:pt idx="2">
                  <c:v>Доходы от сдачи в аренду имущества, составляющего казну муниципальных районов </c:v>
                </c:pt>
                <c:pt idx="3">
                  <c:v>Плата за негативное воздействие на окружающую среду</c:v>
                </c:pt>
                <c:pt idx="4">
                  <c:v>Прочие доходы от оказания платных услуг и компенсации затрат государства</c:v>
                </c:pt>
                <c:pt idx="5">
                  <c:v>Доходы от реализации иного имущества, находящегося в собственности муниципальных районов</c:v>
                </c:pt>
                <c:pt idx="6">
                  <c:v>Доходы от продажи земельных участков, государственная собственность на которые не разграничена</c:v>
                </c:pt>
                <c:pt idx="7">
                  <c:v>Доходы от продажи земельных участков, находящихся в муниципальной собственности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65</c:v>
                </c:pt>
                <c:pt idx="1">
                  <c:v>1.3</c:v>
                </c:pt>
                <c:pt idx="2">
                  <c:v>2.8</c:v>
                </c:pt>
                <c:pt idx="3">
                  <c:v>9.6999999999999993</c:v>
                </c:pt>
                <c:pt idx="4">
                  <c:v>1.7</c:v>
                </c:pt>
                <c:pt idx="5">
                  <c:v>2.8</c:v>
                </c:pt>
                <c:pt idx="6">
                  <c:v>9.8000000000000007</c:v>
                </c:pt>
                <c:pt idx="7">
                  <c:v>5.4</c:v>
                </c:pt>
                <c:pt idx="8">
                  <c:v>1.3</c:v>
                </c:pt>
                <c:pt idx="9">
                  <c:v>0.2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758308223447668"/>
          <c:y val="0.1908710008544271"/>
          <c:w val="0.82203122879549695"/>
          <c:h val="0.805886114851173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8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7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8"/>
            <c:spPr>
              <a:solidFill>
                <a:schemeClr val="bg2">
                  <a:lumMod val="2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4.4339055815742337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8593797600149804E-2"/>
                  <c:y val="-4.3878788130063059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007226916971542E-2"/>
                  <c:y val="-0.3159272745364482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0155074073928085"/>
                  <c:y val="0.1579636372682240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6734406577992308"/>
                  <c:y val="0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2">
                          <a:lumMod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0346400985212244"/>
                      <c:h val="0.18525624348512285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 </c:v>
                </c:pt>
                <c:pt idx="4">
                  <c:v>Прочие безвозмездные поступления 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210542</c:v>
                </c:pt>
                <c:pt idx="1">
                  <c:v>203801.4</c:v>
                </c:pt>
                <c:pt idx="2">
                  <c:v>539170.4</c:v>
                </c:pt>
                <c:pt idx="3">
                  <c:v>345837.5</c:v>
                </c:pt>
                <c:pt idx="4">
                  <c:v>9068.1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029931164338133"/>
          <c:y val="0.17778572590586633"/>
          <c:w val="0.82970473984722515"/>
          <c:h val="0.8150454932449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2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11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5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explosion val="4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explosion val="8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explosion val="5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explosion val="5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explosion val="6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0"/>
            <c:bubble3D val="0"/>
            <c:explosion val="7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1"/>
            <c:bubble3D val="0"/>
            <c:explosion val="8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2"/>
            <c:bubble3D val="0"/>
            <c:explosion val="8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3"/>
            <c:bubble3D val="0"/>
            <c:explosion val="11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4300324837750025"/>
                  <c:y val="-3.729355667181728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327565910985385"/>
                      <c:h val="0.1080395315616055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3619356988333258E-2"/>
                  <c:y val="-3.729355667181728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7432776945066708"/>
                  <c:y val="2.2376134003090367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5662260536583353"/>
                  <c:y val="0.1342568040185422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8658519074016702"/>
                  <c:y val="4.475226800618074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7238713976667716E-3"/>
                  <c:y val="5.221097934054420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6708960532753569E-2"/>
                  <c:y val="-0.28840350492872036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17930915337152681"/>
                  <c:y val="-0.12182561846126981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085807096500008E-3"/>
                  <c:y val="4.55804871603217E-1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14845099117283356"/>
                  <c:y val="6.464216489781662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0.1675180909565003"/>
                  <c:y val="-3.480731956036280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0.13755550558216692"/>
                  <c:y val="9.94494844581794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9.5335498918333511E-2"/>
                  <c:y val="-7.210087623218008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096723171984707"/>
                      <c:h val="0.15545207327704258"/>
                    </c:manualLayout>
                  </c15:layout>
                </c:ext>
              </c:extLst>
            </c:dLbl>
            <c:dLbl>
              <c:idx val="13"/>
              <c:layout>
                <c:manualLayout>
                  <c:x val="8.9887756123000165E-2"/>
                  <c:y val="0.1218256184612698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753E7DF-66A6-4E7D-B2FC-46F186AF7003}" type="CATEGORYNAME">
                      <a:rPr lang="ru-RU" sz="1100">
                        <a:solidFill>
                          <a:schemeClr val="bg1"/>
                        </a:solidFill>
                      </a:rPr>
                      <a:pPr>
                        <a:defRPr sz="1100" b="1" i="0" u="none" strike="noStrike" kern="1200" spc="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sz="1100" dirty="0">
                        <a:solidFill>
                          <a:schemeClr val="bg1"/>
                        </a:solidFill>
                      </a:rPr>
                      <a:t>
</a:t>
                    </a:r>
                    <a:fld id="{BFF0E441-1A29-475D-94E6-C5460CC55B03}" type="PERCENTAGE">
                      <a:rPr lang="ru-RU" sz="1100">
                        <a:solidFill>
                          <a:schemeClr val="bg1"/>
                        </a:solidFill>
                      </a:rPr>
                      <a:pPr>
                        <a:defRPr sz="1100" b="1" i="0" u="none" strike="noStrike" kern="1200" spc="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sz="1100" dirty="0">
                      <a:solidFill>
                        <a:schemeClr val="bg1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22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 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и муниципального долга</c:v>
                </c:pt>
                <c:pt idx="13">
                  <c:v>Межбюджетные трансферты</c:v>
                </c:pt>
              </c:strCache>
            </c:strRef>
          </c:cat>
          <c:val>
            <c:numRef>
              <c:f>Лист1!$B$2:$B$15</c:f>
              <c:numCache>
                <c:formatCode>#,##0.0</c:formatCode>
                <c:ptCount val="14"/>
                <c:pt idx="0">
                  <c:v>6.3</c:v>
                </c:pt>
                <c:pt idx="1">
                  <c:v>0.1</c:v>
                </c:pt>
                <c:pt idx="2">
                  <c:v>0.1</c:v>
                </c:pt>
                <c:pt idx="3">
                  <c:v>4</c:v>
                </c:pt>
                <c:pt idx="4">
                  <c:v>17.899999999999999</c:v>
                </c:pt>
                <c:pt idx="5">
                  <c:v>0.1</c:v>
                </c:pt>
                <c:pt idx="6">
                  <c:v>41</c:v>
                </c:pt>
                <c:pt idx="7">
                  <c:v>6.2</c:v>
                </c:pt>
                <c:pt idx="8">
                  <c:v>1.6</c:v>
                </c:pt>
                <c:pt idx="9">
                  <c:v>12.5</c:v>
                </c:pt>
                <c:pt idx="10">
                  <c:v>0.1</c:v>
                </c:pt>
                <c:pt idx="11">
                  <c:v>0.1</c:v>
                </c:pt>
                <c:pt idx="12">
                  <c:v>0.2</c:v>
                </c:pt>
                <c:pt idx="13">
                  <c:v>9.8000000000000007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0.12938</cdr:y>
    </cdr:to>
    <cdr:sp macro="" textlink="">
      <cdr:nvSpPr>
        <cdr:cNvPr id="2" name="TextBox 15"/>
        <cdr:cNvSpPr txBox="1"/>
      </cdr:nvSpPr>
      <cdr:spPr>
        <a:xfrm xmlns:a="http://schemas.openxmlformats.org/drawingml/2006/main">
          <a:off x="0" y="0"/>
          <a:ext cx="5382959" cy="6463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b="1" dirty="0" smtClean="0"/>
            <a:t>Распределение инвестиций в основные отрасли экономики</a:t>
          </a:r>
          <a:endParaRPr lang="ru-RU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1D867-1F5A-49C9-AE95-4609162B7EC6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2245F-287F-4795-8D2F-2E0490EC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43875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283" tIns="45641" rIns="91283" bIns="456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283" tIns="45641" rIns="91283" bIns="45641" rtlCol="0"/>
          <a:lstStyle>
            <a:lvl1pPr algn="r">
              <a:defRPr sz="1200"/>
            </a:lvl1pPr>
          </a:lstStyle>
          <a:p>
            <a:fld id="{DD68CC30-B5B3-4844-9561-B68EF1F93A9D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3" tIns="45641" rIns="91283" bIns="456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88" y="4822825"/>
            <a:ext cx="5510213" cy="3944938"/>
          </a:xfrm>
          <a:prstGeom prst="rect">
            <a:avLst/>
          </a:prstGeom>
        </p:spPr>
        <p:txBody>
          <a:bodyPr vert="horz" lIns="91283" tIns="45641" rIns="91283" bIns="4564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283" tIns="45641" rIns="91283" bIns="456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283" tIns="45641" rIns="91283" bIns="45641" rtlCol="0" anchor="b"/>
          <a:lstStyle>
            <a:lvl1pPr algn="r">
              <a:defRPr sz="1200"/>
            </a:lvl1pPr>
          </a:lstStyle>
          <a:p>
            <a:fld id="{BAFA318A-8825-4994-A24A-7B6052325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63341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A318A-8825-4994-A24A-7B6052325B85}" type="slidenum">
              <a:rPr lang="ru-RU" smtClean="0"/>
              <a:t>3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620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C311-7D1E-4FA7-902E-9CC57A2829C8}" type="datetime1">
              <a:rPr lang="ru-RU" smtClean="0"/>
              <a:t>19.03.2015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78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FB117-9B0B-408E-A2B3-5D27605DE0AB}" type="datetime1">
              <a:rPr lang="ru-RU" smtClean="0"/>
              <a:t>19.03.2015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27F0-01B7-476F-A5DC-6AC2A34DF8BF}" type="datetime1">
              <a:rPr lang="ru-RU" smtClean="0"/>
              <a:t>19.03.2015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699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401-2C6A-4235-88C1-69CC35F1F440}" type="datetime1">
              <a:rPr lang="ru-RU" smtClean="0"/>
              <a:t>19.03.2015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758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E17-24D0-4403-8676-4FB60E873A1C}" type="datetime1">
              <a:rPr lang="ru-RU" smtClean="0"/>
              <a:t>19.03.2015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4976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361F-AFDA-4CB5-BD30-4E5D6B97D9BD}" type="datetime1">
              <a:rPr lang="ru-RU" smtClean="0"/>
              <a:t>19.03.2015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490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81ED-7D47-45D5-A87E-009CB1C724F0}" type="datetime1">
              <a:rPr lang="ru-RU" smtClean="0"/>
              <a:t>19.03.2015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496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3769-1D3C-49CF-B2DC-60923646EB99}" type="datetime1">
              <a:rPr lang="ru-RU" smtClean="0"/>
              <a:t>19.03.2015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65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874A-3D39-492B-949D-CFC2E8A48A5D}" type="datetime1">
              <a:rPr lang="ru-RU" smtClean="0"/>
              <a:t>19.03.2015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09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3778-7E2C-478C-8E73-FE8487E6A2A3}" type="datetime1">
              <a:rPr lang="ru-RU" smtClean="0"/>
              <a:t>19.03.2015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94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22E54-256B-41C8-928A-5CA31C18C51D}" type="datetime1">
              <a:rPr lang="ru-RU" smtClean="0"/>
              <a:t>19.03.2015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80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D2D1-0DD0-4210-AFD2-F79239E77254}" type="datetime1">
              <a:rPr lang="ru-RU" smtClean="0"/>
              <a:t>19.03.2015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3EE7-A05A-4695-8BBA-9EE7A8E47E84}" type="datetime1">
              <a:rPr lang="ru-RU" smtClean="0"/>
              <a:t>19.03.2015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36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FAD5-F414-4B2C-A1CB-0145523ED2B9}" type="datetime1">
              <a:rPr lang="ru-RU" smtClean="0"/>
              <a:t>19.03.2015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7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AB82-EBE1-4F9E-A862-328AC5267AEC}" type="datetime1">
              <a:rPr lang="ru-RU" smtClean="0"/>
              <a:t>19.03.2015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0C30D-0B5C-4666-B36A-8E07E4F257B9}" type="datetime1">
              <a:rPr lang="ru-RU" smtClean="0"/>
              <a:t>19.03.2015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06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09600-5E27-43E6-A5FB-EB0A1F0C459E}" type="datetime1">
              <a:rPr lang="ru-RU" smtClean="0"/>
              <a:t>19.03.2015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83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  <p:sldLayoutId id="2147484207" r:id="rId12"/>
    <p:sldLayoutId id="2147484208" r:id="rId13"/>
    <p:sldLayoutId id="2147484209" r:id="rId14"/>
    <p:sldLayoutId id="2147484210" r:id="rId15"/>
    <p:sldLayoutId id="214748421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779813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Исполнение бюджета Кемеровского муниципального района </a:t>
            </a:r>
            <a:r>
              <a:rPr lang="ru-RU" sz="3200" dirty="0" smtClean="0"/>
              <a:t>за 2013 год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579420"/>
            <a:ext cx="8915399" cy="2660072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dirty="0" smtClean="0"/>
              <a:t>Вводная часть</a:t>
            </a:r>
          </a:p>
          <a:p>
            <a:pPr marL="342900" indent="-342900">
              <a:buAutoNum type="arabicPeriod"/>
            </a:pPr>
            <a:r>
              <a:rPr lang="ru-RU" dirty="0" smtClean="0"/>
              <a:t>Исполнение по доходам</a:t>
            </a:r>
          </a:p>
          <a:p>
            <a:pPr marL="342900" indent="-342900">
              <a:buAutoNum type="arabicPeriod"/>
            </a:pPr>
            <a:r>
              <a:rPr lang="ru-RU" dirty="0" smtClean="0"/>
              <a:t>Исполнение по расходам</a:t>
            </a:r>
          </a:p>
          <a:p>
            <a:pPr marL="342900" indent="-342900">
              <a:buAutoNum type="arabicPeriod"/>
            </a:pPr>
            <a:r>
              <a:rPr lang="ru-RU" dirty="0" smtClean="0"/>
              <a:t>Источники финансирования дефицита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Итоги реализации долгосрочных целевых программ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27" y="4047332"/>
            <a:ext cx="2678123" cy="251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79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10</a:t>
            </a:fld>
            <a:endParaRPr lang="ru-RU"/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3974909999"/>
              </p:ext>
            </p:extLst>
          </p:nvPr>
        </p:nvGraphicFramePr>
        <p:xfrm>
          <a:off x="2273969" y="1661439"/>
          <a:ext cx="9324963" cy="5108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45828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4462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371187"/>
              </p:ext>
            </p:extLst>
          </p:nvPr>
        </p:nvGraphicFramePr>
        <p:xfrm>
          <a:off x="1840831" y="1618586"/>
          <a:ext cx="9880270" cy="4716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336884"/>
                <a:gridCol w="6256421"/>
                <a:gridCol w="950495"/>
                <a:gridCol w="1034716"/>
                <a:gridCol w="95299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2013 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1 887 555,4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1 812 437,4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96,0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117 038,9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113 891,2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97,3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865,8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844,2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97,5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2 531,4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2 480,0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98,0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39 891,8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38 794,7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1 105,0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1 045,1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94,6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72 642,8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70 727,2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97,4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2 139,3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2 139,3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2 139,3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2 139,3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45828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89212" y="272716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Исполнение по расходам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4071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12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097830"/>
              </p:ext>
            </p:extLst>
          </p:nvPr>
        </p:nvGraphicFramePr>
        <p:xfrm>
          <a:off x="1816768" y="1618586"/>
          <a:ext cx="9880270" cy="4531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336884"/>
                <a:gridCol w="6256421"/>
                <a:gridCol w="950495"/>
                <a:gridCol w="1034716"/>
                <a:gridCol w="95299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2013 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3 175,9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2 681,0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84,4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2 460,9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2 460,9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715,0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30,8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74 018,1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72 667,2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98,2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Топливно-энергетический комплекс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19 353,2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19 352,2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5 603,2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5 096,4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91,0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30 327,9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29 795,6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98,2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18 733,8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18 423,0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98,3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329 986,3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324 294,0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98,3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52 537,2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52 166,6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99,3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255 345,1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250 024,6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97,9</a:t>
                      </a: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22 104,0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22 102,8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580,0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480,0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82,8</a:t>
                      </a: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82,8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21765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6742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50714"/>
              </p:ext>
            </p:extLst>
          </p:nvPr>
        </p:nvGraphicFramePr>
        <p:xfrm>
          <a:off x="1805360" y="1591982"/>
          <a:ext cx="9880270" cy="3881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336884"/>
                <a:gridCol w="6256421"/>
                <a:gridCol w="950495"/>
                <a:gridCol w="1034716"/>
                <a:gridCol w="95299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2013 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782 183,9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743 049,5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217 939,8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206 040,1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94,5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524 598,9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500 522,3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95,4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903,9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741,3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82,0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38 741,3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35 745,8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92,3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Культура и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113 966,2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111 728,8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98,0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98 790,8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97 586,8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98,8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Кинематография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2 260,0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2 246,8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12 915,4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11 895,2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92,1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32 701,0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29 192,6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89,3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Стационарная медицинская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6 326,0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5 556,3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87,8</a:t>
                      </a: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Амбулаторная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921,2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841,2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91,3</a:t>
                      </a: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здравоохранения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25 453,8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22 795,1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89,6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57859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2285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808156"/>
              </p:ext>
            </p:extLst>
          </p:nvPr>
        </p:nvGraphicFramePr>
        <p:xfrm>
          <a:off x="1840831" y="1618586"/>
          <a:ext cx="9880270" cy="4531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336884"/>
                <a:gridCol w="6256421"/>
                <a:gridCol w="950495"/>
                <a:gridCol w="1034716"/>
                <a:gridCol w="95299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2013 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245 267,3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226 415,0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92,3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3 209,5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3 209,5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обслуживание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25 571,0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23 960,6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93,7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154 323,8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149 801,1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97,1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52 787,0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40 485,5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76,7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9 376,0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8 958,3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95,5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2 539,4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84,6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Спорт высших достижений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2 539,4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84,6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2 360,9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2 360,8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2 360,9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2 360,8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3 190,0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3 106,7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97,4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3 190,0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3 106,7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97,4</a:t>
                      </a: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177 947,6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177 891,9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Дотации на выравнивание бюджетной обеспеченности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177 947,6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177 891,9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45828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0539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Источники финансирования дефицита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15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572063"/>
              </p:ext>
            </p:extLst>
          </p:nvPr>
        </p:nvGraphicFramePr>
        <p:xfrm>
          <a:off x="1816925" y="1913012"/>
          <a:ext cx="9687686" cy="352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5675"/>
                <a:gridCol w="1642011"/>
              </a:tblGrid>
              <a:tr h="2205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Исполнено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за 2013 год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74 305,1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effectLst/>
                          <a:latin typeface="Times New Roman" panose="02020603050405020304" pitchFamily="18" charset="0"/>
                        </a:rPr>
                        <a:t>Кредиты кредитных организаций в валюте Российской Федерации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35 000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получение</a:t>
                      </a:r>
                    </a:p>
                  </a:txBody>
                  <a:tcPr marL="228600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100 000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погашение</a:t>
                      </a:r>
                    </a:p>
                  </a:txBody>
                  <a:tcPr marL="228600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65 000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Бюджетные кредиты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34 900,1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получение</a:t>
                      </a:r>
                    </a:p>
                  </a:txBody>
                  <a:tcPr marL="228600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80 567,1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погашение</a:t>
                      </a:r>
                    </a:p>
                  </a:txBody>
                  <a:tcPr marL="228600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45 667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effectLst/>
                          <a:latin typeface="Times New Roman" panose="02020603050405020304" pitchFamily="18" charset="0"/>
                        </a:rPr>
                        <a:t>Иные источники внутреннего финансирования дефицитов бюджетов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330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Возврат </a:t>
                      </a: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бюджетных кредитов, предоставленных юридическим лицам в валюте Российской Федерации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330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effectLst/>
                          <a:latin typeface="Times New Roman" panose="02020603050405020304" pitchFamily="18" charset="0"/>
                        </a:rPr>
                        <a:t>Изменение остатков средств на счетах по учету средств бюджета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4 075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120979" y="1540041"/>
            <a:ext cx="1383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т</a:t>
            </a:r>
            <a:r>
              <a:rPr lang="ru-RU" sz="1400" dirty="0" smtClean="0"/>
              <a:t>ыс. рублей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2623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834189"/>
          </a:xfrm>
        </p:spPr>
        <p:txBody>
          <a:bodyPr>
            <a:noAutofit/>
          </a:bodyPr>
          <a:lstStyle/>
          <a:p>
            <a:r>
              <a:rPr lang="ru-RU" sz="3200" dirty="0" smtClean="0"/>
              <a:t>Итоги реализации долгосрочных целевых программ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924364"/>
              </p:ext>
            </p:extLst>
          </p:nvPr>
        </p:nvGraphicFramePr>
        <p:xfrm>
          <a:off x="1816924" y="1913012"/>
          <a:ext cx="9543386" cy="4706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6256421"/>
                <a:gridCol w="950495"/>
                <a:gridCol w="1034716"/>
                <a:gridCol w="95299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2013 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313 783,5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310 234,4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98,9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"Развитие субъектов малого и среднего предпринимательства в Кемеровском муниципальном районе"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1 530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"Мероприятия межпоселенческого характера по охране окружающей среды на территории Кемеровского муниципального района"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82,8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"Финансовая поддержка агропромышленнного комплекса Кемеровского муниципального района"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8 403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8 403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"Строительство, реконструкция и капитальный ремонт объектов  Кемеровского муниципального района"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101 500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101 500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"Сфера жизнедеятельности коммунальной инфраструктуры, благоустройство по Кемеровскому муниципальному району"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46 500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46 498,4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"Подготовка к зиме объектов жилищно-коммунального хозяйства Кемеровского муниципального района"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93 746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93 746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"Жилище Кемеровского муниципального района"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4 900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4 899,7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"Модернизация объектов коммунальной инфраструктуры Кемеровского муниципального района"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6 754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6 754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2385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644436"/>
              </p:ext>
            </p:extLst>
          </p:nvPr>
        </p:nvGraphicFramePr>
        <p:xfrm>
          <a:off x="1816924" y="1913012"/>
          <a:ext cx="9543386" cy="4512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6256421"/>
                <a:gridCol w="950495"/>
                <a:gridCol w="1034716"/>
                <a:gridCol w="95299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2013 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"Энергосбережение в Кемеровском муниципальном районе"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4341,6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96,5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"Обеспечение жильем молодых семей"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445,9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445,9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"Здоровье села"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2176,8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90,7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"Обеспечение безопасности условий жизни населения и деятельности предприятий в Кемеровском муниципальном районе"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30,8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"Молодое поколение"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301,4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65,0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"Культура Кемеровского муниципального района"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349,1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34,9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"Развитие физической культуры и спорта Кемеровского муниципального района"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2539,4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84,6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"Образование Кемеровского муниципального района"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5017,2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4814,7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"Финансовая поддержка ветеранского подворья Кемеровского муниципального района"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1450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1450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"Социальная поддержка населения Кемеровского муниципального района"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7590,6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7589,6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19.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"Улучшение условий и охраны труда в Кемеровском муниципальном районе."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537,8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65,6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"Совершенствование организационной, информационной систем работы администрации Кемеровского муниципального района. Памятные и юбилейные даты."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22750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21841,8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2589212" y="609600"/>
            <a:ext cx="8915399" cy="8341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Итоги реализации долгосрочных целевых программ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6269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77092"/>
            <a:ext cx="8915399" cy="72043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Вводная часть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435984"/>
              </p:ext>
            </p:extLst>
          </p:nvPr>
        </p:nvGraphicFramePr>
        <p:xfrm>
          <a:off x="1723302" y="2746320"/>
          <a:ext cx="5105009" cy="259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1170"/>
                <a:gridCol w="1235034"/>
                <a:gridCol w="1033153"/>
                <a:gridCol w="985652"/>
              </a:tblGrid>
              <a:tr h="8293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Единица</a:t>
                      </a:r>
                      <a:r>
                        <a:rPr lang="ru-RU" sz="1400" baseline="0" dirty="0" smtClean="0"/>
                        <a:t> измерения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2013 год план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2013 год</a:t>
                      </a:r>
                    </a:p>
                    <a:p>
                      <a:pPr algn="ctr"/>
                      <a:r>
                        <a:rPr lang="ru-RU" sz="1400" dirty="0" smtClean="0"/>
                        <a:t>факт</a:t>
                      </a:r>
                      <a:endParaRPr lang="ru-RU" sz="1400" dirty="0"/>
                    </a:p>
                  </a:txBody>
                  <a:tcPr anchor="ctr"/>
                </a:tc>
              </a:tr>
              <a:tr h="28559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Средний размер трудовой пенсии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Рублей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9 553,8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9 410,4</a:t>
                      </a:r>
                      <a:endParaRPr lang="ru-RU" sz="1400" dirty="0"/>
                    </a:p>
                  </a:txBody>
                  <a:tcPr anchor="ctr"/>
                </a:tc>
              </a:tr>
              <a:tr h="12211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Уровень безработицы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1,7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1,38</a:t>
                      </a:r>
                      <a:endParaRPr lang="ru-RU" sz="1400" dirty="0"/>
                    </a:p>
                  </a:txBody>
                  <a:tcPr anchor="ctr"/>
                </a:tc>
              </a:tr>
              <a:tr h="46926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Объем жилищного строительства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Тыс. </a:t>
                      </a:r>
                      <a:r>
                        <a:rPr lang="ru-RU" sz="1400" dirty="0" err="1" smtClean="0"/>
                        <a:t>кв.м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61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078183" y="1104405"/>
            <a:ext cx="9844644" cy="63731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Основные показатели социально-экономического развития</a:t>
            </a:r>
            <a:endParaRPr lang="ru-R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845356604"/>
              </p:ext>
            </p:extLst>
          </p:nvPr>
        </p:nvGraphicFramePr>
        <p:xfrm>
          <a:off x="6809041" y="1832759"/>
          <a:ext cx="5382959" cy="4995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80070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462285"/>
              </p:ext>
            </p:extLst>
          </p:nvPr>
        </p:nvGraphicFramePr>
        <p:xfrm>
          <a:off x="2363191" y="2720554"/>
          <a:ext cx="3515094" cy="3295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150"/>
                <a:gridCol w="1367398"/>
                <a:gridCol w="878773"/>
                <a:gridCol w="878773"/>
              </a:tblGrid>
              <a:tr h="5292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2013 </a:t>
                      </a:r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год план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год факт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92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Промышленное производство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27 987,4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29 541,1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92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3 641,3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3 883,3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92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7 121,0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5 871,0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92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Торговля и услуги населению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3 587,0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3 487,8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92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42 336,7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42 783,2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140165954"/>
              </p:ext>
            </p:extLst>
          </p:nvPr>
        </p:nvGraphicFramePr>
        <p:xfrm>
          <a:off x="6792685" y="2494923"/>
          <a:ext cx="4548250" cy="4346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3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363191" y="1844633"/>
            <a:ext cx="4073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Валовой региональный продукт, млн. руб.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823860" y="1844633"/>
            <a:ext cx="2804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Структура экономики района, %</a:t>
            </a:r>
            <a:endParaRPr lang="ru-RU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078183" y="1104405"/>
            <a:ext cx="9844644" cy="63731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Основные показатели социально-экономического развития</a:t>
            </a:r>
            <a:endParaRPr lang="ru-R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589212" y="277092"/>
            <a:ext cx="8915399" cy="720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Вводная часть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7428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08811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доходам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043313"/>
              </p:ext>
            </p:extLst>
          </p:nvPr>
        </p:nvGraphicFramePr>
        <p:xfrm>
          <a:off x="1828955" y="1371343"/>
          <a:ext cx="9904178" cy="1872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0283"/>
                <a:gridCol w="1104691"/>
                <a:gridCol w="1229161"/>
                <a:gridCol w="1300043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2013 год,  тыс. рублей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всего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1 854 123,1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1 738 132,3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174 605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176 956,9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255 046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252 755,9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1 424 472,1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1 308 419,5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доходов </a:t>
            </a:r>
            <a:r>
              <a:rPr lang="ru-RU" dirty="0">
                <a:solidFill>
                  <a:schemeClr val="accent1"/>
                </a:solidFill>
              </a:rPr>
              <a:t>бюджета </a:t>
            </a:r>
            <a:r>
              <a:rPr lang="ru-RU" dirty="0" smtClean="0">
                <a:solidFill>
                  <a:schemeClr val="accent1"/>
                </a:solidFill>
              </a:rPr>
              <a:t>района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399612068"/>
              </p:ext>
            </p:extLst>
          </p:nvPr>
        </p:nvGraphicFramePr>
        <p:xfrm>
          <a:off x="2589212" y="3426702"/>
          <a:ext cx="7339263" cy="3335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2421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5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996875"/>
              </p:ext>
            </p:extLst>
          </p:nvPr>
        </p:nvGraphicFramePr>
        <p:xfrm>
          <a:off x="1828955" y="1351078"/>
          <a:ext cx="9904178" cy="3083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36"/>
                <a:gridCol w="5991726"/>
                <a:gridCol w="1034716"/>
                <a:gridCol w="1191126"/>
                <a:gridCol w="115737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2013 год,  тыс. рублей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налоговые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174 605,0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176 956,9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(НДФЛ)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170 171,0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172 514,3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101,4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налог на вмененный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 (ЕНВД)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4 054,5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сельскохозяйственный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(ЕСХН)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101,2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применением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патентной системы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налогообложения (Патент)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100,7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Задолженность в счет погашения задолженности и по перерасчетам по отмененным налогам, сборам и иным платежам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2589212" y="308811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Исполнение по доходам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Налоговые доходы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826517211"/>
              </p:ext>
            </p:extLst>
          </p:nvPr>
        </p:nvGraphicFramePr>
        <p:xfrm>
          <a:off x="3236495" y="4425393"/>
          <a:ext cx="6833937" cy="243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3821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836908"/>
              </p:ext>
            </p:extLst>
          </p:nvPr>
        </p:nvGraphicFramePr>
        <p:xfrm>
          <a:off x="1828955" y="1351078"/>
          <a:ext cx="9904178" cy="5204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36"/>
                <a:gridCol w="5991726"/>
                <a:gridCol w="1034716"/>
                <a:gridCol w="1191126"/>
                <a:gridCol w="115737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2013 год,  тыс. рублей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неналоговые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255 046,0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252 756,0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99,1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Аренда земельных участков, государственная собственность на которые не разграничена и которые расположены в границах поселений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164 285,0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164 400,3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Арендная плата за земельные участки, находящиеся в муниципальной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3 281,7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сдачи в аренду имущества, составляющего казну муниципальных районов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7 160,0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7 159,7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перечисления части прибыли, остающейся после уплаты налогов и иных обязательных платежей муниципальных унитарных предприятий, созданнх муниципальными районами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102,1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24 297,0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24 299,2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4 359,5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реализации иного имущества, находящегося в собственности муниципальных районов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7 053,5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24 251,0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24 829,9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102,4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земельных участков,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16 680,0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13 680,3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3 221,3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100,4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2589212" y="308811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Исполнение по доходам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Неналоговые доходы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0084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7</a:t>
            </a:fld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89212" y="308811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Исполнение по доходам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Неналоговые доходы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4147470133"/>
              </p:ext>
            </p:extLst>
          </p:nvPr>
        </p:nvGraphicFramePr>
        <p:xfrm>
          <a:off x="1543792" y="1116281"/>
          <a:ext cx="10260281" cy="5611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505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804239"/>
              </p:ext>
            </p:extLst>
          </p:nvPr>
        </p:nvGraphicFramePr>
        <p:xfrm>
          <a:off x="1828955" y="1351078"/>
          <a:ext cx="9904178" cy="2602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36"/>
                <a:gridCol w="5991726"/>
                <a:gridCol w="1034716"/>
                <a:gridCol w="1191126"/>
                <a:gridCol w="115737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2013 год,  тыс. рублей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безвозмездные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1 424 472,1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1 308 419,4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91,9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210 542,0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210 542,0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215 799,0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203 801,4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581 541,3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539 170,4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областного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(от сельских поселений)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344 758,9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344 756,5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(спонсорские) поступления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70 749,9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10 526,0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иных межбюджетных трансфертов, имеющих целевое назначение, прошлых лет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-1 457,9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2589212" y="308811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Исполнение по доходам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Безвозмездные поступления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958907736"/>
              </p:ext>
            </p:extLst>
          </p:nvPr>
        </p:nvGraphicFramePr>
        <p:xfrm>
          <a:off x="2261937" y="3963663"/>
          <a:ext cx="8879305" cy="2894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1222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142751"/>
              </p:ext>
            </p:extLst>
          </p:nvPr>
        </p:nvGraphicFramePr>
        <p:xfrm>
          <a:off x="1793329" y="1618586"/>
          <a:ext cx="9880269" cy="4608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99"/>
                <a:gridCol w="5817489"/>
                <a:gridCol w="1024918"/>
                <a:gridCol w="1140400"/>
                <a:gridCol w="1206163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2013 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1 887 555,4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1 812 437,4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96,0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117 038,9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113 891,2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97,3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2 139,3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2 139,3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3 175,9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2 681,0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84,4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74 018,1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72 667,2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98,2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329 986,3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324 294,0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98,3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82,8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782 183,9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743 049,5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Культура и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113 966,2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111 728,8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98,0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32 701,0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29 192,6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89,3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245 267,3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226 415,0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92,3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2 539,4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84,6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2 360,9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2 360,8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3 190,0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3 106,7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97,4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177 947,6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177 891,9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45828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Динамика расходов бюджета района на выполнение основных функций государства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7789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2919</TotalTime>
  <Words>2147</Words>
  <Application>Microsoft Office PowerPoint</Application>
  <PresentationFormat>Произвольный</PresentationFormat>
  <Paragraphs>935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Легкий дым</vt:lpstr>
      <vt:lpstr>Исполнение бюджета Кемеровского муниципального района за 2013 год</vt:lpstr>
      <vt:lpstr>Вводная часть</vt:lpstr>
      <vt:lpstr>Презентация PowerPoint</vt:lpstr>
      <vt:lpstr>Исполнение по доходам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по расходам</vt:lpstr>
      <vt:lpstr>Исполнение по расходам</vt:lpstr>
      <vt:lpstr>Презентация PowerPoint</vt:lpstr>
      <vt:lpstr>Исполнение по расходам</vt:lpstr>
      <vt:lpstr>Исполнение по расходам</vt:lpstr>
      <vt:lpstr>Исполнение по расходам</vt:lpstr>
      <vt:lpstr>Источники финансирования дефицита</vt:lpstr>
      <vt:lpstr>Итоги реализации долгосрочных целевых программ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Svetlana Ishkova</dc:creator>
  <cp:lastModifiedBy>Ершов Иван</cp:lastModifiedBy>
  <cp:revision>1086</cp:revision>
  <cp:lastPrinted>2014-08-26T07:14:39Z</cp:lastPrinted>
  <dcterms:created xsi:type="dcterms:W3CDTF">2014-07-28T07:22:52Z</dcterms:created>
  <dcterms:modified xsi:type="dcterms:W3CDTF">2015-03-19T09:17:43Z</dcterms:modified>
</cp:coreProperties>
</file>