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5" r:id="rId1"/>
  </p:sldMasterIdLst>
  <p:notesMasterIdLst>
    <p:notesMasterId r:id="rId35"/>
  </p:notesMasterIdLst>
  <p:handoutMasterIdLst>
    <p:handoutMasterId r:id="rId36"/>
  </p:handoutMasterIdLst>
  <p:sldIdLst>
    <p:sldId id="258" r:id="rId2"/>
    <p:sldId id="285" r:id="rId3"/>
    <p:sldId id="286" r:id="rId4"/>
    <p:sldId id="336" r:id="rId5"/>
    <p:sldId id="287" r:id="rId6"/>
    <p:sldId id="294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295" r:id="rId18"/>
    <p:sldId id="297" r:id="rId19"/>
    <p:sldId id="298" r:id="rId20"/>
    <p:sldId id="351" r:id="rId21"/>
    <p:sldId id="352" r:id="rId22"/>
    <p:sldId id="353" r:id="rId23"/>
    <p:sldId id="355" r:id="rId24"/>
    <p:sldId id="354" r:id="rId25"/>
    <p:sldId id="322" r:id="rId26"/>
    <p:sldId id="335" r:id="rId27"/>
    <p:sldId id="338" r:id="rId28"/>
    <p:sldId id="340" r:id="rId29"/>
    <p:sldId id="341" r:id="rId30"/>
    <p:sldId id="344" r:id="rId31"/>
    <p:sldId id="345" r:id="rId32"/>
    <p:sldId id="313" r:id="rId33"/>
    <p:sldId id="303" r:id="rId3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na Ishkova" initials="S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7E7"/>
    <a:srgbClr val="3399FF"/>
    <a:srgbClr val="FF9933"/>
    <a:srgbClr val="990000"/>
    <a:srgbClr val="993300"/>
    <a:srgbClr val="EFF357"/>
    <a:srgbClr val="99FFCC"/>
    <a:srgbClr val="FFFF66"/>
    <a:srgbClr val="E8D8D8"/>
    <a:srgbClr val="E3D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749023195594099E-2"/>
          <c:y val="0.18791109199754125"/>
          <c:w val="0.79973134858736949"/>
          <c:h val="0.754103461734341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06-4ECD-A302-E28B678B89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06-4ECD-A302-E28B678B898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906-4ECD-A302-E28B678B8985}"/>
              </c:ext>
            </c:extLst>
          </c:dPt>
          <c:dLbls>
            <c:dLbl>
              <c:idx val="0"/>
              <c:layout>
                <c:manualLayout>
                  <c:x val="1.8817205296821054E-2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906-4ECD-A302-E28B678B89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328964892400116E-2"/>
                  <c:y val="-1.256526683218080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906-4ECD-A302-E28B678B89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4407045987408775E-3"/>
                  <c:y val="9.73991863641722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C0D020-00D9-452F-B94D-894D11037A03}" type="CATEGORYNAME">
                      <a:rPr lang="ru-RU">
                        <a:solidFill>
                          <a:schemeClr val="accent4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accent4"/>
                        </a:solidFill>
                      </a:rPr>
                      <a:t>
</a:t>
                    </a:r>
                    <a:fld id="{B4D4E10B-CC60-460A-90CF-D6F894968DD8}" type="PERCENTAGE">
                      <a:rPr lang="ru-RU" baseline="0">
                        <a:solidFill>
                          <a:schemeClr val="accent4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chemeClr val="accent4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906-4ECD-A302-E28B678B8985}"/>
                </c:ext>
                <c:ext xmlns:c15="http://schemas.microsoft.com/office/drawing/2012/chart" uri="{CE6537A1-D6FC-4f65-9D91-7224C49458BB}">
                  <c15:layout>
                    <c:manualLayout>
                      <c:w val="0.21847913823237455"/>
                      <c:h val="0.38710961669635685"/>
                    </c:manualLayout>
                  </c15:layout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283158</c:v>
                </c:pt>
                <c:pt idx="1">
                  <c:v>512362</c:v>
                </c:pt>
                <c:pt idx="2">
                  <c:v>865550.8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906-4ECD-A302-E28B678B8985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346118171610827E-2"/>
          <c:y val="8.7154271964901123E-2"/>
          <c:w val="0.93399703838706005"/>
          <c:h val="0.907224313899765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</c:v>
                </c:pt>
              </c:strCache>
            </c:strRef>
          </c:tx>
          <c:dPt>
            <c:idx val="0"/>
            <c:bubble3D val="0"/>
            <c:explosion val="44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89D-475F-8B3D-84B51CE080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9D-475F-8B3D-84B51CE08033}"/>
              </c:ext>
            </c:extLst>
          </c:dPt>
          <c:dPt>
            <c:idx val="2"/>
            <c:bubble3D val="0"/>
            <c:explosion val="2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89D-475F-8B3D-84B51CE08033}"/>
              </c:ext>
            </c:extLst>
          </c:dPt>
          <c:dPt>
            <c:idx val="3"/>
            <c:bubble3D val="0"/>
            <c:explosion val="2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89D-475F-8B3D-84B51CE08033}"/>
              </c:ext>
            </c:extLst>
          </c:dPt>
          <c:dPt>
            <c:idx val="4"/>
            <c:bubble3D val="0"/>
            <c:explosion val="18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A3F-4678-B690-B7BC6109C306}"/>
              </c:ext>
            </c:extLst>
          </c:dPt>
          <c:dLbls>
            <c:dLbl>
              <c:idx val="0"/>
              <c:layout>
                <c:manualLayout>
                  <c:x val="-0.17037622247896775"/>
                  <c:y val="-0.3122368005212424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89D-475F-8B3D-84B51CE08033}"/>
                </c:ext>
                <c:ext xmlns:c15="http://schemas.microsoft.com/office/drawing/2012/chart" uri="{CE6537A1-D6FC-4f65-9D91-7224C49458BB}">
                  <c15:layout>
                    <c:manualLayout>
                      <c:w val="0.34018225310399819"/>
                      <c:h val="0.1604867259379130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5499650139130719"/>
                  <c:y val="0.3457169693230135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89D-475F-8B3D-84B51CE080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8313475338876864"/>
                  <c:y val="1.144876235936504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89D-475F-8B3D-84B51CE08033}"/>
                </c:ext>
                <c:ext xmlns:c15="http://schemas.microsoft.com/office/drawing/2012/chart" uri="{CE6537A1-D6FC-4f65-9D91-7224C49458BB}">
                  <c15:layout>
                    <c:manualLayout>
                      <c:w val="0.19777553577530796"/>
                      <c:h val="0.2375751255522928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3891960277923748"/>
                  <c:y val="-2.243183019791435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89D-475F-8B3D-84B51CE08033}"/>
                </c:ext>
                <c:ext xmlns:c15="http://schemas.microsoft.com/office/drawing/2012/chart" uri="{CE6537A1-D6FC-4f65-9D91-7224C49458BB}">
                  <c15:layout>
                    <c:manualLayout>
                      <c:w val="0.28153564512717033"/>
                      <c:h val="0.1459179680756792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6878443688672643"/>
                  <c:y val="7.42438312725907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A3F-4678-B690-B7BC6109C30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905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Упрощенная система налогооблажения</c:v>
                </c:pt>
                <c:pt idx="2">
                  <c:v>Государственная пошлина</c:v>
                </c:pt>
                <c:pt idx="3">
                  <c:v>Единый налог на вмененный доход</c:v>
                </c:pt>
                <c:pt idx="4">
                  <c:v>Прочие 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250560</c:v>
                </c:pt>
                <c:pt idx="1">
                  <c:v>16727</c:v>
                </c:pt>
                <c:pt idx="2">
                  <c:v>6300</c:v>
                </c:pt>
                <c:pt idx="3">
                  <c:v>5496</c:v>
                </c:pt>
                <c:pt idx="4">
                  <c:v>4405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89D-475F-8B3D-84B51CE08033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</a:t>
            </a:r>
          </a:p>
        </c:rich>
      </c:tx>
      <c:layout>
        <c:manualLayout>
          <c:xMode val="edge"/>
          <c:yMode val="edge"/>
          <c:x val="0.33538461538461628"/>
          <c:y val="9.745534128169901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06588659058881"/>
          <c:y val="0.20866827854972314"/>
          <c:w val="0.81398176487299156"/>
          <c:h val="0.7053864365405317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506466984343087E-2"/>
                  <c:y val="-0.374066849312987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C20-466D-A1F7-CC704813A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22940776038121E-3"/>
                  <c:y val="-0.39324376352697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C20-466D-A1F7-CC704813A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060585432266849E-2"/>
                  <c:y val="-0.38513600441313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C20-466D-A1F7-CC704813A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060585432266849E-2"/>
                  <c:y val="-0.40260173686491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C20-466D-A1F7-CC704813A8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227889</c:v>
                </c:pt>
                <c:pt idx="1">
                  <c:v>283158</c:v>
                </c:pt>
                <c:pt idx="2">
                  <c:v>295921</c:v>
                </c:pt>
                <c:pt idx="3">
                  <c:v>309421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C20-466D-A1F7-CC704813A8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4302304"/>
        <c:axId val="574302696"/>
        <c:axId val="0"/>
      </c:bar3DChart>
      <c:catAx>
        <c:axId val="5743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302696"/>
        <c:crosses val="autoZero"/>
        <c:auto val="1"/>
        <c:lblAlgn val="ctr"/>
        <c:lblOffset val="100"/>
        <c:noMultiLvlLbl val="0"/>
      </c:catAx>
      <c:valAx>
        <c:axId val="57430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302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898161073756167"/>
          <c:y val="0.16567725700354119"/>
          <c:w val="0.84062500000000073"/>
          <c:h val="0.823437756924350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6E-4CC1-A893-DF7AC2E4249E}"/>
              </c:ext>
            </c:extLst>
          </c:dPt>
          <c:dPt>
            <c:idx val="1"/>
            <c:bubble3D val="0"/>
            <c:explosion val="6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6E-4CC1-A893-DF7AC2E4249E}"/>
              </c:ext>
            </c:extLst>
          </c:dPt>
          <c:dPt>
            <c:idx val="2"/>
            <c:bubble3D val="0"/>
            <c:explosion val="6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86E-4CC1-A893-DF7AC2E4249E}"/>
              </c:ext>
            </c:extLst>
          </c:dPt>
          <c:dPt>
            <c:idx val="3"/>
            <c:bubble3D val="0"/>
            <c:explosion val="7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86E-4CC1-A893-DF7AC2E4249E}"/>
              </c:ext>
            </c:extLst>
          </c:dPt>
          <c:dPt>
            <c:idx val="4"/>
            <c:bubble3D val="0"/>
            <c:explosion val="6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86E-4CC1-A893-DF7AC2E4249E}"/>
              </c:ext>
            </c:extLst>
          </c:dPt>
          <c:dPt>
            <c:idx val="5"/>
            <c:bubble3D val="0"/>
            <c:explosion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86E-4CC1-A893-DF7AC2E4249E}"/>
              </c:ext>
            </c:extLst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86E-4CC1-A893-DF7AC2E4249E}"/>
              </c:ext>
            </c:extLst>
          </c:dPt>
          <c:dPt>
            <c:idx val="7"/>
            <c:bubble3D val="0"/>
            <c:explosion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86E-4CC1-A893-DF7AC2E4249E}"/>
              </c:ext>
            </c:extLst>
          </c:dPt>
          <c:dPt>
            <c:idx val="8"/>
            <c:bubble3D val="0"/>
            <c:explosion val="7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86E-4CC1-A893-DF7AC2E4249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86E-4CC1-A893-DF7AC2E4249E}"/>
              </c:ext>
            </c:extLst>
          </c:dPt>
          <c:dLbls>
            <c:dLbl>
              <c:idx val="0"/>
              <c:layout>
                <c:manualLayout>
                  <c:x val="-0.16676112476841531"/>
                  <c:y val="-0.2948407528661989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6E-4CC1-A893-DF7AC2E424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774352086458442E-2"/>
                  <c:y val="0.1844531098235814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 smtClean="0"/>
                      <a:t>Арендная плата за земельные участки,</a:t>
                    </a:r>
                    <a:r>
                      <a:rPr lang="ru-RU" sz="1100" baseline="0" dirty="0" smtClean="0"/>
                      <a:t> находящиеся в муниципальной собственности</a:t>
                    </a:r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0,7%</a:t>
                    </a:r>
                    <a:endParaRPr lang="ru-RU" sz="1100" baseline="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6E-4CC1-A893-DF7AC2E4249E}"/>
                </c:ext>
                <c:ext xmlns:c15="http://schemas.microsoft.com/office/drawing/2012/chart" uri="{CE6537A1-D6FC-4f65-9D91-7224C49458BB}">
                  <c15:layout>
                    <c:manualLayout>
                      <c:w val="0.24962367015094422"/>
                      <c:h val="0.1787387120862435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9.2833714788123259E-2"/>
                  <c:y val="0.3807454523096224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86E-4CC1-A893-DF7AC2E424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9198879640820754"/>
                  <c:y val="9.05772318747337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86E-4CC1-A893-DF7AC2E424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5389168191397487E-3"/>
                  <c:y val="-3.024849004382392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86E-4CC1-A893-DF7AC2E424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2661211715351656"/>
                  <c:y val="-2.376543594916497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86E-4CC1-A893-DF7AC2E4249E}"/>
                </c:ext>
                <c:ext xmlns:c15="http://schemas.microsoft.com/office/drawing/2012/chart" uri="{CE6537A1-D6FC-4f65-9D91-7224C49458BB}">
                  <c15:layout>
                    <c:manualLayout>
                      <c:w val="0.18855146364899752"/>
                      <c:h val="0.21567698967580273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20294970478878688"/>
                  <c:y val="-6.4581926149821162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86E-4CC1-A893-DF7AC2E4249E}"/>
                </c:ext>
                <c:ext xmlns:c15="http://schemas.microsoft.com/office/drawing/2012/chart" uri="{CE6537A1-D6FC-4f65-9D91-7224C49458BB}">
                  <c15:layout>
                    <c:manualLayout>
                      <c:w val="0.23705403390024113"/>
                      <c:h val="0.16728603533359826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0.35261768171846364"/>
                  <c:y val="2.2633748523014246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86E-4CC1-A893-DF7AC2E4249E}"/>
                </c:ext>
                <c:ext xmlns:c15="http://schemas.microsoft.com/office/drawing/2012/chart" uri="{CE6537A1-D6FC-4f65-9D91-7224C49458BB}">
                  <c15:layout>
                    <c:manualLayout>
                      <c:w val="0.1867319228391503"/>
                      <c:h val="0.20662349026659704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0.35886902122856074"/>
                  <c:y val="0.2041635404172807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86E-4CC1-A893-DF7AC2E4249E}"/>
                </c:ext>
                <c:ext xmlns:c15="http://schemas.microsoft.com/office/drawing/2012/chart" uri="{CE6537A1-D6FC-4f65-9D91-7224C49458BB}">
                  <c15:layout>
                    <c:manualLayout>
                      <c:w val="0.1472590273112403"/>
                      <c:h val="0.16399291403274588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0.35648146478639325"/>
                  <c:y val="0.3825103500389407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62646A-8941-4BE0-8F4B-C4A691A38961}" type="CATEGORYNAME">
                      <a:rPr lang="en-US" dirty="0"/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en-US" baseline="0" dirty="0"/>
                      <a:t>
</a:t>
                    </a:r>
                    <a:endParaRPr lang="en-US" baseline="0" dirty="0" smtClean="0"/>
                  </a:p>
                  <a:p>
                    <a:pPr>
                      <a:defRPr sz="1100">
                        <a:solidFill>
                          <a:schemeClr val="accent1"/>
                        </a:solidFill>
                      </a:defRPr>
                    </a:pPr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186E-4CC1-A893-DF7AC2E4249E}"/>
                </c:ext>
                <c:ext xmlns:c15="http://schemas.microsoft.com/office/drawing/2012/chart" uri="{CE6537A1-D6FC-4f65-9D91-7224C49458BB}">
                  <c15:layout>
                    <c:manualLayout>
                      <c:w val="0.12731834537475142"/>
                      <c:h val="0.12668109048331072"/>
                    </c:manualLayout>
                  </c15:layout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540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Аренда земельных участков, государственная собственность на которые не разграничена</c:v>
                </c:pt>
                <c:pt idx="1">
                  <c:v>Арендная плата за земельные участки, находящиеся в муниципальной собствености</c:v>
                </c:pt>
                <c:pt idx="2">
                  <c:v>Доходы от сдачи в аренду имущества, составляющего казну муниципальных районов </c:v>
                </c:pt>
                <c:pt idx="3">
                  <c:v>Плата за негативное воздействие на окружающую среду</c:v>
                </c:pt>
                <c:pt idx="4">
                  <c:v>Прочие доходы от оказания платных услуг и компенсации затрат государства</c:v>
                </c:pt>
                <c:pt idx="5">
                  <c:v>Доходы от реализации иного имущества, находящегося в собственности муниципальных районов</c:v>
                </c:pt>
                <c:pt idx="6">
                  <c:v>Доходы от продажи земельных участков, государственная собственность на которые не разграничена</c:v>
                </c:pt>
                <c:pt idx="7">
                  <c:v>Доходы от продажи земельных участков, находящихся в муниципальной собственности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#\ ##0.0</c:formatCode>
                <c:ptCount val="10"/>
                <c:pt idx="0">
                  <c:v>427480</c:v>
                </c:pt>
                <c:pt idx="1">
                  <c:v>3833</c:v>
                </c:pt>
                <c:pt idx="2">
                  <c:v>4261</c:v>
                </c:pt>
                <c:pt idx="3">
                  <c:v>33400</c:v>
                </c:pt>
                <c:pt idx="4">
                  <c:v>2970</c:v>
                </c:pt>
                <c:pt idx="5">
                  <c:v>3500</c:v>
                </c:pt>
                <c:pt idx="6">
                  <c:v>20000</c:v>
                </c:pt>
                <c:pt idx="7">
                  <c:v>5000</c:v>
                </c:pt>
                <c:pt idx="8">
                  <c:v>1918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186E-4CC1-A893-DF7AC2E4249E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501756</c:v>
                </c:pt>
                <c:pt idx="1">
                  <c:v>502362</c:v>
                </c:pt>
                <c:pt idx="2">
                  <c:v>504526</c:v>
                </c:pt>
                <c:pt idx="3">
                  <c:v>507996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26-43CC-AFAE-740990D551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74294072"/>
        <c:axId val="574298384"/>
        <c:axId val="0"/>
      </c:bar3DChart>
      <c:catAx>
        <c:axId val="574294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298384"/>
        <c:crosses val="autoZero"/>
        <c:auto val="1"/>
        <c:lblAlgn val="ctr"/>
        <c:lblOffset val="100"/>
        <c:noMultiLvlLbl val="0"/>
      </c:catAx>
      <c:valAx>
        <c:axId val="57429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294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491689205547215E-2"/>
          <c:y val="0.16484349379653723"/>
          <c:w val="0.84062500000000073"/>
          <c:h val="0.823437756924350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94-4754-91FD-DC46D8CB267E}"/>
              </c:ext>
            </c:extLst>
          </c:dPt>
          <c:dPt>
            <c:idx val="1"/>
            <c:bubble3D val="0"/>
            <c:explosion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94-4754-91FD-DC46D8CB26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94-4754-91FD-DC46D8CB26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94-4754-91FD-DC46D8CB26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594-4754-91FD-DC46D8CB267E}"/>
              </c:ext>
            </c:extLst>
          </c:dPt>
          <c:dLbls>
            <c:dLbl>
              <c:idx val="0"/>
              <c:layout>
                <c:manualLayout>
                  <c:x val="-1.1458200967218038E-16"/>
                  <c:y val="-4.218749740480457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594-4754-91FD-DC46D8CB26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678938129632564"/>
                  <c:y val="-0.442968722750447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15DCC4B-0155-49F6-ACA5-E454AC659409}" type="CATEGORYNAME">
                      <a:rPr lang="ru-RU"/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79,7  %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594-4754-91FD-DC46D8CB267E}"/>
                </c:ext>
                <c:ext xmlns:c15="http://schemas.microsoft.com/office/drawing/2012/chart" uri="{CE6537A1-D6FC-4f65-9D91-7224C49458BB}">
                  <c15:layout>
                    <c:manualLayout>
                      <c:w val="0.39175003771509542"/>
                      <c:h val="0.1277227406666621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1048242009757335"/>
                  <c:y val="0.1992187377449102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594-4754-91FD-DC46D8CB26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5589147982576575E-2"/>
                  <c:y val="1.8749998846579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594-4754-91FD-DC46D8CB267E}"/>
                </c:ext>
                <c:ext xmlns:c15="http://schemas.microsoft.com/office/drawing/2012/chart" uri="{CE6537A1-D6FC-4f65-9D91-7224C49458BB}">
                  <c15:layout>
                    <c:manualLayout>
                      <c:w val="0.21658599901574804"/>
                      <c:h val="0.2363202979625800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1.4192970160834983E-2"/>
                  <c:y val="9.2273616370963565E-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594-4754-91FD-DC46D8CB267E}"/>
                </c:ext>
                <c:ext xmlns:c15="http://schemas.microsoft.com/office/drawing/2012/chart" uri="{CE6537A1-D6FC-4f65-9D91-7224C49458BB}">
                  <c15:layout>
                    <c:manualLayout>
                      <c:w val="0.2426368569947551"/>
                      <c:h val="0.19810554883701098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Субвенции</c:v>
                </c:pt>
                <c:pt idx="2">
                  <c:v>Субсидии </c:v>
                </c:pt>
                <c:pt idx="3">
                  <c:v>Иные межбюджетные трансферты </c:v>
                </c:pt>
                <c:pt idx="4">
                  <c:v>Прочие безвозмездные поступления 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54739</c:v>
                </c:pt>
                <c:pt idx="1">
                  <c:v>698253</c:v>
                </c:pt>
                <c:pt idx="2">
                  <c:v>11350.5</c:v>
                </c:pt>
                <c:pt idx="3">
                  <c:v>101208</c:v>
                </c:pt>
                <c:pt idx="4">
                  <c:v>10000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594-4754-91FD-DC46D8CB267E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c:spPr>
          <c:invertIfNegative val="0"/>
          <c:dLbls>
            <c:dLbl>
              <c:idx val="0"/>
              <c:layout>
                <c:manualLayout>
                  <c:x val="1.2499999999999961E-2"/>
                  <c:y val="-5.859374639556186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686-4B75-8F00-5C70E8479D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3750000000000118E-3"/>
                  <c:y val="-2.34374985582256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686-4B75-8F00-5C70E8479D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00000000000001E-2"/>
                  <c:y val="-4.6874997116449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686-4B75-8F00-5C70E8479D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93749999999988E-2"/>
                  <c:y val="8.5936501967687112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847</a:t>
                    </a:r>
                    <a:r>
                      <a:rPr lang="en-US" baseline="0" dirty="0" smtClean="0"/>
                      <a:t> 981,7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1063262</c:v>
                </c:pt>
                <c:pt idx="1">
                  <c:v>875550.8</c:v>
                </c:pt>
                <c:pt idx="2">
                  <c:v>862328.7</c:v>
                </c:pt>
                <c:pt idx="3">
                  <c:v>973509.7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686-4B75-8F00-5C70E8479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4289760"/>
        <c:axId val="574294856"/>
        <c:axId val="0"/>
      </c:bar3DChart>
      <c:catAx>
        <c:axId val="57428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294856"/>
        <c:crosses val="autoZero"/>
        <c:auto val="1"/>
        <c:lblAlgn val="ctr"/>
        <c:lblOffset val="100"/>
        <c:noMultiLvlLbl val="0"/>
      </c:catAx>
      <c:valAx>
        <c:axId val="574294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28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786755502279513"/>
          <c:y val="0.17276113960609774"/>
          <c:w val="0.83204933233281475"/>
          <c:h val="0.81774022628135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29-487B-9EA8-4F8406229BB7}"/>
              </c:ext>
            </c:extLst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29-487B-9EA8-4F8406229B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B29-487B-9EA8-4F8406229BB7}"/>
              </c:ext>
            </c:extLst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29-487B-9EA8-4F8406229BB7}"/>
              </c:ext>
            </c:extLst>
          </c:dPt>
          <c:dPt>
            <c:idx val="4"/>
            <c:bubble3D val="0"/>
            <c:explosion val="5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29-487B-9EA8-4F8406229BB7}"/>
              </c:ext>
            </c:extLst>
          </c:dPt>
          <c:dPt>
            <c:idx val="5"/>
            <c:bubble3D val="0"/>
            <c:explosion val="8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B29-487B-9EA8-4F8406229BB7}"/>
              </c:ext>
            </c:extLst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B29-487B-9EA8-4F8406229BB7}"/>
              </c:ext>
            </c:extLst>
          </c:dPt>
          <c:dPt>
            <c:idx val="7"/>
            <c:bubble3D val="0"/>
            <c:explosion val="5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B29-487B-9EA8-4F8406229BB7}"/>
              </c:ext>
            </c:extLst>
          </c:dPt>
          <c:dPt>
            <c:idx val="8"/>
            <c:bubble3D val="0"/>
            <c:explosion val="6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B29-487B-9EA8-4F8406229BB7}"/>
              </c:ext>
            </c:extLst>
          </c:dPt>
          <c:dPt>
            <c:idx val="9"/>
            <c:bubble3D val="0"/>
            <c:explosion val="7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B29-487B-9EA8-4F8406229BB7}"/>
              </c:ext>
            </c:extLst>
          </c:dPt>
          <c:dPt>
            <c:idx val="10"/>
            <c:bubble3D val="0"/>
            <c:explosion val="8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B29-487B-9EA8-4F8406229BB7}"/>
              </c:ext>
            </c:extLst>
          </c:dPt>
          <c:dPt>
            <c:idx val="11"/>
            <c:bubble3D val="0"/>
            <c:explosion val="6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B29-487B-9EA8-4F8406229BB7}"/>
              </c:ext>
            </c:extLst>
          </c:dPt>
          <c:dPt>
            <c:idx val="12"/>
            <c:bubble3D val="0"/>
            <c:explosion val="11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38C2-4028-B18A-35611BBB75A6}"/>
              </c:ext>
            </c:extLst>
          </c:dPt>
          <c:dLbls>
            <c:dLbl>
              <c:idx val="0"/>
              <c:layout>
                <c:manualLayout>
                  <c:x val="3.624793316020359E-2"/>
                  <c:y val="-3.232118033225917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B29-487B-9EA8-4F8406229BB7}"/>
                </c:ext>
                <c:ext xmlns:c15="http://schemas.microsoft.com/office/drawing/2012/chart" uri="{CE6537A1-D6FC-4f65-9D91-7224C49458BB}">
                  <c15:layout>
                    <c:manualLayout>
                      <c:w val="0.15618903572648507"/>
                      <c:h val="0.1290730975245104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5967843011986232"/>
                  <c:y val="0.121549703909180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B29-487B-9EA8-4F8406229B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497514621181073"/>
                  <c:y val="-1.703885414568352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B29-487B-9EA8-4F8406229BB7}"/>
                </c:ext>
                <c:ext xmlns:c15="http://schemas.microsoft.com/office/drawing/2012/chart" uri="{CE6537A1-D6FC-4f65-9D91-7224C49458BB}">
                  <c15:layout>
                    <c:manualLayout>
                      <c:w val="0.18587796310456189"/>
                      <c:h val="0.2203489917655760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4829662740333696"/>
                  <c:y val="0.182678749367272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1FA6D3E-BFE6-467D-9978-EE8AC010ECD6}" type="CATEGORYNAME">
                      <a:rPr lang="ru-RU" sz="1200" baseline="0" smtClean="0"/>
                      <a:pPr>
                        <a:defRPr sz="12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sz="1200" baseline="0" dirty="0" smtClean="0"/>
                      <a:t> </a:t>
                    </a:r>
                  </a:p>
                  <a:p>
                    <a:pPr>
                      <a:defRPr sz="1200">
                        <a:solidFill>
                          <a:schemeClr val="accent1"/>
                        </a:solidFill>
                      </a:defRPr>
                    </a:pPr>
                    <a:r>
                      <a:rPr lang="ru-RU" sz="1200" baseline="0" dirty="0" smtClean="0"/>
                      <a:t>6,4%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B29-487B-9EA8-4F8406229BB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8210347726678675"/>
                  <c:y val="5.765246755765754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B29-487B-9EA8-4F8406229B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811181165465923"/>
                  <c:y val="-0.183730835971077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70DD10-451E-4B25-96AE-A9954D97CB5A}" type="CATEGORYNAME">
                      <a:rPr lang="ru-RU"/>
                      <a:pPr>
                        <a:defRPr sz="1200"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36%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B29-487B-9EA8-4F8406229BB7}"/>
                </c:ext>
                <c:ext xmlns:c15="http://schemas.microsoft.com/office/drawing/2012/chart" uri="{CE6537A1-D6FC-4f65-9D91-7224C49458BB}">
                  <c15:layout>
                    <c:manualLayout>
                      <c:w val="0.11057762434138461"/>
                      <c:h val="0.1172120471147763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17930915337152692"/>
                  <c:y val="-0.179009072024723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3A8AA31-86AF-4D0A-883C-AE536B117A66}" type="CATEGORYNAME">
                      <a:rPr lang="ru-RU" sz="1200" baseline="0"/>
                      <a:pPr>
                        <a:defRPr sz="1200"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10,1%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B29-487B-9EA8-4F8406229BB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"/>
                  <c:y val="5.966969067490757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B29-487B-9EA8-4F8406229B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0285212427762442"/>
                  <c:y val="5.469721645199875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B29-487B-9EA8-4F8406229B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10730311540343342"/>
                  <c:y val="0.1317705669070876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1B29-487B-9EA8-4F8406229B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2142194637756944"/>
                  <c:y val="-3.232108244890831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1B29-487B-9EA8-4F8406229B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8.7536752039643048E-2"/>
                  <c:y val="-8.7018298900907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1B29-487B-9EA8-4F8406229B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16090045966848801"/>
                  <c:y val="-2.36193504421684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753E7DF-66A6-4E7D-B2FC-46F186AF7003}" type="CATEGORYNAME">
                      <a:rPr lang="ru-RU" sz="1200" baseline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6">
                              <a:lumMod val="75000"/>
                            </a:schemeClr>
                          </a:solidFill>
                        </a:defRPr>
                      </a:pPr>
                      <a:t>[ИМЯ КАТЕГОРИИ]</a:t>
                    </a:fld>
                    <a:r>
                      <a:rPr lang="ru-RU" sz="1200" baseline="0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
</a:t>
                    </a:r>
                    <a:fld id="{BFF0E441-1A29-475D-94E6-C5460CC55B03}" type="PERCENTAGE">
                      <a:rPr lang="ru-RU" sz="1200" baseline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6">
                              <a:lumMod val="75000"/>
                            </a:schemeClr>
                          </a:solidFill>
                        </a:defRPr>
                      </a:pPr>
                      <a:t>[ПРОЦЕНТ]</a:t>
                    </a:fld>
                    <a:endParaRPr lang="ru-RU" sz="1200" baseline="0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38C2-4028-B18A-35611BBB75A6}"/>
                </c:ext>
                <c:ext xmlns:c15="http://schemas.microsoft.com/office/drawing/2012/chart" uri="{CE6537A1-D6FC-4f65-9D91-7224C49458BB}">
                  <c15:layout>
                    <c:manualLayout>
                      <c:w val="0.15252743517316183"/>
                      <c:h val="0.14647675730469187"/>
                    </c:manualLayout>
                  </c15:layout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 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государственного и муниципального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Лист1!$B$2:$B$14</c:f>
              <c:numCache>
                <c:formatCode>#\ ##0.0</c:formatCode>
                <c:ptCount val="13"/>
                <c:pt idx="0">
                  <c:v>119574</c:v>
                </c:pt>
                <c:pt idx="1">
                  <c:v>2035.6</c:v>
                </c:pt>
                <c:pt idx="2">
                  <c:v>1796</c:v>
                </c:pt>
                <c:pt idx="3">
                  <c:v>106394.2</c:v>
                </c:pt>
                <c:pt idx="4">
                  <c:v>161149</c:v>
                </c:pt>
                <c:pt idx="5">
                  <c:v>620062.4</c:v>
                </c:pt>
                <c:pt idx="6">
                  <c:v>181499</c:v>
                </c:pt>
                <c:pt idx="7">
                  <c:v>20114</c:v>
                </c:pt>
                <c:pt idx="8">
                  <c:v>333828.59999999998</c:v>
                </c:pt>
                <c:pt idx="9">
                  <c:v>34226</c:v>
                </c:pt>
                <c:pt idx="10">
                  <c:v>2024</c:v>
                </c:pt>
                <c:pt idx="11">
                  <c:v>21818</c:v>
                </c:pt>
                <c:pt idx="12">
                  <c:v>121965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1B29-487B-9EA8-4F8406229BB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269281212836001E-2"/>
          <c:y val="1.794150322180664E-2"/>
          <c:w val="0.91701745053876538"/>
          <c:h val="0.830971507305410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 из областного бюджета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427494266004741E-2"/>
                  <c:y val="7.549118656916384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DD81B96-23FB-49A9-AB44-0E323990E214}" type="VALUE">
                      <a:rPr lang="en-US" smtClean="0"/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2B1-4595-8DF9-84422A855233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6.7143589661221525E-2"/>
                      <c:h val="4.4476406143594237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1999109717348756E-2"/>
                  <c:y val="1.9813699707133705E-7"/>
                </c:manualLayout>
              </c:layout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25,4</a:t>
                    </a:r>
                  </a:p>
                  <a:p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119-4C38-9293-B8D263BB6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7614379039641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119-4C38-9293-B8D263BB6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284951186298933E-2"/>
                  <c:y val="-2.51633986280598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C10-4294-8783-83166FA20B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48.9</c:v>
                </c:pt>
                <c:pt idx="1">
                  <c:v>25.4</c:v>
                </c:pt>
                <c:pt idx="2">
                  <c:v>87</c:v>
                </c:pt>
                <c:pt idx="3">
                  <c:v>149</c:v>
                </c:pt>
                <c:pt idx="4">
                  <c:v>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119-4C38-9293-B8D263BB6B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Кредиты "Сбербанка России"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119-4C38-9293-B8D263BB6BB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713268248398578E-2"/>
                  <c:y val="2.5163398628059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467-4D60-A5A4-4648B868DB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5707926552491109E-3"/>
                  <c:y val="-7.54901958841796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467-4D60-A5A4-4648B868DB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120</c:v>
                </c:pt>
                <c:pt idx="1">
                  <c:v>130</c:v>
                </c:pt>
                <c:pt idx="2">
                  <c:v>130</c:v>
                </c:pt>
                <c:pt idx="3">
                  <c:v>130</c:v>
                </c:pt>
                <c:pt idx="4">
                  <c:v>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119-4C38-9293-B8D263BB6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4292896"/>
        <c:axId val="574299560"/>
        <c:axId val="0"/>
      </c:bar3DChart>
      <c:catAx>
        <c:axId val="57429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299560"/>
        <c:crosses val="autoZero"/>
        <c:auto val="1"/>
        <c:lblAlgn val="ctr"/>
        <c:lblOffset val="100"/>
        <c:noMultiLvlLbl val="0"/>
      </c:catAx>
      <c:valAx>
        <c:axId val="57429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29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0.58119</cdr:x>
      <cdr:y>0.20584</cdr:y>
    </cdr:from>
    <cdr:to>
      <cdr:x>0.87298</cdr:x>
      <cdr:y>0.25315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5963137" y="1154971"/>
          <a:ext cx="2993923" cy="26547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0.49333</cdr:x>
      <cdr:y>0.36951</cdr:y>
    </cdr:from>
    <cdr:to>
      <cdr:x>0.57068</cdr:x>
      <cdr:y>0.4137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5028" y="1864901"/>
          <a:ext cx="573088" cy="223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0.49044</cdr:x>
      <cdr:y>0.48681</cdr:y>
    </cdr:from>
    <cdr:to>
      <cdr:x>0.56779</cdr:x>
      <cdr:y>0.53837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33640" y="2456919"/>
          <a:ext cx="573077" cy="260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bg1"/>
              </a:solidFill>
            </a:rPr>
            <a:t>130,0</a:t>
          </a:r>
          <a:endParaRPr lang="ru-RU" sz="11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17" tIns="45208" rIns="90417" bIns="452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17" tIns="45208" rIns="90417" bIns="45208" rtlCol="0"/>
          <a:lstStyle>
            <a:lvl1pPr algn="r">
              <a:defRPr sz="1200"/>
            </a:lvl1pPr>
          </a:lstStyle>
          <a:p>
            <a:fld id="{0D41D867-1F5A-49C9-AE95-4609162B7EC6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185"/>
            <a:ext cx="2945293" cy="497040"/>
          </a:xfrm>
          <a:prstGeom prst="rect">
            <a:avLst/>
          </a:prstGeom>
        </p:spPr>
        <p:txBody>
          <a:bodyPr vert="horz" lIns="90417" tIns="45208" rIns="90417" bIns="452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815" y="9431185"/>
            <a:ext cx="2945293" cy="497040"/>
          </a:xfrm>
          <a:prstGeom prst="rect">
            <a:avLst/>
          </a:prstGeom>
        </p:spPr>
        <p:txBody>
          <a:bodyPr vert="horz" lIns="90417" tIns="45208" rIns="90417" bIns="45208" rtlCol="0" anchor="b"/>
          <a:lstStyle>
            <a:lvl1pPr algn="r">
              <a:defRPr sz="1200"/>
            </a:lvl1pPr>
          </a:lstStyle>
          <a:p>
            <a:fld id="{A412245F-287F-4795-8D2F-2E0490ECCE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387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262" tIns="45130" rIns="90262" bIns="4513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262" tIns="45130" rIns="90262" bIns="45130" rtlCol="0"/>
          <a:lstStyle>
            <a:lvl1pPr algn="r">
              <a:defRPr sz="1200"/>
            </a:lvl1pPr>
          </a:lstStyle>
          <a:p>
            <a:fld id="{DD68CC30-B5B3-4844-9561-B68EF1F93A9D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62" tIns="45130" rIns="90262" bIns="4513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40" y="4778509"/>
            <a:ext cx="5437827" cy="3908689"/>
          </a:xfrm>
          <a:prstGeom prst="rect">
            <a:avLst/>
          </a:prstGeom>
        </p:spPr>
        <p:txBody>
          <a:bodyPr vert="horz" lIns="90262" tIns="45130" rIns="90262" bIns="4513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185"/>
            <a:ext cx="2945293" cy="497040"/>
          </a:xfrm>
          <a:prstGeom prst="rect">
            <a:avLst/>
          </a:prstGeom>
        </p:spPr>
        <p:txBody>
          <a:bodyPr vert="horz" lIns="90262" tIns="45130" rIns="90262" bIns="4513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815" y="9431185"/>
            <a:ext cx="2945293" cy="497040"/>
          </a:xfrm>
          <a:prstGeom prst="rect">
            <a:avLst/>
          </a:prstGeom>
        </p:spPr>
        <p:txBody>
          <a:bodyPr vert="horz" lIns="90262" tIns="45130" rIns="90262" bIns="45130" rtlCol="0" anchor="b"/>
          <a:lstStyle>
            <a:lvl1pPr algn="r">
              <a:defRPr sz="1200"/>
            </a:lvl1pPr>
          </a:lstStyle>
          <a:p>
            <a:fld id="{BAFA318A-8825-4994-A24A-7B6052325B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33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A318A-8825-4994-A24A-7B6052325B8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2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C311-7D1E-4FA7-902E-9CC57A2829C8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8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B117-9B0B-408E-A2B3-5D27605DE0AB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27F0-01B7-476F-A5DC-6AC2A34DF8BF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69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401-2C6A-4235-88C1-69CC35F1F440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5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E17-24D0-4403-8676-4FB60E873A1C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9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361F-AFDA-4CB5-BD30-4E5D6B97D9BD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9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81ED-7D47-45D5-A87E-009CB1C724F0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9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3769-1D3C-49CF-B2DC-60923646EB99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5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874A-3D39-492B-949D-CFC2E8A48A5D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9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3778-7E2C-478C-8E73-FE8487E6A2A3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4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2E54-256B-41C8-928A-5CA31C18C51D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0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D2D1-0DD0-4210-AFD2-F79239E77254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3EE7-A05A-4695-8BBA-9EE7A8E47E84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36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FAD5-F414-4B2C-A1CB-0145523ED2B9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7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AB82-EBE1-4F9E-A862-328AC5267AEC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C30D-0B5C-4666-B36A-8E07E4F257B9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9600-5E27-43E6-A5FB-EB0A1F0C459E}" type="datetime1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3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  <p:sldLayoutId id="21474842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57" y="391886"/>
            <a:ext cx="8915399" cy="1299609"/>
          </a:xfrm>
        </p:spPr>
        <p:txBody>
          <a:bodyPr>
            <a:noAutofit/>
          </a:bodyPr>
          <a:lstStyle/>
          <a:p>
            <a:r>
              <a:rPr lang="ru-RU" sz="2600" dirty="0" smtClean="0"/>
              <a:t>Бюджет Кемеровского муниципального района на 2018 год и плановый период 2019-2020 годов </a:t>
            </a:r>
            <a:r>
              <a:rPr lang="ru-RU" sz="2600" dirty="0"/>
              <a:t>в соответствии с Решением Совета народных депутатов Кемеровского муниципального района от </a:t>
            </a:r>
            <a:r>
              <a:rPr lang="ru-RU" sz="2600" dirty="0" smtClean="0"/>
              <a:t>26.12.2017 </a:t>
            </a:r>
            <a:r>
              <a:rPr lang="ru-RU" sz="2600" dirty="0"/>
              <a:t>№ </a:t>
            </a:r>
            <a:r>
              <a:rPr lang="ru-RU" sz="2600" dirty="0" smtClean="0"/>
              <a:t>222</a:t>
            </a:r>
            <a:endParaRPr lang="ru-RU" sz="2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816925"/>
            <a:ext cx="8915399" cy="4092985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Общие характеристики бюджета 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Доходы бюджета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Расходы бюджета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Межбюджетные отношения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098" y="2390382"/>
            <a:ext cx="2946070" cy="29460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12232" y="216568"/>
            <a:ext cx="1768642" cy="39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626650" y="1096942"/>
          <a:ext cx="10260550" cy="554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4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42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8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11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499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11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2605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919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0595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3378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</a:t>
                      </a:r>
                      <a:r>
                        <a:rPr lang="ru-RU" sz="1200" dirty="0" smtClean="0">
                          <a:ln>
                            <a:noFill/>
                          </a:ln>
                        </a:rPr>
                        <a:t>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33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101"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510 254,00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502 362,00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504 526,00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507 996,00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4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Аренда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405 913,00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427 480,00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428 167,00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430 237,00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54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Арендная плата за земельные участки, находящиеся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3 833,00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39,52%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3 833,00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4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сдачи в аренду имущества, составляющего казну муниципальных районов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4 265,00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4 261,00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4 438,00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4 438,00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413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созданных муниципальными районами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4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78,77%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34 700,00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54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2 920,00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54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реализации иного имущества, находящегося в собственности муниципальных районов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54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72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4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4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23544" y="84018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2528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15" name="Диаграмма 14"/>
          <p:cNvGraphicFramePr/>
          <p:nvPr>
            <p:extLst/>
          </p:nvPr>
        </p:nvGraphicFramePr>
        <p:xfrm>
          <a:off x="1543792" y="1116281"/>
          <a:ext cx="10260281" cy="561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8160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11" name="Диаграмма 10"/>
          <p:cNvGraphicFramePr/>
          <p:nvPr>
            <p:extLst/>
          </p:nvPr>
        </p:nvGraphicFramePr>
        <p:xfrm>
          <a:off x="2601911" y="1515979"/>
          <a:ext cx="8178383" cy="453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08045" y="1544576"/>
            <a:ext cx="74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тыс. рублей</a:t>
            </a:r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858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896842"/>
              </p:ext>
            </p:extLst>
          </p:nvPr>
        </p:nvGraphicFramePr>
        <p:xfrm>
          <a:off x="1721923" y="1413168"/>
          <a:ext cx="10272156" cy="3475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182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37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500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00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62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025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0940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69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безвозмездные 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1 063 262,00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875 550,80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862 328,70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847 981,7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223 388,60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54 739,00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48 088,00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213,83%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83 106,20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11350,5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11350,5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11 350,5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662 089,90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698 253,30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105,46%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687 173,20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690 877,20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100,54%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 (из областного бюджета)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83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 (от сельских поселений)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84 377,30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101 208,00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119,95%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103 717,00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105 754,00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101,96%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80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333,33%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23544" y="11084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129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573143542"/>
              </p:ext>
            </p:extLst>
          </p:nvPr>
        </p:nvGraphicFramePr>
        <p:xfrm>
          <a:off x="2091377" y="1289681"/>
          <a:ext cx="942593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5314" y="254902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524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556119455"/>
              </p:ext>
            </p:extLst>
          </p:nvPr>
        </p:nvGraphicFramePr>
        <p:xfrm>
          <a:off x="2601912" y="120655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01912" y="129841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3122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1"/>
            <a:ext cx="8915399" cy="1254826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мероприятия по мобилизации доходов </a:t>
            </a:r>
            <a:r>
              <a:rPr lang="ru-RU" sz="3200" dirty="0" smtClean="0"/>
              <a:t>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9612" y="1864427"/>
            <a:ext cx="9715000" cy="486294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Проведение штабов по финансовому мониторингу и выработке стабилизационных мер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Ежемесячный мониторинг задолженности в бюджет с целью выявления крупных должников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перечня налогоплательщиков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Внедрение механизмов взыскания долгов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Усиление </a:t>
            </a:r>
            <a:r>
              <a:rPr lang="ru-RU" dirty="0" err="1" smtClean="0"/>
              <a:t>претензионно</a:t>
            </a:r>
            <a:r>
              <a:rPr lang="ru-RU" dirty="0" smtClean="0"/>
              <a:t>-исковой работы с налогоплательщиками и осуществление мер принудительного взыскания задолженности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Выявление лиц</a:t>
            </a:r>
            <a:r>
              <a:rPr lang="ru-RU" dirty="0"/>
              <a:t>, осуществляющих предпринимательскую деятельность без регистрации, постановки их на учет в налоговых органах и привлечение к уплате налогов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Рост </a:t>
            </a:r>
            <a:r>
              <a:rPr lang="ru-RU" dirty="0"/>
              <a:t>налогооблагаемой базы по земельному налогу и налогу на имущество физических лиц за счет выявления и постановки на налоговых учет неучтенных объектов </a:t>
            </a:r>
            <a:r>
              <a:rPr lang="ru-RU" dirty="0" smtClean="0"/>
              <a:t>налогообложения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Проведение </a:t>
            </a:r>
            <a:r>
              <a:rPr lang="ru-RU" dirty="0"/>
              <a:t>мероприятий по выявлению собственников земельных участков и другого недвижимого имущества и привлечения их к </a:t>
            </a:r>
            <a:r>
              <a:rPr lang="ru-RU" dirty="0" smtClean="0"/>
              <a:t>налогообложению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В</a:t>
            </a:r>
            <a:r>
              <a:rPr lang="ru-RU" dirty="0" smtClean="0"/>
              <a:t>ыявление </a:t>
            </a:r>
            <a:r>
              <a:rPr lang="ru-RU" dirty="0"/>
              <a:t>неиспользуемых основных фондов </a:t>
            </a:r>
            <a:r>
              <a:rPr lang="ru-RU" dirty="0" smtClean="0"/>
              <a:t>муниципальных </a:t>
            </a:r>
            <a:r>
              <a:rPr lang="ru-RU" dirty="0"/>
              <a:t>учреждений и принятие соответствующих мер по их продаже или сдаче в </a:t>
            </a:r>
            <a:r>
              <a:rPr lang="ru-RU" dirty="0" smtClean="0"/>
              <a:t>аренду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637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6468"/>
            <a:ext cx="8915399" cy="6491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3. Расходы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436913"/>
            <a:ext cx="8407340" cy="2636323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Динамика расходов бюджета района на выполнение основных функций государства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Структура расходов бюджета по разделам и подразделам функциональной классификации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Муниципальные программы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7"/>
          <a:stretch/>
        </p:blipFill>
        <p:spPr>
          <a:xfrm>
            <a:off x="7975195" y="3609264"/>
            <a:ext cx="3529416" cy="243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6084" y="92056"/>
            <a:ext cx="9499869" cy="1092571"/>
          </a:xfrm>
        </p:spPr>
        <p:txBody>
          <a:bodyPr>
            <a:noAutofit/>
          </a:bodyPr>
          <a:lstStyle/>
          <a:p>
            <a:r>
              <a:rPr lang="ru-RU" sz="3200" dirty="0"/>
              <a:t>Динамика расходов бюджета района на выполнение основных функций </a:t>
            </a:r>
            <a:r>
              <a:rPr lang="ru-RU" sz="3200" dirty="0" smtClean="0"/>
              <a:t>государства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136044"/>
              </p:ext>
            </p:extLst>
          </p:nvPr>
        </p:nvGraphicFramePr>
        <p:xfrm>
          <a:off x="1600201" y="1469367"/>
          <a:ext cx="10405751" cy="5315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9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491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6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14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781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642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4178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007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7812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991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2017 год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09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31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1 873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049,40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1 726 615,80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1 729 363,70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1 732 953,70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595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121 523,10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119 574,00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119 447,80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119 447,80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758,50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2 035,60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2 057,70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2 133,30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485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3 211,20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872,30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106 394,20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106 394,20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106 394,20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328,30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161 149,00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190 149,00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161 449,00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588 617,40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620 062,40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630 124,40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637 617,40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155 880,80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181 499,00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186 692,00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189 199,00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29 040,20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20 114,00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302 755,00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333 828,60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322 851,60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326 476,00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33 680,20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34 226,00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31 171,00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25 171,00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6485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13 586,00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21 818,00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30 350,00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54264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120 708,40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121 965,00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86912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84 166,00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6970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Условно утвержденные расходы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46 600,00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674143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818420" y="119236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095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38795" y="241465"/>
            <a:ext cx="10367159" cy="1124197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Структура расходов бюджета по разделам </a:t>
            </a:r>
            <a:r>
              <a:rPr lang="ru-RU" sz="3200" dirty="0" smtClean="0"/>
              <a:t>функциональной </a:t>
            </a:r>
            <a:r>
              <a:rPr lang="ru-RU" sz="3200" dirty="0"/>
              <a:t>классификации</a:t>
            </a: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784767627"/>
              </p:ext>
            </p:extLst>
          </p:nvPr>
        </p:nvGraphicFramePr>
        <p:xfrm>
          <a:off x="1756610" y="1365663"/>
          <a:ext cx="10249343" cy="5355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435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08685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1. Общие характеристики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009274"/>
            <a:ext cx="8915399" cy="123486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Основные параметры бюджета 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Муниципальные внутренние заимствования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Основные приоритеты бюджетной и налоговой политики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14" y="3556961"/>
            <a:ext cx="5144708" cy="28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733796" y="1365662"/>
          <a:ext cx="10272158" cy="536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25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32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75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68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939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75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877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203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2926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2514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339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61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1 873 057,70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1 726 615,80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1 729 363,70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1 732 953,70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61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61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121 523,10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119 574,00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119 447,80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119 447,80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2 362,40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2 381,00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2 381,00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2 381,00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62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36 033,40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37 141,80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37 141,80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37 141,80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6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Судебная система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6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62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81 349,70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72 951,00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72 951,00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72 951,00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16110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890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01747"/>
              </p:ext>
            </p:extLst>
          </p:nvPr>
        </p:nvGraphicFramePr>
        <p:xfrm>
          <a:off x="1638795" y="1574088"/>
          <a:ext cx="10200906" cy="4799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9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686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19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08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37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19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267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674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2351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5685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34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830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1 758,50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2 133,30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95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1 758,50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2 133,30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85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3 211,20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9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57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пожарной безопасности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285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588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872,30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106 394,20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106 394,20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106 394,20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588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Топливно-энергетический комплекс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21 578,00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21 578,00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21 578,00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588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3 269,30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3 036,20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3 036,20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3 036,20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588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Водное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251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73 255,00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71 520,00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71 520,00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71 520,00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793753">
                <a:tc>
                  <a:txBody>
                    <a:bodyPr/>
                    <a:lstStyle/>
                    <a:p>
                      <a:pPr algn="ctr" rtl="0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10855,6</a:t>
                      </a: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080,00</a:t>
                      </a: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rtl="0" fontAlgn="ctr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080,00</a:t>
                      </a: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rtl="0" fontAlgn="ctr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080,00</a:t>
                      </a: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rtl="0" fontAlgn="ctr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979384" y="129605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952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236608"/>
              </p:ext>
            </p:extLst>
          </p:nvPr>
        </p:nvGraphicFramePr>
        <p:xfrm>
          <a:off x="1733796" y="1591298"/>
          <a:ext cx="10272158" cy="5197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25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32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75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68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939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75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877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203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2926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7611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69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49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328,30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161 149,00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190 149,00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161 449,00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12 471,00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335 992,00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151 675,00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180 675,00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151 975,00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57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865,30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707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57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588 617,40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620 062,40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630 124,40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637 617,40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35 063,50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38 247,70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39 309,70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40 409,70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436053,3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466 677,20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475 677,20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482 070,20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59793,2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50 077,00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50 077,00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50 077,00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57 465,90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64 819,00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64 819,00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64 819,00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155 880,80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181 499,00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186 692,00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189 199,00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106 227,80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124 929,00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130 122,00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132 629,00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2127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3 363,30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5389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46 289,70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51 717,00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51 717,00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51 717,00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634702">
                <a:tc gridSpan="10">
                  <a:txBody>
                    <a:bodyPr/>
                    <a:lstStyle/>
                    <a:p>
                      <a:pPr algn="ctr" rtl="0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319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845540"/>
              </p:ext>
            </p:extLst>
          </p:nvPr>
        </p:nvGraphicFramePr>
        <p:xfrm>
          <a:off x="1638795" y="1642661"/>
          <a:ext cx="10200906" cy="512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8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789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19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08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37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19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267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674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2351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9697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416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274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29 040,20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274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Амбулаторная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5 395,10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274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11 914,00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274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302 755,10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333 828,60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322 851,60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326 476,00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508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4 539,30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025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Социальное обслуживание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34 084,40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025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127 084,50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139 004,50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137 836,60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137 890,60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899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126 439,80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137 165,10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127 356,00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130 926,40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89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вопросы в области социальной политики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10607,1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893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33 680,20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34 226,00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31 171,00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25 171,00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13587529"/>
                  </a:ext>
                </a:extLst>
              </a:tr>
              <a:tr h="27867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4745518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30 717,50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9505637"/>
                  </a:ext>
                </a:extLst>
              </a:tr>
              <a:tr h="28793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2 377,10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986242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5174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638795" y="1642662"/>
          <a:ext cx="10363613" cy="45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8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980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19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08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37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204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267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674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0696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492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24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49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281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331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13 586,00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21 818,00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30 350,00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655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13 586,00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21 818,00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30 350,00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1007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120 708,40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121 965,00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86 912,00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84 166,00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9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120 708,40</a:t>
                      </a:r>
                    </a:p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121 965,00</a:t>
                      </a:r>
                    </a:p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107%</a:t>
                      </a:r>
                    </a:p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86 912,00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84 166,00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73111">
                <a:tc>
                  <a:txBody>
                    <a:bodyPr/>
                    <a:lstStyle/>
                    <a:p>
                      <a:pPr algn="ctr" rtl="0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Условно утвержденные расходы</a:t>
                      </a:r>
                    </a:p>
                    <a:p>
                      <a:pPr algn="l" rtl="0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23 500,00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46 600,0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8301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10833" y="892651"/>
            <a:ext cx="10058400" cy="42751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Так выглядит бюджет Кемеровского муниципального района в разрезе муниципальных программ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84794"/>
              </p:ext>
            </p:extLst>
          </p:nvPr>
        </p:nvGraphicFramePr>
        <p:xfrm>
          <a:off x="1910833" y="1550939"/>
          <a:ext cx="9893240" cy="5466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268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бюджета всего,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1726615,8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1729363,7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1732953,7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расходы на реализацию муниципальных программ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1651105,2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1657871,2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1661385,6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19910,8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18767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19162,4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"Жилище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жильем молодых семей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жильем детей-сирот 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детей оставшихся без попечения родителей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16589,1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17385,4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жильем отдельных категорий граждан»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"Социальная инфраструктура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53893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53893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53893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"Строительство, реконструкция и капитальный ремонт объектов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53893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50900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52393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"Энергосбережение социальной инфраструктуры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«Формирование современной городской среды в КМР»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"Управление муниципальным имуществом"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выполнения функций органов местного самоуправления, функций подведомственных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125091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274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595984"/>
              </p:ext>
            </p:extLst>
          </p:nvPr>
        </p:nvGraphicFramePr>
        <p:xfrm>
          <a:off x="1910833" y="1246906"/>
          <a:ext cx="9893240" cy="507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"Мероприятия по землеустройству, землепользованию, управлению имуществом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"Культура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178682,9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178682,9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178682,9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культуры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178662,9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178662,9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178662,9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"Образование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636619,9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636619,9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636499,9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2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дошкольного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36909,7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36909,7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36909,7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общего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436612,7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436612,7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436612,7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78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дополнительного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"Социальные гарантии в системе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17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прочих учреждений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59464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59464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59464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00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"Лето"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"Организация воспитательного и образовательного процесса в детских домах и школах-интернатах"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21986,5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21986,5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21986,5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189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007507"/>
              </p:ext>
            </p:extLst>
          </p:nvPr>
        </p:nvGraphicFramePr>
        <p:xfrm>
          <a:off x="1910833" y="1238900"/>
          <a:ext cx="9893240" cy="5391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физической культуры и спорта. Молодое поколение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21412,5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21412,5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21412,5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образовательных программ в сфере спорта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20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массового спорта и физической культуры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825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22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"Молодое поколение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"Социальная поддержка населения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270984,1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261150,9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264499,9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36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"Меры социальной поддержки гражданам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211477,3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201644,1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204993,1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"Акции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"Материальная поддержка малоимущих граждан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органов местного самоуправления и их подведомственных учреждений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52888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52888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52888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"Дополнительное пенсионное обеспечение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"Доступная среда"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69825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6816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28654"/>
              </p:ext>
            </p:extLst>
          </p:nvPr>
        </p:nvGraphicFramePr>
        <p:xfrm>
          <a:off x="1686297" y="1235034"/>
          <a:ext cx="10094025" cy="4923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7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58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47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68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163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85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091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"Обеспечение безопасности условий жизни и деятельности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50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пожарной безопасности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"Снижение рисков и смягчение последствий чрезвычайных ситуаций природного и техногенного характера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"Борьба с преступностью и профилактика правонарушений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водохозяйственного комплекса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безопасности людей на водных объектах (зима, лето) и лесных пожаров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"Формирование запаса медикаментов для проведения мероприятий по ликвидации медико-санитарных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последствий чрезвычайных ситуаций радиационного и химического характера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"Мобилизационная подготовка"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9.8.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"Противодействие экстремизму и терроризму"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593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7600"/>
              </p:ext>
            </p:extLst>
          </p:nvPr>
        </p:nvGraphicFramePr>
        <p:xfrm>
          <a:off x="1887082" y="1238900"/>
          <a:ext cx="9893240" cy="4944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03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«Муниципальный контроль"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субъектов малого и среднего предпринимательства в Кемеровском муниципальном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"Финансовая поддержка агропромышленного комплекса и социального развития села в Кемеровском муниципальном районе"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"Финансовая поддержка агропромышленного комплекса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"Социальная поддержка молодых семей и молодых специалистов на строительство (приобретение) жилья в сельской местности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47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"Финансовая поддержка Ветеранского подворья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224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учреждений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сельского хозяйства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24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"Информационная политика и работа с общественностью муниципального образования "Кемеровский муниципальный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29166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29166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29166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"Взаимодействие со средствами массовой информации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964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921" y="1842136"/>
            <a:ext cx="2562605" cy="25421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05064"/>
            <a:ext cx="8915399" cy="71387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параметры бюджета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82" y="2894755"/>
            <a:ext cx="3247840" cy="3221857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4054642" y="4987979"/>
            <a:ext cx="1812937" cy="60731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1 726 615,8тыс.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92625" y="4227650"/>
            <a:ext cx="1793174" cy="475403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1 661 070,8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1716373" y="3103195"/>
            <a:ext cx="1001824" cy="1146930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18197" y="3063526"/>
            <a:ext cx="744983" cy="1186599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03901" y="3564786"/>
            <a:ext cx="939930" cy="149441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085145" y="3579566"/>
            <a:ext cx="818756" cy="147963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843941" y="6198216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65 545,0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6593555" y="5291638"/>
            <a:ext cx="2315688" cy="133758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Доходы в расчете на 1 человека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33 244 руб.  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9508589" y="4756093"/>
            <a:ext cx="2315688" cy="133758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Расходы в расчете на 1 человека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36 635 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712" y="1396590"/>
            <a:ext cx="2052191" cy="2035774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5096059" y="2678490"/>
            <a:ext cx="1707088" cy="50603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1 662 775,7тыс. руб.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90734" y="3400778"/>
            <a:ext cx="1646752" cy="49446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 1 729 363,7тыс. руб.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556469" y="2749550"/>
            <a:ext cx="1401082" cy="324239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1 732 953,7 тыс. руб.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806622" y="2070863"/>
            <a:ext cx="1403935" cy="335246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1 665 398,7тыс. руб.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12835" y="2380218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год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9768491" y="926539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2020 год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318907" y="1394649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 год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5135823" y="1990760"/>
            <a:ext cx="935816" cy="711945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071638" y="1990760"/>
            <a:ext cx="703450" cy="719103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751399" y="2322133"/>
            <a:ext cx="1045151" cy="1084119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7209227" y="2337633"/>
            <a:ext cx="508179" cy="1114243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8837486" y="1508125"/>
            <a:ext cx="853910" cy="568924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9708916" y="1501032"/>
            <a:ext cx="471751" cy="569831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1032747" y="1789694"/>
            <a:ext cx="897316" cy="978684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10585361" y="1780153"/>
            <a:ext cx="436655" cy="96939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/>
          <p:cNvSpPr/>
          <p:nvPr/>
        </p:nvSpPr>
        <p:spPr>
          <a:xfrm>
            <a:off x="5973119" y="4438896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66 588,0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9405646" y="3472690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67 555,0 </a:t>
            </a:r>
            <a:r>
              <a:rPr lang="ru-RU" sz="1200" dirty="0" smtClean="0">
                <a:solidFill>
                  <a:schemeClr val="bg1"/>
                </a:solidFill>
              </a:rPr>
              <a:t>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0231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047741"/>
              </p:ext>
            </p:extLst>
          </p:nvPr>
        </p:nvGraphicFramePr>
        <p:xfrm>
          <a:off x="1887082" y="1238900"/>
          <a:ext cx="9893240" cy="5109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"Информатизация администрации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84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"Материальное стимулирование организаций и отдельных категорий граждан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"Мероприятия, направленные на доступность органов местного самоуправления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"Жилищно-коммунальный комплекс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177848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206848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178148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"Подготовка к зиме объектов жилищно-коммунального хозяйства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27554,5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175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"Модернизация объектов коммунальной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30451,5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02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жилищно-коммунального комплекса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119842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148842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120142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"Благоустройство территории и дорожная деятельность Кемеровского муниципального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74340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74780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"Дорожное хозяйство"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71520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71520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71520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"Благоустройство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территории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22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400798"/>
              </p:ext>
            </p:extLst>
          </p:nvPr>
        </p:nvGraphicFramePr>
        <p:xfrm>
          <a:off x="1887082" y="1238900"/>
          <a:ext cx="9893240" cy="4727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0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297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80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"Энергосбережение и повышение энергоэффективности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029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"Обеспечение безопасности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дорожного движения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90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"Управление муниципальными финансами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148783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137526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166116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632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сбалансированности и устойчивости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бюджетной системы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126965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91912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89166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условий для повышения эффективности расходов бюджета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46600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муниципальным долгом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30350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8191381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22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2601"/>
            <a:ext cx="8915399" cy="8273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4. Межбюджетные отношения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885507"/>
              </p:ext>
            </p:extLst>
          </p:nvPr>
        </p:nvGraphicFramePr>
        <p:xfrm>
          <a:off x="2030524" y="1677389"/>
          <a:ext cx="9619016" cy="4906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38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00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56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94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2020 </a:t>
                      </a:r>
                      <a:r>
                        <a:rPr lang="ru-RU" sz="1400" dirty="0" smtClean="0"/>
                        <a:t>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581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1 661 070,8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1 662 775,7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1 665 398,7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3672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chemeClr val="tx1"/>
                          </a:solidFill>
                        </a:rPr>
                        <a:t>в том числе получаемые</a:t>
                      </a:r>
                      <a:endParaRPr lang="ru-RU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5275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из бюджета</a:t>
                      </a:r>
                      <a:r>
                        <a:rPr lang="ru-RU" sz="1400" b="1" i="1" baseline="0" dirty="0" smtClean="0">
                          <a:solidFill>
                            <a:schemeClr val="tx1"/>
                          </a:solidFill>
                        </a:rPr>
                        <a:t> субъекта Российской Федерации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764 342,8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746 611,7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702 227,7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23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54 739,0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48 088,0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Субсидии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11 350,5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11 350,5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11 350,5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82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698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253,3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687 173,2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690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877,2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из бюджетов сельских поселений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101 208,0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103 717,0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105 754,0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Осуществление части полномочий по решению вопросов местного значения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94 208,0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</a:rPr>
                        <a:t> 717,0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98 754,0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Иные 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7 000,0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7 000,0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</a:rPr>
                        <a:t> 000,0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4387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Расходы</a:t>
                      </a:r>
                      <a:endParaRPr lang="ru-RU" sz="1400" b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1 726 615,8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1 729</a:t>
                      </a:r>
                      <a:r>
                        <a:rPr lang="ru-RU" sz="1400" b="1" baseline="0" dirty="0" smtClean="0"/>
                        <a:t> 363,7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1 732 953,7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0" i="1" dirty="0" smtClean="0"/>
                        <a:t>в том числе</a:t>
                      </a:r>
                      <a:endParaRPr lang="ru-RU" sz="1400" b="0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направляемые в бюджеты</a:t>
                      </a:r>
                      <a:r>
                        <a:rPr lang="ru-RU" sz="1400" b="1" i="1" baseline="0" dirty="0" smtClean="0"/>
                        <a:t> сельских поселений</a:t>
                      </a:r>
                      <a:endParaRPr lang="ru-RU" sz="1400" b="1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124 000,6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88 969,7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86 299,3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121 965,0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86 912,0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84 166,0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Субвенции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2 035,6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057,7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2 133,3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39196" y="12922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042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589" y="598719"/>
            <a:ext cx="8915399" cy="6254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5. Муниципальный долг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883" y="2529409"/>
            <a:ext cx="2396237" cy="1794584"/>
          </a:xfrm>
          <a:prstGeom prst="rect">
            <a:avLst/>
          </a:prstGeom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261783060"/>
              </p:ext>
            </p:extLst>
          </p:nvPr>
        </p:nvGraphicFramePr>
        <p:xfrm>
          <a:off x="2032000" y="1881909"/>
          <a:ext cx="7408883" cy="504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12714" y="1420244"/>
            <a:ext cx="79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млн.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131904" y="3426701"/>
            <a:ext cx="7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148,9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360940" y="3580589"/>
            <a:ext cx="700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155,4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690607" y="2936362"/>
            <a:ext cx="78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217,0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60557" y="2067145"/>
            <a:ext cx="791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279,0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233397" y="1860620"/>
            <a:ext cx="626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341,0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618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48097"/>
            <a:ext cx="9179235" cy="649184"/>
          </a:xfrm>
        </p:spPr>
        <p:txBody>
          <a:bodyPr>
            <a:normAutofit/>
          </a:bodyPr>
          <a:lstStyle/>
          <a:p>
            <a:r>
              <a:rPr lang="ru-RU" sz="3200" dirty="0"/>
              <a:t>Муниципальные внутренние </a:t>
            </a:r>
            <a:r>
              <a:rPr lang="ru-RU" sz="3200" dirty="0" smtClean="0"/>
              <a:t>заимствования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98295"/>
              </p:ext>
            </p:extLst>
          </p:nvPr>
        </p:nvGraphicFramePr>
        <p:xfrm>
          <a:off x="2030682" y="1496274"/>
          <a:ext cx="9737765" cy="437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09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1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50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23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78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74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746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34 917,0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61 592 ,5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24 917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592,5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2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76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-83,0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- 407,5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3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Кредиты кредитных организаций в валюте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987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125 600,0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137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погашение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-115 600,0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-130 000,0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-137 000,0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-145 000,0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80914" y="11759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  <a:r>
              <a:rPr lang="ru-RU" sz="1400" dirty="0" smtClean="0"/>
              <a:t>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212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55221"/>
            <a:ext cx="8915399" cy="1100447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приоритеты бюджетной </a:t>
            </a:r>
            <a:r>
              <a:rPr lang="ru-RU" sz="3200" dirty="0" smtClean="0"/>
              <a:t>и налоговой политики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15291" y="1722974"/>
            <a:ext cx="61264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Обеспечение устойчивости бюджета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Недопущение увеличения действующих и принятия новых расходных обязательств, не обеспеченных финансовыми источниками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Повышение качества формирования муниципальных заданий учреждений путем ведения единого регионального перечня государственных (муниципальных)услуг и работ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Обеспечение непрерывности внутреннего муниципального финансового контроля на всех этапах бюджетного процесса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Обеспечение полного и своевременного поступления денежных средств в бюджет Кемеровского муниципального района</a:t>
            </a: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Расширение </a:t>
            </a:r>
            <a:r>
              <a:rPr lang="ru-RU" sz="1600" dirty="0"/>
              <a:t>мероприятий по мобилизации дополнительных налоговых поступлений в </a:t>
            </a:r>
            <a:r>
              <a:rPr lang="ru-RU" sz="1600" dirty="0" smtClean="0"/>
              <a:t>бюджет района</a:t>
            </a: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Сокращение объемов задолженности </a:t>
            </a:r>
            <a:r>
              <a:rPr lang="ru-RU" sz="1600" dirty="0" smtClean="0"/>
              <a:t>по налоговым доходам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Повышение предпринимательской активности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02"/>
          <a:stretch/>
        </p:blipFill>
        <p:spPr>
          <a:xfrm>
            <a:off x="7837713" y="1839766"/>
            <a:ext cx="4033697" cy="41038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975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3346"/>
            <a:ext cx="8915399" cy="63730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2. Доходы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609725"/>
            <a:ext cx="6436035" cy="354990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Структура доходов бюджета района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Налоговые доходы</a:t>
            </a:r>
          </a:p>
          <a:p>
            <a:pPr marL="342900" indent="-342900">
              <a:buAutoNum type="arabicPeriod"/>
            </a:pPr>
            <a:r>
              <a:rPr lang="ru-RU" dirty="0" smtClean="0"/>
              <a:t>Неналоговые доходы</a:t>
            </a:r>
          </a:p>
          <a:p>
            <a:pPr marL="342900" indent="-342900">
              <a:buAutoNum type="arabicPeriod"/>
            </a:pPr>
            <a:r>
              <a:rPr lang="ru-RU" dirty="0" smtClean="0"/>
              <a:t>Безвозмездные поступления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Основные мероприятия по мобилизации доходов бюджета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29" y="2058901"/>
            <a:ext cx="2117306" cy="31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29589"/>
            <a:ext cx="8915399" cy="8273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доходов бюджета района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04348" y="1061884"/>
          <a:ext cx="9870977" cy="247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9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61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11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39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17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065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315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1628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8879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latin typeface="+mn-lt"/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latin typeface="+mn-lt"/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8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2019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72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1 801 405,00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1 661 070,80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1 662 775,70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1 665 398,70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723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23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227 889,00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283 158,00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124,25%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295 921,00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309 421,00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104,56%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72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510 254,00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502 362,00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504 526,00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507 996,00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53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1 063 262,00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875 550,80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862 328,70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847 981,70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98,34%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514875809"/>
              </p:ext>
            </p:extLst>
          </p:nvPr>
        </p:nvGraphicFramePr>
        <p:xfrm>
          <a:off x="1888958" y="4036422"/>
          <a:ext cx="6340642" cy="2619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87792" y="78833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229600" y="3609264"/>
            <a:ext cx="39623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Уменьшение доходов в 2018 году связано с уменьшением безвозмездных </a:t>
            </a:r>
            <a:r>
              <a:rPr lang="ru-RU" sz="1600" dirty="0"/>
              <a:t>поступлений </a:t>
            </a:r>
            <a:r>
              <a:rPr lang="ru-RU" sz="1600" dirty="0" smtClean="0"/>
              <a:t>из </a:t>
            </a:r>
            <a:r>
              <a:rPr lang="ru-RU" sz="1600" dirty="0"/>
              <a:t>областного бюджета по </a:t>
            </a:r>
            <a:r>
              <a:rPr lang="ru-RU" sz="1600" dirty="0" smtClean="0"/>
              <a:t>дотации и субсидии. Увеличение налоговых доходов </a:t>
            </a:r>
            <a:r>
              <a:rPr lang="ru-RU" sz="1600" dirty="0"/>
              <a:t>связано </a:t>
            </a:r>
            <a:r>
              <a:rPr lang="ru-RU" sz="1600" dirty="0" smtClean="0"/>
              <a:t>с увеличением дополнительного норматива отчислений. Уменьшение неналоговых доходов связано с уменьшением поступлений доходов </a:t>
            </a:r>
            <a:r>
              <a:rPr lang="ru-RU" sz="1600" dirty="0"/>
              <a:t>от </a:t>
            </a:r>
            <a:r>
              <a:rPr lang="ru-RU" sz="1600" dirty="0" smtClean="0"/>
              <a:t>продажи </a:t>
            </a:r>
            <a:r>
              <a:rPr lang="ru-RU" sz="1600" dirty="0"/>
              <a:t>земельных участков и </a:t>
            </a:r>
            <a:r>
              <a:rPr lang="ru-RU" sz="1600" dirty="0" smtClean="0"/>
              <a:t>имущества.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491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905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607575" y="1413168"/>
          <a:ext cx="10386505" cy="3497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108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31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00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62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815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4314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9752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314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1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227 889,00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283 158,00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124,25%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295 921,00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309 421,00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104,56%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 (НДФЛ)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213 424,00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250 560,00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262 310,00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104,69%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274 740,00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Упрощенная система налогоблажения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16 727,00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17 396,00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18 091,00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налог на вмененный доход (ЕНВД)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5 496,00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налог (ЕСХН)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2 060,00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706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 (Патент)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54,93%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1 755,00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1 775,00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1 825,00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954387" y="11084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1319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35" name="Диаграмма 34"/>
          <p:cNvGraphicFramePr/>
          <p:nvPr>
            <p:extLst/>
          </p:nvPr>
        </p:nvGraphicFramePr>
        <p:xfrm>
          <a:off x="1157200" y="2123420"/>
          <a:ext cx="6145300" cy="4518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8" name="Диаграмма 47"/>
          <p:cNvGraphicFramePr/>
          <p:nvPr>
            <p:extLst/>
          </p:nvPr>
        </p:nvGraphicFramePr>
        <p:xfrm>
          <a:off x="7068167" y="1654522"/>
          <a:ext cx="4664075" cy="4212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" name="Заголовок 1"/>
          <p:cNvSpPr>
            <a:spLocks noGrp="1"/>
          </p:cNvSpPr>
          <p:nvPr>
            <p:ph type="title"/>
          </p:nvPr>
        </p:nvSpPr>
        <p:spPr>
          <a:xfrm>
            <a:off x="2589212" y="3905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2438400" y="1600200"/>
            <a:ext cx="368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Структура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30038" y="2000310"/>
            <a:ext cx="74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тыс. рублей</a:t>
            </a:r>
            <a:endParaRPr lang="ru-RU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992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4947</TotalTime>
  <Words>4543</Words>
  <Application>Microsoft Office PowerPoint</Application>
  <PresentationFormat>Широкоэкранный</PresentationFormat>
  <Paragraphs>1873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Бюджет Кемеровского муниципального района на 2018 год и плановый период 2019-2020 годов в соответствии с Решением Совета народных депутатов Кемеровского муниципального района от 26.12.2017 № 222</vt:lpstr>
      <vt:lpstr>Раздел 1. Общие характеристики бюджета</vt:lpstr>
      <vt:lpstr>Основные параметры бюджета</vt:lpstr>
      <vt:lpstr>Муниципальные внутренние заимствования</vt:lpstr>
      <vt:lpstr>Основные приоритеты бюджетной и налоговой политики</vt:lpstr>
      <vt:lpstr>Раздел 2. Доходы бюджета</vt:lpstr>
      <vt:lpstr>Структура доходов бюджета района</vt:lpstr>
      <vt:lpstr>Налоговые доходы</vt:lpstr>
      <vt:lpstr>Налоговые доходы</vt:lpstr>
      <vt:lpstr>Неналоговые доходы</vt:lpstr>
      <vt:lpstr>Неналоговые доходы</vt:lpstr>
      <vt:lpstr>Неналоговые доходы</vt:lpstr>
      <vt:lpstr>Безвозмездные поступления</vt:lpstr>
      <vt:lpstr>Безвозмездные поступления</vt:lpstr>
      <vt:lpstr>Безвозмездные поступления</vt:lpstr>
      <vt:lpstr>Основные мероприятия по мобилизации доходов бюджета</vt:lpstr>
      <vt:lpstr>Раздел 3. Расходы бюджета</vt:lpstr>
      <vt:lpstr>Динамика расходов бюджета района на выполнение основных функций государства</vt:lpstr>
      <vt:lpstr>Структура расходов бюджета по разделам функциональной классификации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Раздел 4. Межбюджетные отношения</vt:lpstr>
      <vt:lpstr>Раздел 5. Муниципальный долг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Svetlana Ishkova</dc:creator>
  <cp:lastModifiedBy>Галина Науменко</cp:lastModifiedBy>
  <cp:revision>1358</cp:revision>
  <cp:lastPrinted>2019-05-28T05:51:12Z</cp:lastPrinted>
  <dcterms:created xsi:type="dcterms:W3CDTF">2014-07-28T07:22:52Z</dcterms:created>
  <dcterms:modified xsi:type="dcterms:W3CDTF">2019-05-28T05:54:32Z</dcterms:modified>
</cp:coreProperties>
</file>