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  <Override PartName="/ppt/charts/style6.xml" ContentType="application/vnd.ms-office.chartstyle+xml"/>
  <Override PartName="/ppt/charts/colors6.xml" ContentType="application/vnd.ms-office.chartcolorstyle+xml"/>
  <Override PartName="/ppt/charts/style7.xml" ContentType="application/vnd.ms-office.chartstyle+xml"/>
  <Override PartName="/ppt/charts/colors7.xml" ContentType="application/vnd.ms-office.chartcolorstyle+xml"/>
  <Override PartName="/ppt/charts/style8.xml" ContentType="application/vnd.ms-office.chartstyle+xml"/>
  <Override PartName="/ppt/charts/colors8.xml" ContentType="application/vnd.ms-office.chartcolorstyle+xml"/>
  <Override PartName="/ppt/charts/colors9.xml" ContentType="application/vnd.ms-office.chartcolorstyle+xml"/>
  <Override PartName="/ppt/charts/style9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95" r:id="rId1"/>
  </p:sldMasterIdLst>
  <p:notesMasterIdLst>
    <p:notesMasterId r:id="rId34"/>
  </p:notesMasterIdLst>
  <p:handoutMasterIdLst>
    <p:handoutMasterId r:id="rId35"/>
  </p:handoutMasterIdLst>
  <p:sldIdLst>
    <p:sldId id="258" r:id="rId2"/>
    <p:sldId id="285" r:id="rId3"/>
    <p:sldId id="286" r:id="rId4"/>
    <p:sldId id="336" r:id="rId5"/>
    <p:sldId id="287" r:id="rId6"/>
    <p:sldId id="294" r:id="rId7"/>
    <p:sldId id="296" r:id="rId8"/>
    <p:sldId id="304" r:id="rId9"/>
    <p:sldId id="305" r:id="rId10"/>
    <p:sldId id="306" r:id="rId11"/>
    <p:sldId id="307" r:id="rId12"/>
    <p:sldId id="308" r:id="rId13"/>
    <p:sldId id="309" r:id="rId14"/>
    <p:sldId id="310" r:id="rId15"/>
    <p:sldId id="311" r:id="rId16"/>
    <p:sldId id="312" r:id="rId17"/>
    <p:sldId id="295" r:id="rId18"/>
    <p:sldId id="297" r:id="rId19"/>
    <p:sldId id="298" r:id="rId20"/>
    <p:sldId id="299" r:id="rId21"/>
    <p:sldId id="300" r:id="rId22"/>
    <p:sldId id="301" r:id="rId23"/>
    <p:sldId id="302" r:id="rId24"/>
    <p:sldId id="322" r:id="rId25"/>
    <p:sldId id="335" r:id="rId26"/>
    <p:sldId id="338" r:id="rId27"/>
    <p:sldId id="340" r:id="rId28"/>
    <p:sldId id="341" r:id="rId29"/>
    <p:sldId id="344" r:id="rId30"/>
    <p:sldId id="345" r:id="rId31"/>
    <p:sldId id="313" r:id="rId32"/>
    <p:sldId id="303" r:id="rId33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vetlana Ishkova" initials="SI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E7E7"/>
    <a:srgbClr val="3399FF"/>
    <a:srgbClr val="FF9933"/>
    <a:srgbClr val="990000"/>
    <a:srgbClr val="993300"/>
    <a:srgbClr val="EFF357"/>
    <a:srgbClr val="99FFCC"/>
    <a:srgbClr val="FFFF66"/>
    <a:srgbClr val="E8D8D8"/>
    <a:srgbClr val="E3D0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—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56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-96" y="-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ColorStyle" Target="colors9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9.xlsx"/><Relationship Id="rId4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9749023195594099E-2"/>
          <c:y val="0.18791109199754125"/>
          <c:w val="0.79973134858736949"/>
          <c:h val="0.7541034617343415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explosion val="1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1.8817205296821054E-2"/>
                  <c:y val="0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1328964892400116E-2"/>
                  <c:y val="-1.2565266832180802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4.9779055449782209E-3"/>
                  <c:y val="1.256559662921051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>
                        <a:solidFill>
                          <a:schemeClr val="accent4"/>
                        </a:solidFill>
                      </a:rPr>
                      <a:t>Безвозмездные поступления</a:t>
                    </a:r>
                    <a:r>
                      <a:rPr lang="ru-RU" baseline="0" dirty="0">
                        <a:solidFill>
                          <a:schemeClr val="accent4"/>
                        </a:solidFill>
                      </a:rPr>
                      <a:t>
</a:t>
                    </a:r>
                    <a:r>
                      <a:rPr lang="ru-RU" baseline="0" dirty="0" smtClean="0">
                        <a:solidFill>
                          <a:schemeClr val="accent4"/>
                        </a:solidFill>
                      </a:rPr>
                      <a:t>50%</a:t>
                    </a:r>
                    <a:endParaRPr lang="ru-RU" baseline="0" dirty="0">
                      <a:solidFill>
                        <a:schemeClr val="accent4"/>
                      </a:solidFill>
                    </a:endParaRP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847908794993606"/>
                      <c:h val="0.21744210742940362"/>
                    </c:manualLayout>
                  </c15:layout>
                  <c15:dlblFieldTable/>
                  <c15:showDataLabelsRange val="0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222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#\ ##0.0</c:formatCode>
                <c:ptCount val="3"/>
                <c:pt idx="0">
                  <c:v>231189</c:v>
                </c:pt>
                <c:pt idx="1">
                  <c:v>504204</c:v>
                </c:pt>
                <c:pt idx="2">
                  <c:v>735393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46398060306289E-2"/>
          <c:y val="9.2775686100234692E-2"/>
          <c:w val="0.93399703838706005"/>
          <c:h val="0.9072243138997653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</c:v>
                </c:pt>
              </c:strCache>
            </c:strRef>
          </c:tx>
          <c:dPt>
            <c:idx val="0"/>
            <c:bubble3D val="0"/>
            <c:explosion val="44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explosion val="2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explosion val="28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explosion val="18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-0.17037622247896775"/>
                  <c:y val="-0.3122368005212424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018225310399819"/>
                      <c:h val="0.1604867259379130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1087364327209413"/>
                  <c:y val="0.12668775213370287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777553577530796"/>
                      <c:h val="0.2375751255522928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13891960277923748"/>
                  <c:y val="-2.2431830197914358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153564512717033"/>
                      <c:h val="0.14591796807567925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0.26878443688672643"/>
                  <c:y val="7.424383127259078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19050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Налог на доходы физических лиц</c:v>
                </c:pt>
                <c:pt idx="1">
                  <c:v>Государственная пошлина</c:v>
                </c:pt>
                <c:pt idx="2">
                  <c:v>Единый налог на вмененный доход</c:v>
                </c:pt>
                <c:pt idx="3">
                  <c:v>Прочие налоговые доходы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211424</c:v>
                </c:pt>
                <c:pt idx="1">
                  <c:v>9500</c:v>
                </c:pt>
                <c:pt idx="2">
                  <c:v>5900</c:v>
                </c:pt>
                <c:pt idx="3">
                  <c:v>4365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Динамика</a:t>
            </a:r>
          </a:p>
        </c:rich>
      </c:tx>
      <c:layout>
        <c:manualLayout>
          <c:xMode val="edge"/>
          <c:yMode val="edge"/>
          <c:x val="0.33538461538461628"/>
          <c:y val="9.7455341281699019E-3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5606588659058881"/>
          <c:y val="0.20866827854972314"/>
          <c:w val="0.81398176487299156"/>
          <c:h val="0.7053864365405317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4506466984343087E-2"/>
                  <c:y val="-0.374066849312987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4506466984343087E-2"/>
                  <c:y val="-0.3118504737141693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3614703880190602E-2"/>
                  <c:y val="-0.324844678625870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1783526208304971E-2"/>
                  <c:y val="-0.3392958447882897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240737.3</c:v>
                </c:pt>
                <c:pt idx="1">
                  <c:v>231189</c:v>
                </c:pt>
                <c:pt idx="2">
                  <c:v>243900</c:v>
                </c:pt>
                <c:pt idx="3">
                  <c:v>256902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3026688"/>
        <c:axId val="83028224"/>
        <c:axId val="0"/>
      </c:bar3DChart>
      <c:catAx>
        <c:axId val="83026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3028224"/>
        <c:crosses val="autoZero"/>
        <c:auto val="1"/>
        <c:lblAlgn val="ctr"/>
        <c:lblOffset val="100"/>
        <c:noMultiLvlLbl val="0"/>
      </c:catAx>
      <c:valAx>
        <c:axId val="83028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3026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5774385774370123"/>
          <c:y val="0.17473068198007649"/>
          <c:w val="0.84062500000000073"/>
          <c:h val="0.8234377569243505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9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explosion val="6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explosion val="6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explosion val="7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explosion val="6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5"/>
            <c:bubble3D val="0"/>
            <c:explosion val="5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6"/>
            <c:bubble3D val="0"/>
            <c:explosion val="5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7"/>
            <c:bubble3D val="0"/>
            <c:explosion val="7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8"/>
            <c:bubble3D val="0"/>
            <c:explosion val="7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-0.16676112476841531"/>
                  <c:y val="-0.2948407528661989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6.2956657814732364E-2"/>
                  <c:y val="0.17200454813592367"/>
                </c:manualLayout>
              </c:layout>
              <c:tx>
                <c:rich>
                  <a:bodyPr/>
                  <a:lstStyle/>
                  <a:p>
                    <a:r>
                      <a:rPr lang="ru-RU" sz="1100" dirty="0" smtClean="0"/>
                      <a:t>Арендная плата за земельные участки, находящиеся в муниципальной </a:t>
                    </a:r>
                    <a:r>
                      <a:rPr lang="ru-RU" sz="1100" dirty="0" err="1" smtClean="0"/>
                      <a:t>собствености</a:t>
                    </a:r>
                    <a:r>
                      <a:rPr lang="ru-RU" sz="1100" baseline="0" dirty="0" smtClean="0"/>
                      <a:t>
1,9%</a:t>
                    </a:r>
                    <a:endParaRPr lang="ru-RU" sz="1100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0.10521154342653968"/>
                  <c:y val="0.2924738330698670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0.16723313913137478"/>
                  <c:y val="0.10642085584084375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5.7001362828172052E-2"/>
                  <c:y val="-7.6147415208096874E-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0.24889220870266623"/>
                  <c:y val="0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855146364899752"/>
                      <c:h val="0.28584161009714693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0.1311582986859717"/>
                  <c:y val="-1.324831717188639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705403390024113"/>
                      <c:h val="0.16728603533359826"/>
                    </c:manualLayout>
                  </c15:layout>
                </c:ext>
              </c:extLst>
            </c:dLbl>
            <c:dLbl>
              <c:idx val="7"/>
              <c:layout>
                <c:manualLayout>
                  <c:x val="0.19418147514673331"/>
                  <c:y val="2.2633748523014272E-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67319228391503"/>
                      <c:h val="0.20662349026659704"/>
                    </c:manualLayout>
                  </c15:layout>
                </c:ext>
              </c:extLst>
            </c:dLbl>
            <c:dLbl>
              <c:idx val="8"/>
              <c:layout>
                <c:manualLayout>
                  <c:x val="0.29388542087687475"/>
                  <c:y val="6.49659870007432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25400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9"/>
                <c:pt idx="0">
                  <c:v>Аренда земельных участков, государственная собственность на которые не разграничена</c:v>
                </c:pt>
                <c:pt idx="1">
                  <c:v>Арендная плата за земельные участки, находящиеся в муниципальной собствености</c:v>
                </c:pt>
                <c:pt idx="2">
                  <c:v>Доходы от сдачи в аренду имущества, составляющего казну муниципальных районов </c:v>
                </c:pt>
                <c:pt idx="3">
                  <c:v>Плата за негативное воздействие на окружающую среду</c:v>
                </c:pt>
                <c:pt idx="4">
                  <c:v>Прочие доходы от оказания платных услуг и компенсации затрат государства</c:v>
                </c:pt>
                <c:pt idx="5">
                  <c:v>Доходы от реализации иного имущества, находящегося в собственности муниципальных районов</c:v>
                </c:pt>
                <c:pt idx="6">
                  <c:v>Доходы от продажи земельных участков, государственная собственность на которые не разграничена</c:v>
                </c:pt>
                <c:pt idx="7">
                  <c:v>Доходы от продажи земельных участков, находящихся в муниципальной собственности</c:v>
                </c:pt>
                <c:pt idx="8">
                  <c:v>Прочие неналоговые доходы</c:v>
                </c:pt>
              </c:strCache>
            </c:strRef>
          </c:cat>
          <c:val>
            <c:numRef>
              <c:f>Лист1!$B$2:$B$11</c:f>
              <c:numCache>
                <c:formatCode>#,##0.0</c:formatCode>
                <c:ptCount val="10"/>
                <c:pt idx="0">
                  <c:v>405913</c:v>
                </c:pt>
                <c:pt idx="1">
                  <c:v>9700</c:v>
                </c:pt>
                <c:pt idx="2">
                  <c:v>4265</c:v>
                </c:pt>
                <c:pt idx="3">
                  <c:v>52300</c:v>
                </c:pt>
                <c:pt idx="4">
                  <c:v>1670</c:v>
                </c:pt>
                <c:pt idx="5">
                  <c:v>3500</c:v>
                </c:pt>
                <c:pt idx="6">
                  <c:v>20000</c:v>
                </c:pt>
                <c:pt idx="7">
                  <c:v>5000</c:v>
                </c:pt>
                <c:pt idx="8">
                  <c:v>1856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4000"/>
                  </a:schemeClr>
                </a:gs>
                <a:gs pos="100000">
                  <a:schemeClr val="accent1">
                    <a:shade val="98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560006.9</c:v>
                </c:pt>
                <c:pt idx="1">
                  <c:v>504204</c:v>
                </c:pt>
                <c:pt idx="2">
                  <c:v>506718</c:v>
                </c:pt>
                <c:pt idx="3">
                  <c:v>509038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7460608"/>
        <c:axId val="97463296"/>
        <c:axId val="0"/>
      </c:bar3DChart>
      <c:catAx>
        <c:axId val="97460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7463296"/>
        <c:crosses val="autoZero"/>
        <c:auto val="1"/>
        <c:lblAlgn val="ctr"/>
        <c:lblOffset val="100"/>
        <c:noMultiLvlLbl val="0"/>
      </c:catAx>
      <c:valAx>
        <c:axId val="97463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7460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5491689205547215E-2"/>
          <c:y val="0.16484349379653723"/>
          <c:w val="0.84062500000000073"/>
          <c:h val="0.8234377569243505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8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explosion val="8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explosion val="7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explosion val="8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explosion val="8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-1.1458200967218038E-16"/>
                  <c:y val="-4.218749740480457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3.437500000000001E-2"/>
                  <c:y val="-2.1484125491921778E-17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0714339820329768E-2"/>
                  <c:y val="-0.3234374801035014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Субвенции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75%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-9.5589147982576575E-2"/>
                  <c:y val="1.87499988465798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5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658599901574804"/>
                      <c:h val="0.23632029796258008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-1.4192970160834983E-2"/>
                  <c:y val="9.2273616370963565E-8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26368569947551"/>
                      <c:h val="0.19810554883701098"/>
                    </c:manualLayout>
                  </c15:layout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межбюджетные трансферты </c:v>
                </c:pt>
                <c:pt idx="4">
                  <c:v>Прочие безвозмездные поступления 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129834</c:v>
                </c:pt>
                <c:pt idx="1">
                  <c:v>11361.7</c:v>
                </c:pt>
                <c:pt idx="2">
                  <c:v>654793.4</c:v>
                </c:pt>
                <c:pt idx="3">
                  <c:v>72170.3</c:v>
                </c:pt>
                <c:pt idx="4">
                  <c:v>4000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c:spPr>
          <c:invertIfNegative val="0"/>
          <c:dLbls>
            <c:dLbl>
              <c:idx val="0"/>
              <c:layout>
                <c:manualLayout>
                  <c:x val="1.2499999999999961E-2"/>
                  <c:y val="-5.8593746395561863E-2"/>
                </c:manualLayout>
              </c:layout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9.3750000000000118E-3"/>
                  <c:y val="-2.34374985582256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2500000000000001E-2"/>
                  <c:y val="-4.68749971164495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093749999999988E-2"/>
                  <c:y val="8.593650196768711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942958.8</c:v>
                </c:pt>
                <c:pt idx="1">
                  <c:v>872159.4</c:v>
                </c:pt>
                <c:pt idx="2">
                  <c:v>775826.6</c:v>
                </c:pt>
                <c:pt idx="3">
                  <c:v>775368.6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9510912"/>
        <c:axId val="106690048"/>
        <c:axId val="0"/>
      </c:bar3DChart>
      <c:catAx>
        <c:axId val="99510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6690048"/>
        <c:crosses val="autoZero"/>
        <c:auto val="1"/>
        <c:lblAlgn val="ctr"/>
        <c:lblOffset val="100"/>
        <c:noMultiLvlLbl val="0"/>
      </c:catAx>
      <c:valAx>
        <c:axId val="106690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9510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795472451258595"/>
          <c:y val="0.18006350566853355"/>
          <c:w val="0.83204933233281475"/>
          <c:h val="0.8177402262813501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12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explosion val="11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explosion val="8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explosion val="5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explosion val="8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5"/>
            <c:bubble3D val="0"/>
            <c:explosion val="5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6"/>
            <c:bubble3D val="0"/>
            <c:explosion val="5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7"/>
            <c:bubble3D val="0"/>
            <c:explosion val="6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8"/>
            <c:bubble3D val="0"/>
            <c:explosion val="7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9"/>
            <c:bubble3D val="0"/>
            <c:explosion val="8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0"/>
            <c:bubble3D val="0"/>
            <c:explosion val="6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1"/>
            <c:bubble3D val="0"/>
            <c:explosion val="11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3.624793316020359E-2"/>
                  <c:y val="-3.2321180332259176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618903572648507"/>
                      <c:h val="0.12907309752451046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19739274995480197"/>
                  <c:y val="-7.4587113343634647E-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15813090691032294"/>
                  <c:y val="0.1218256184612699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Национальная экономика</a:t>
                    </a:r>
                    <a:r>
                      <a:rPr lang="ru-RU" baseline="0" dirty="0" smtClean="0"/>
                      <a:t> </a:t>
                    </a:r>
                    <a:endParaRPr lang="ru-RU" baseline="0" dirty="0" smtClean="0"/>
                  </a:p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baseline="0" dirty="0" smtClean="0"/>
                      <a:t>7,5%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-0.15671905528007077"/>
                  <c:y val="7.9559587566543521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0.17083785478704533"/>
                  <c:y val="-0.3207245873776294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.17930915337152692"/>
                  <c:y val="-0.17900907202472319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0"/>
                  <c:y val="5.9669690674907572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0.20285212427762442"/>
                  <c:y val="5.4697216451998751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0.10730311540343342"/>
                  <c:y val="0.13177056690708761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0.12142194637756944"/>
                  <c:y val="-3.2321082448908314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8.7536752039643048E-2"/>
                  <c:y val="-8.701829890090701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0.16090045966848801"/>
                  <c:y val="-2.361935044216847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Межбюджетные трансферты</a:t>
                    </a:r>
                    <a:r>
                      <a:rPr lang="ru-RU" baseline="0" dirty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
</a:t>
                    </a:r>
                    <a:r>
                      <a:rPr lang="ru-RU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7,2%</a:t>
                    </a:r>
                    <a:endParaRPr lang="ru-RU" baseline="0" dirty="0">
                      <a:solidFill>
                        <a:schemeClr val="accent6">
                          <a:lumMod val="75000"/>
                        </a:schemeClr>
                      </a:solidFill>
                    </a:endParaRP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252743517316183"/>
                      <c:h val="0.14647675730469187"/>
                    </c:manualLayout>
                  </c15:layout>
                  <c15:dlblFieldTable/>
                  <c15:showDataLabelsRange val="0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22225" cap="flat" cmpd="sng" algn="ctr">
                  <a:solidFill>
                    <a:schemeClr val="tx1"/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Лист1!$A$2:$A$13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 </c:v>
                </c:pt>
                <c:pt idx="6">
                  <c:v>Здравоохранение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</c:v>
                </c:pt>
              </c:strCache>
            </c:strRef>
          </c:cat>
          <c:val>
            <c:numRef>
              <c:f>Лист1!$B$2:$B$13</c:f>
              <c:numCache>
                <c:formatCode>#,##0.0</c:formatCode>
                <c:ptCount val="12"/>
                <c:pt idx="0">
                  <c:v>126787.8</c:v>
                </c:pt>
                <c:pt idx="1">
                  <c:v>2102</c:v>
                </c:pt>
                <c:pt idx="2">
                  <c:v>132448.1</c:v>
                </c:pt>
                <c:pt idx="3">
                  <c:v>281423.7</c:v>
                </c:pt>
                <c:pt idx="4">
                  <c:v>582553</c:v>
                </c:pt>
                <c:pt idx="5">
                  <c:v>147963.29999999999</c:v>
                </c:pt>
                <c:pt idx="6">
                  <c:v>19318.599999999999</c:v>
                </c:pt>
                <c:pt idx="7">
                  <c:v>304564.2</c:v>
                </c:pt>
                <c:pt idx="8">
                  <c:v>14885.1</c:v>
                </c:pt>
                <c:pt idx="9">
                  <c:v>1980</c:v>
                </c:pt>
                <c:pt idx="10">
                  <c:v>10419.6</c:v>
                </c:pt>
                <c:pt idx="11">
                  <c:v>126290.9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9269281212836001E-2"/>
          <c:y val="1.794150322180664E-2"/>
          <c:w val="0.91701745053876538"/>
          <c:h val="0.83097150730541014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Кредит из областного бюджета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DD81B96-23FB-49A9-AB44-0E323990E214}" type="VALUE">
                      <a:rPr lang="en-US" smtClean="0"/>
                      <a:pPr>
                        <a:defRPr sz="1197" b="0" i="0" u="none" strike="noStrike" kern="120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[ЗНАЧЕНИЕ]</a:t>
                    </a:fld>
                    <a:r>
                      <a:rPr lang="en-US" dirty="0" smtClean="0"/>
                      <a:t>,0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030054328027574E-2"/>
                      <c:h val="5.202542573201218E-2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6.2851753403008406E-17"/>
                  <c:y val="1.2581897451026974E-2"/>
                </c:manualLayout>
              </c:layout>
              <c:tx>
                <c:rich>
                  <a:bodyPr/>
                  <a:lstStyle/>
                  <a:p>
                    <a:fld id="{3D25F6F6-4105-494B-A761-1A3B116845C5}" type="VALUE">
                      <a:rPr lang="en-US" smtClean="0"/>
                      <a:pPr/>
                      <a:t>[ЗНАЧЕНИЕ]</a:t>
                    </a:fld>
                    <a:r>
                      <a:rPr lang="en-US" dirty="0" smtClean="0"/>
                      <a:t>,0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0"/>
                  <c:y val="1.76143790396418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  <c:pt idx="3">
                  <c:v>2018 год</c:v>
                </c:pt>
                <c:pt idx="4">
                  <c:v>2019 год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48.9</c:v>
                </c:pt>
                <c:pt idx="1">
                  <c:v>49</c:v>
                </c:pt>
                <c:pt idx="2">
                  <c:v>49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Кредиты "Сбербанка России"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  <c:pt idx="3">
                  <c:v>2018 год</c:v>
                </c:pt>
                <c:pt idx="4">
                  <c:v>2019 год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100</c:v>
                </c:pt>
                <c:pt idx="1">
                  <c:v>120</c:v>
                </c:pt>
                <c:pt idx="2">
                  <c:v>130</c:v>
                </c:pt>
                <c:pt idx="3">
                  <c:v>185</c:v>
                </c:pt>
                <c:pt idx="4">
                  <c:v>189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85138560"/>
        <c:axId val="185222272"/>
        <c:axId val="0"/>
      </c:bar3DChart>
      <c:catAx>
        <c:axId val="185138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5222272"/>
        <c:crosses val="autoZero"/>
        <c:auto val="1"/>
        <c:lblAlgn val="ctr"/>
        <c:lblOffset val="100"/>
        <c:noMultiLvlLbl val="0"/>
      </c:catAx>
      <c:valAx>
        <c:axId val="185222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5138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0.49333</cdr:x>
      <cdr:y>0.36951</cdr:y>
    </cdr:from>
    <cdr:to>
      <cdr:x>0.57068</cdr:x>
      <cdr:y>0.4137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55028" y="1864901"/>
          <a:ext cx="573088" cy="223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0.49333</cdr:x>
      <cdr:y>0.34225</cdr:y>
    </cdr:from>
    <cdr:to>
      <cdr:x>0.57068</cdr:x>
      <cdr:y>0.39381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655028" y="1727355"/>
          <a:ext cx="573088" cy="2602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 smtClean="0">
              <a:solidFill>
                <a:schemeClr val="bg1"/>
              </a:solidFill>
            </a:rPr>
            <a:t>130,0</a:t>
          </a:r>
          <a:endParaRPr lang="ru-RU" sz="1100" dirty="0">
            <a:solidFill>
              <a:schemeClr val="bg1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04" tIns="45702" rIns="91404" bIns="4570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04" tIns="45702" rIns="91404" bIns="45702" rtlCol="0"/>
          <a:lstStyle>
            <a:lvl1pPr algn="r">
              <a:defRPr sz="1200"/>
            </a:lvl1pPr>
          </a:lstStyle>
          <a:p>
            <a:fld id="{0D41D867-1F5A-49C9-AE95-4609162B7EC6}" type="datetimeFigureOut">
              <a:rPr lang="ru-RU" smtClean="0"/>
              <a:pPr/>
              <a:t>14.02.2018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04" tIns="45702" rIns="91404" bIns="4570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04" tIns="45702" rIns="91404" bIns="45702" rtlCol="0" anchor="b"/>
          <a:lstStyle>
            <a:lvl1pPr algn="r">
              <a:defRPr sz="1200"/>
            </a:lvl1pPr>
          </a:lstStyle>
          <a:p>
            <a:fld id="{A412245F-287F-4795-8D2F-2E0490ECCE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43875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247" tIns="45623" rIns="91247" bIns="4562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247" tIns="45623" rIns="91247" bIns="45623" rtlCol="0"/>
          <a:lstStyle>
            <a:lvl1pPr algn="r">
              <a:defRPr sz="1200"/>
            </a:lvl1pPr>
          </a:lstStyle>
          <a:p>
            <a:fld id="{DD68CC30-B5B3-4844-9561-B68EF1F93A9D}" type="datetimeFigureOut">
              <a:rPr lang="ru-RU" smtClean="0"/>
              <a:pPr/>
              <a:t>14.02.2018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18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47" tIns="45623" rIns="91247" bIns="4562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991" y="4822825"/>
            <a:ext cx="5510213" cy="3944938"/>
          </a:xfrm>
          <a:prstGeom prst="rect">
            <a:avLst/>
          </a:prstGeom>
        </p:spPr>
        <p:txBody>
          <a:bodyPr vert="horz" lIns="91247" tIns="45623" rIns="91247" bIns="45623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247" tIns="45623" rIns="91247" bIns="4562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247" tIns="45623" rIns="91247" bIns="45623" rtlCol="0" anchor="b"/>
          <a:lstStyle>
            <a:lvl1pPr algn="r">
              <a:defRPr sz="1200"/>
            </a:lvl1pPr>
          </a:lstStyle>
          <a:p>
            <a:fld id="{BAFA318A-8825-4994-A24A-7B6052325B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63341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FA318A-8825-4994-A24A-7B6052325B85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024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1C311-7D1E-4FA7-902E-9CC57A2829C8}" type="datetime1">
              <a:rPr lang="ru-RU" smtClean="0"/>
              <a:pPr/>
              <a:t>14.02.2018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788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FB117-9B0B-408E-A2B3-5D27605DE0AB}" type="datetime1">
              <a:rPr lang="ru-RU" smtClean="0"/>
              <a:pPr/>
              <a:t>14.02.2018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55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B27F0-01B7-476F-A5DC-6AC2A34DF8BF}" type="datetime1">
              <a:rPr lang="ru-RU" smtClean="0"/>
              <a:pPr/>
              <a:t>14.02.2018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3699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F401-2C6A-4235-88C1-69CC35F1F440}" type="datetime1">
              <a:rPr lang="ru-RU" smtClean="0"/>
              <a:pPr/>
              <a:t>14.02.2018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7588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CE17-24D0-4403-8676-4FB60E873A1C}" type="datetime1">
              <a:rPr lang="ru-RU" smtClean="0"/>
              <a:pPr/>
              <a:t>14.02.2018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49764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C361F-AFDA-4CB5-BD30-4E5D6B97D9BD}" type="datetime1">
              <a:rPr lang="ru-RU" smtClean="0"/>
              <a:pPr/>
              <a:t>14.02.2018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4908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81ED-7D47-45D5-A87E-009CB1C724F0}" type="datetime1">
              <a:rPr lang="ru-RU" smtClean="0"/>
              <a:pPr/>
              <a:t>14.02.2018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4965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D3769-1D3C-49CF-B2DC-60923646EB99}" type="datetime1">
              <a:rPr lang="ru-RU" smtClean="0"/>
              <a:pPr/>
              <a:t>14.02.2018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9659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5874A-3D39-492B-949D-CFC2E8A48A5D}" type="datetime1">
              <a:rPr lang="ru-RU" smtClean="0"/>
              <a:pPr/>
              <a:t>14.02.2018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093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3778-7E2C-478C-8E73-FE8487E6A2A3}" type="datetime1">
              <a:rPr lang="ru-RU" smtClean="0"/>
              <a:pPr/>
              <a:t>14.02.2018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944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22E54-256B-41C8-928A-5CA31C18C51D}" type="datetime1">
              <a:rPr lang="ru-RU" smtClean="0"/>
              <a:pPr/>
              <a:t>14.02.2018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806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DD2D1-0DD0-4210-AFD2-F79239E77254}" type="datetime1">
              <a:rPr lang="ru-RU" smtClean="0"/>
              <a:pPr/>
              <a:t>14.02.2018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72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3EE7-A05A-4695-8BBA-9EE7A8E47E84}" type="datetime1">
              <a:rPr lang="ru-RU" smtClean="0"/>
              <a:pPr/>
              <a:t>14.02.2018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368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4FAD5-F414-4B2C-A1CB-0145523ED2B9}" type="datetime1">
              <a:rPr lang="ru-RU" smtClean="0"/>
              <a:pPr/>
              <a:t>14.02.2018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973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BAB82-EBE1-4F9E-A862-328AC5267AEC}" type="datetime1">
              <a:rPr lang="ru-RU" smtClean="0"/>
              <a:pPr/>
              <a:t>14.02.2018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41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0C30D-0B5C-4666-B36A-8E07E4F257B9}" type="datetime1">
              <a:rPr lang="ru-RU" smtClean="0"/>
              <a:pPr/>
              <a:t>14.02.2018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067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09600-5E27-43E6-A5FB-EB0A1F0C459E}" type="datetime1">
              <a:rPr lang="ru-RU" smtClean="0"/>
              <a:pPr/>
              <a:t>14.02.2018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83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6" r:id="rId1"/>
    <p:sldLayoutId id="2147484197" r:id="rId2"/>
    <p:sldLayoutId id="2147484198" r:id="rId3"/>
    <p:sldLayoutId id="2147484199" r:id="rId4"/>
    <p:sldLayoutId id="2147484200" r:id="rId5"/>
    <p:sldLayoutId id="2147484201" r:id="rId6"/>
    <p:sldLayoutId id="2147484202" r:id="rId7"/>
    <p:sldLayoutId id="2147484203" r:id="rId8"/>
    <p:sldLayoutId id="2147484204" r:id="rId9"/>
    <p:sldLayoutId id="2147484205" r:id="rId10"/>
    <p:sldLayoutId id="2147484206" r:id="rId11"/>
    <p:sldLayoutId id="2147484207" r:id="rId12"/>
    <p:sldLayoutId id="2147484208" r:id="rId13"/>
    <p:sldLayoutId id="2147484209" r:id="rId14"/>
    <p:sldLayoutId id="2147484210" r:id="rId15"/>
    <p:sldLayoutId id="2147484211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4257" y="887931"/>
            <a:ext cx="8915399" cy="803564"/>
          </a:xfrm>
        </p:spPr>
        <p:txBody>
          <a:bodyPr>
            <a:noAutofit/>
          </a:bodyPr>
          <a:lstStyle/>
          <a:p>
            <a:r>
              <a:rPr lang="ru-RU" sz="2600" dirty="0" smtClean="0"/>
              <a:t>Бюджет Кемеровского муниципального района на 2017 год и плановый период 2018-2019 годов в соответствии с </a:t>
            </a:r>
            <a:r>
              <a:rPr lang="ru-RU" sz="2600" dirty="0"/>
              <a:t>Р</a:t>
            </a:r>
            <a:r>
              <a:rPr lang="ru-RU" sz="2600" dirty="0" smtClean="0"/>
              <a:t>ешением Совета народных депутатов Кемеровского муниципального района от 27.12.2016 № 49</a:t>
            </a:r>
            <a:endParaRPr lang="ru-RU" sz="2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89212" y="1816925"/>
            <a:ext cx="8915399" cy="4092985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ru-RU" dirty="0" smtClean="0"/>
              <a:t>Общие характеристики бюджета </a:t>
            </a:r>
          </a:p>
          <a:p>
            <a:pPr marL="342900" indent="-342900">
              <a:buAutoNum type="arabicPeriod"/>
            </a:pPr>
            <a:r>
              <a:rPr lang="ru-RU" dirty="0" smtClean="0"/>
              <a:t>Доходы бюджета</a:t>
            </a:r>
          </a:p>
          <a:p>
            <a:pPr marL="342900" indent="-342900">
              <a:buAutoNum type="arabicPeriod"/>
            </a:pPr>
            <a:r>
              <a:rPr lang="ru-RU" dirty="0" smtClean="0"/>
              <a:t>Расходы бюджета</a:t>
            </a:r>
          </a:p>
          <a:p>
            <a:pPr marL="342900" indent="-342900">
              <a:buAutoNum type="arabicPeriod"/>
            </a:pPr>
            <a:r>
              <a:rPr lang="ru-RU" dirty="0" smtClean="0"/>
              <a:t>Межбюджетные отношения</a:t>
            </a:r>
          </a:p>
          <a:p>
            <a:pPr marL="342900" indent="-342900">
              <a:buAutoNum type="arabicPeriod"/>
            </a:pPr>
            <a:r>
              <a:rPr lang="ru-RU" dirty="0" smtClean="0"/>
              <a:t>Муниципальный долг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1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2098" y="2390382"/>
            <a:ext cx="2946070" cy="294607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612232" y="216568"/>
            <a:ext cx="1768642" cy="39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052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601912" y="365126"/>
            <a:ext cx="8915399" cy="61355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Неналоговые доходы</a:t>
            </a:r>
            <a:endParaRPr lang="ru-RU" sz="32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1704384"/>
              </p:ext>
            </p:extLst>
          </p:nvPr>
        </p:nvGraphicFramePr>
        <p:xfrm>
          <a:off x="1626650" y="1096942"/>
          <a:ext cx="10272156" cy="5545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012"/>
                <a:gridCol w="4038765"/>
                <a:gridCol w="749300"/>
                <a:gridCol w="762000"/>
                <a:gridCol w="850900"/>
                <a:gridCol w="762000"/>
                <a:gridCol w="927100"/>
                <a:gridCol w="800100"/>
                <a:gridCol w="906979"/>
              </a:tblGrid>
              <a:tr h="333647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№ п/п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Показатель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2016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2017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2018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</a:rPr>
                        <a:t>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2019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</a:tr>
              <a:tr h="6844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2016 году в %)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2017 году в %)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2018 году в %)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неналоговые доходы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560 006,9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504 204,0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506 718,0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509 038,0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Аренда земельных участков, государственная собственность на которые не разграничена и которые расположены в границах поселений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425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682,8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405 913,0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408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123,0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410 443,0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2.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Арендная плата за земельные участки, находящиеся в муниципальной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собственности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617,4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7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172,7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9 700,0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9700,0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3.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сдачи в аренду имущества, составляющего казну муниципальных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районов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4 839,5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4 265,0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4 265,0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4 265,0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4.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перечисления части прибыли, остающейся после уплаты налогов и иных обязательных платежей муниципальных унитарных предприятий,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созданных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муниципальными районами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203,7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5.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Плата за негативное воздействие на окружающую среду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579,6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300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109,9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52 560,0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52 560,0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6.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доходы от оказания платных услуг и компенсации затрат государства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938,9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1 670,0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1 670,0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1 670,0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7.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реализации иного имущества, находящегося в собственности муниципальных районов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267,4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3 500,0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3 500,0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3 500,0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8.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продажи земельных участков,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641,1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000,0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20 000,0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20 000,0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706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9.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продажи земельных участков, находящихся в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5 227,5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5 000,0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5 000,0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5 000,0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Штрафы, санкции, возмещение ущерба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1 939,1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1 656,0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11.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175,4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923544" y="840184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/>
              <a:t>2</a:t>
            </a:r>
            <a:r>
              <a:rPr lang="ru-RU" sz="1400" dirty="0" smtClean="0"/>
              <a:t>. Доходы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0277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601912" y="365126"/>
            <a:ext cx="8915399" cy="61355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Неналоговые доходы</a:t>
            </a:r>
            <a:endParaRPr lang="ru-RU" sz="3200" dirty="0"/>
          </a:p>
        </p:txBody>
      </p:sp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1096968308"/>
              </p:ext>
            </p:extLst>
          </p:nvPr>
        </p:nvGraphicFramePr>
        <p:xfrm>
          <a:off x="1543792" y="1116281"/>
          <a:ext cx="10260281" cy="5611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/>
              <a:t>2</a:t>
            </a:r>
            <a:r>
              <a:rPr lang="ru-RU" sz="1400" dirty="0" smtClean="0"/>
              <a:t>. Доходы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1551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601912" y="365126"/>
            <a:ext cx="8915399" cy="61355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Неналоговые доходы</a:t>
            </a:r>
            <a:endParaRPr lang="ru-RU" sz="3200" dirty="0"/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1476995640"/>
              </p:ext>
            </p:extLst>
          </p:nvPr>
        </p:nvGraphicFramePr>
        <p:xfrm>
          <a:off x="2601911" y="1515979"/>
          <a:ext cx="8178383" cy="45360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808045" y="1544576"/>
            <a:ext cx="749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тыс. рублей</a:t>
            </a:r>
            <a:endParaRPr lang="ru-RU" sz="1000" dirty="0"/>
          </a:p>
        </p:txBody>
      </p:sp>
      <p:sp>
        <p:nvSpPr>
          <p:cNvPr id="6" name="TextBox 5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2. Доходы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22306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601912" y="365126"/>
            <a:ext cx="8915399" cy="61355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Безвозмездные поступления</a:t>
            </a:r>
            <a:endParaRPr lang="ru-RU" sz="32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4249985"/>
              </p:ext>
            </p:extLst>
          </p:nvPr>
        </p:nvGraphicFramePr>
        <p:xfrm>
          <a:off x="1721923" y="1413168"/>
          <a:ext cx="10272156" cy="42198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012"/>
                <a:gridCol w="3218213"/>
                <a:gridCol w="973777"/>
                <a:gridCol w="950026"/>
                <a:gridCol w="950026"/>
                <a:gridCol w="926275"/>
                <a:gridCol w="902525"/>
                <a:gridCol w="1009402"/>
                <a:gridCol w="866900"/>
              </a:tblGrid>
              <a:tr h="333647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№ п/п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Показатель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2016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2017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2018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</a:rPr>
                        <a:t>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2019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</a:tr>
              <a:tr h="6844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2016 году в %)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2017 году в %)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2018 году в %)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4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безвозмездные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942 958,8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872 159,4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92,5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775 826,6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775 368,6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159 036,0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129 834,0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47 480,0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48 088,0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91 777,2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11 361,7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12 114,7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12 114,7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649 170,2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654 793,4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641 096,6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637 698,6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(из областного бюджета)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1 106,0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706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 (от сельских поселений)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786,0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72 170,3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70 850,3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72 967,3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(спонсорские) поступления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6 088,3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4 000,0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4 285,0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Возврат остатков субсидий,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субвенций и иных межбюджетных трансфертов, имеющих целевое назначение, прошлых лет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-42 004,9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923544" y="1108408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2. Доходы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68991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601912" y="365126"/>
            <a:ext cx="8915399" cy="61355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Безвозмездные поступления</a:t>
            </a:r>
            <a:endParaRPr lang="ru-RU" sz="3200" dirty="0"/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3922029541"/>
              </p:ext>
            </p:extLst>
          </p:nvPr>
        </p:nvGraphicFramePr>
        <p:xfrm>
          <a:off x="2091377" y="1289681"/>
          <a:ext cx="9425934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2. Доходы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24433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601912" y="365126"/>
            <a:ext cx="8915399" cy="61355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Безвозмездные поступления</a:t>
            </a:r>
            <a:endParaRPr lang="ru-RU" sz="3200" dirty="0"/>
          </a:p>
        </p:txBody>
      </p:sp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1930570479"/>
              </p:ext>
            </p:extLst>
          </p:nvPr>
        </p:nvGraphicFramePr>
        <p:xfrm>
          <a:off x="2601912" y="1206555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601912" y="1298414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2. Доходы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96434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609601"/>
            <a:ext cx="8915399" cy="1254826"/>
          </a:xfrm>
        </p:spPr>
        <p:txBody>
          <a:bodyPr>
            <a:normAutofit/>
          </a:bodyPr>
          <a:lstStyle/>
          <a:p>
            <a:r>
              <a:rPr lang="ru-RU" sz="3200" dirty="0"/>
              <a:t>Основные мероприятия по мобилизации доходов </a:t>
            </a:r>
            <a:r>
              <a:rPr lang="ru-RU" sz="3200" dirty="0" smtClean="0"/>
              <a:t>бюджета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89212" y="2101933"/>
            <a:ext cx="8915399" cy="4334493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Проведение штабов по финансовому мониторингу и выработке стабилизационных мер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Ежемесячный мониторинг задолженности в бюджет с целью выявления крупных должников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Поиск новых источников доходов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/>
              <a:t>Проведение мероприятий по выявлению собственников земельных участков и другого недвижимого имущества и привлечения их к </a:t>
            </a:r>
            <a:r>
              <a:rPr lang="ru-RU" dirty="0" smtClean="0"/>
              <a:t>налогообложению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/>
              <a:t>В</a:t>
            </a:r>
            <a:r>
              <a:rPr lang="ru-RU" dirty="0" smtClean="0"/>
              <a:t>ыявление </a:t>
            </a:r>
            <a:r>
              <a:rPr lang="ru-RU" dirty="0"/>
              <a:t>неиспользуемых основных фондов </a:t>
            </a:r>
            <a:r>
              <a:rPr lang="ru-RU" dirty="0" smtClean="0"/>
              <a:t>муниципальных </a:t>
            </a:r>
            <a:r>
              <a:rPr lang="ru-RU" dirty="0"/>
              <a:t>учреждений и принятие соответствующих мер по их продаже или сдаче в </a:t>
            </a:r>
            <a:r>
              <a:rPr lang="ru-RU" dirty="0" smtClean="0"/>
              <a:t>аренду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Выявление «серых» схем в работе предприятий и привлечение их к ответственности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2. Доходы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22980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336468"/>
            <a:ext cx="8915399" cy="64918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Раздел 3. Расходы бюджета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89212" y="1436913"/>
            <a:ext cx="8407340" cy="2636323"/>
          </a:xfrm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Динамика расходов бюджета района на выполнение основных функций государства</a:t>
            </a:r>
          </a:p>
          <a:p>
            <a:pPr marL="342900" indent="-342900">
              <a:buAutoNum type="arabicPeriod"/>
            </a:pPr>
            <a:r>
              <a:rPr lang="ru-RU" dirty="0" smtClean="0"/>
              <a:t>Структура расходов бюджета по разделам и подразделам функциональной классификации</a:t>
            </a:r>
          </a:p>
          <a:p>
            <a:pPr marL="342900" indent="-342900">
              <a:buAutoNum type="arabicPeriod"/>
            </a:pPr>
            <a:r>
              <a:rPr lang="ru-RU" dirty="0" smtClean="0"/>
              <a:t>Муниципальные программы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17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97"/>
          <a:stretch/>
        </p:blipFill>
        <p:spPr>
          <a:xfrm>
            <a:off x="7975195" y="3609264"/>
            <a:ext cx="3529416" cy="2430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68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6085" y="241465"/>
            <a:ext cx="9499869" cy="1124197"/>
          </a:xfrm>
        </p:spPr>
        <p:txBody>
          <a:bodyPr>
            <a:noAutofit/>
          </a:bodyPr>
          <a:lstStyle/>
          <a:p>
            <a:r>
              <a:rPr lang="ru-RU" sz="3200" dirty="0"/>
              <a:t>Динамика расходов бюджета района на выполнение основных функций </a:t>
            </a:r>
            <a:r>
              <a:rPr lang="ru-RU" sz="3200" dirty="0" smtClean="0"/>
              <a:t>государства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18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7485513"/>
              </p:ext>
            </p:extLst>
          </p:nvPr>
        </p:nvGraphicFramePr>
        <p:xfrm>
          <a:off x="1781298" y="1650669"/>
          <a:ext cx="10224655" cy="5042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8324"/>
                <a:gridCol w="2897793"/>
                <a:gridCol w="845111"/>
                <a:gridCol w="845111"/>
                <a:gridCol w="1059364"/>
                <a:gridCol w="880820"/>
                <a:gridCol w="1023656"/>
                <a:gridCol w="845111"/>
                <a:gridCol w="1059365"/>
              </a:tblGrid>
              <a:tr h="332863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Раздел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Показатель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2016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2017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2018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</a:rPr>
                        <a:t>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2019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</a:tr>
              <a:tr h="68283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2016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2017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2018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</a:tr>
              <a:tr h="20353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1 751 988,7</a:t>
                      </a:r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1 622 123,1 </a:t>
                      </a:r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92,6</a:t>
                      </a:r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1 535 851,3</a:t>
                      </a:r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94,7</a:t>
                      </a:r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1 547 987,3</a:t>
                      </a:r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100,8</a:t>
                      </a:r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353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в том,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353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126 787,8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120 148,0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94,8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118 865,0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98,9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118 418,0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99,6</a:t>
                      </a:r>
                    </a:p>
                  </a:txBody>
                  <a:tcPr marL="9525" marR="9525" marT="9525" marB="0" anchor="ctr"/>
                </a:tc>
              </a:tr>
              <a:tr h="20353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Национальная оборона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2 102,0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1 837,4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87,4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1 837,4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1 837,4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39613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1 077,3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1 896,0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176,0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1 896,0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1 896,0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20353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132 448,1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101 396,2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76,6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79 533,2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78,4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84 317,2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106,0</a:t>
                      </a:r>
                    </a:p>
                  </a:txBody>
                  <a:tcPr marL="9525" marR="9525" marT="9525" marB="0" anchor="ctr"/>
                </a:tc>
              </a:tr>
              <a:tr h="20353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281 423,7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204 351,0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72,6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190 054,0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93,0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194 654,0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102,4</a:t>
                      </a:r>
                    </a:p>
                  </a:txBody>
                  <a:tcPr marL="9525" marR="9525" marT="9525" marB="0" anchor="ctr"/>
                </a:tc>
              </a:tr>
              <a:tr h="20353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175,1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130,0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74,2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130,0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130,0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20353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582 553,0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580 461,6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99,6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579 353,6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99,8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578 427,6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99,8</a:t>
                      </a:r>
                    </a:p>
                  </a:txBody>
                  <a:tcPr marL="9525" marR="9525" marT="9525" marB="0" anchor="ctr"/>
                </a:tc>
              </a:tr>
              <a:tr h="20353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Культура, кинематография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147 963,3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132 199,0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89,3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131 245,0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99,3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138 030,0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105,2</a:t>
                      </a:r>
                    </a:p>
                  </a:txBody>
                  <a:tcPr marL="9525" marR="9525" marT="9525" marB="0" anchor="ctr"/>
                </a:tc>
              </a:tr>
              <a:tr h="20353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19 318,6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19 923,0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103,1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11 675,0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58,6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5 361,0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45,9</a:t>
                      </a:r>
                    </a:p>
                  </a:txBody>
                  <a:tcPr marL="9525" marR="9525" marT="9525" marB="0" anchor="ctr"/>
                </a:tc>
              </a:tr>
              <a:tr h="20353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304 564,2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318 578,9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104,6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305 645,1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95,9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302 237,1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98,9</a:t>
                      </a:r>
                    </a:p>
                  </a:txBody>
                  <a:tcPr marL="9525" marR="9525" marT="9525" marB="0" anchor="ctr"/>
                </a:tc>
              </a:tr>
              <a:tr h="20353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14 885,1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17 691,0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118,9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11 191,0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63,3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11 191,0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20353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1 980,0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1 980,0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1 931,0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97,5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1 920,0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99,4</a:t>
                      </a:r>
                    </a:p>
                  </a:txBody>
                  <a:tcPr marL="9525" marR="9525" marT="9525" marB="0" anchor="ctr"/>
                </a:tc>
              </a:tr>
              <a:tr h="39613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10 419,6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12 190,0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117,0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14100,0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115,7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12 910,0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91,6</a:t>
                      </a:r>
                    </a:p>
                  </a:txBody>
                  <a:tcPr marL="9525" marR="9525" marT="9525" marB="0" anchor="ctr"/>
                </a:tc>
              </a:tr>
              <a:tr h="58872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Межбюджетные трансферты общего характера бюджетам субъектов Российской Федерации и муниципальных образований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126 290,9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109 341,0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86,6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88395,0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80,8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96 658,0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109,3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818421" y="1365662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/>
              <a:t>3</a:t>
            </a:r>
            <a:r>
              <a:rPr lang="ru-RU" sz="1400" dirty="0" smtClean="0"/>
              <a:t>. Расходы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50952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638795" y="241465"/>
            <a:ext cx="10367159" cy="1124197"/>
          </a:xfrm>
        </p:spPr>
        <p:txBody>
          <a:bodyPr>
            <a:noAutofit/>
          </a:bodyPr>
          <a:lstStyle/>
          <a:p>
            <a:r>
              <a:rPr lang="ru-RU" sz="3200" dirty="0"/>
              <a:t>Структура расходов бюджета по разделам и подразделам функциональной классификации</a:t>
            </a:r>
          </a:p>
        </p:txBody>
      </p:sp>
      <p:graphicFrame>
        <p:nvGraphicFramePr>
          <p:cNvPr id="20" name="Диаграмма 19"/>
          <p:cNvGraphicFramePr/>
          <p:nvPr>
            <p:extLst>
              <p:ext uri="{D42A27DB-BD31-4B8C-83A1-F6EECF244321}">
                <p14:modId xmlns:p14="http://schemas.microsoft.com/office/powerpoint/2010/main" val="2164760354"/>
              </p:ext>
            </p:extLst>
          </p:nvPr>
        </p:nvGraphicFramePr>
        <p:xfrm>
          <a:off x="1756610" y="1503947"/>
          <a:ext cx="10249343" cy="5217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09074" y="258617"/>
            <a:ext cx="1229721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3. Расходы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44356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1086853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Раздел 1. Общие характеристики бюджета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89212" y="2009274"/>
            <a:ext cx="8915399" cy="1234866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ru-RU" dirty="0" smtClean="0"/>
              <a:t>Основные параметры бюджета </a:t>
            </a:r>
          </a:p>
          <a:p>
            <a:pPr marL="342900" indent="-342900">
              <a:buAutoNum type="arabicPeriod"/>
            </a:pPr>
            <a:r>
              <a:rPr lang="ru-RU" dirty="0" smtClean="0"/>
              <a:t>Муниципальные внутренние заимствования</a:t>
            </a:r>
          </a:p>
          <a:p>
            <a:pPr marL="342900" indent="-342900">
              <a:buAutoNum type="arabicPeriod"/>
            </a:pPr>
            <a:r>
              <a:rPr lang="ru-RU" dirty="0" smtClean="0"/>
              <a:t>Основные приоритеты бюджетной и налоговой политики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2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714" y="3556961"/>
            <a:ext cx="5144708" cy="285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00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20</a:t>
            </a:fld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638795" y="241465"/>
            <a:ext cx="10367159" cy="11241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smtClean="0"/>
              <a:t>Структура расходов бюджета по разделам и подразделам функциональной классификации</a:t>
            </a:r>
            <a:endParaRPr lang="ru-RU" sz="32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186993"/>
              </p:ext>
            </p:extLst>
          </p:nvPr>
        </p:nvGraphicFramePr>
        <p:xfrm>
          <a:off x="1733796" y="1579423"/>
          <a:ext cx="10272158" cy="49451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012"/>
                <a:gridCol w="522515"/>
                <a:gridCol w="3503220"/>
                <a:gridCol w="807523"/>
                <a:gridCol w="866898"/>
                <a:gridCol w="819398"/>
                <a:gridCol w="807522"/>
                <a:gridCol w="878774"/>
                <a:gridCol w="762032"/>
                <a:gridCol w="829264"/>
              </a:tblGrid>
              <a:tr h="333647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Раздел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Подраздел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Показатель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2016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2017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2018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</a:rPr>
                        <a:t>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2019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</a:tr>
              <a:tr h="6844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2016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2017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2018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1 751 988,7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1 622 123,1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1 53 5851,3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94,7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1 547 987,3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100,8</a:t>
                      </a: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в том,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126 787,8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120 148,0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118 865,0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118 418,0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99,6</a:t>
                      </a: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840,2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890,0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105,9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890,0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890,0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397063"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2 363,9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2 378,0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2 341,0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2 333,0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99,7</a:t>
                      </a: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04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Функционирование Правительства Российской Федерации, высших  исполнительных органов государственной власти субъектов Российской Федерации, местных администраций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35 567,7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36 262,0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36 068,0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35 996,0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99,8</a:t>
                      </a: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07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Обеспечение</a:t>
                      </a:r>
                      <a:r>
                        <a:rPr lang="ru-RU" sz="11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проведения выборов и референдумов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3 221,1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819,5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996,0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99,9</a:t>
                      </a: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Резервные фонды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83 975,4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69 618,0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68 569,0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68 203,0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99,5</a:t>
                      </a: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Национальная оборона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2 102,0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1 837,4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1 837,4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1 837,4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Мобилизационная и вневойсковая подготовка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2 102,0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1 837,4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1 837,4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1 837,4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004467" y="1365662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4" y="258617"/>
            <a:ext cx="1229721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3. Расходы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49638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638795" y="241465"/>
            <a:ext cx="10367159" cy="11241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dirty="0" smtClean="0"/>
              <a:t>Структура расходов бюджета по разделам и подразделам функциональной классификации</a:t>
            </a:r>
            <a:endParaRPr lang="ru-RU" sz="32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581264"/>
              </p:ext>
            </p:extLst>
          </p:nvPr>
        </p:nvGraphicFramePr>
        <p:xfrm>
          <a:off x="1733796" y="1650074"/>
          <a:ext cx="10200906" cy="5092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717"/>
                <a:gridCol w="518891"/>
                <a:gridCol w="3478920"/>
                <a:gridCol w="801922"/>
                <a:gridCol w="860885"/>
                <a:gridCol w="813714"/>
                <a:gridCol w="801921"/>
                <a:gridCol w="872678"/>
                <a:gridCol w="756746"/>
                <a:gridCol w="823512"/>
              </a:tblGrid>
              <a:tr h="327494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Раздел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Подраздел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Показатель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2016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2017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2018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</a:rPr>
                        <a:t>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2019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</a:tr>
              <a:tr h="74794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2016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2017году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2018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</a:tr>
              <a:tr h="33844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1 077,3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1 896,0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1 896,0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1 896,0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502995"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09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Защита населения и территории от чрезвычайных ситуаций природного и техногенного характера,</a:t>
                      </a:r>
                      <a:r>
                        <a:rPr lang="ru-RU" sz="11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гражданская оборона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200253"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Обеспечение пожарной безопасности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33844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877,3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1 590,0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1 590,0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1 590,0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20025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132 448,1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101 396,2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79 533,2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84 317,2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106,0</a:t>
                      </a:r>
                    </a:p>
                  </a:txBody>
                  <a:tcPr marL="9525" marR="9525" marT="9525" marB="0" anchor="ctr"/>
                </a:tc>
              </a:tr>
              <a:tr h="20025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Топливно-энергетический комплекс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10 656,0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19786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05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Сельское хозяйство и рыболовство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3 266,0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3 093,2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94,7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3 087,2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3 085,2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99,9</a:t>
                      </a:r>
                    </a:p>
                  </a:txBody>
                  <a:tcPr marL="9525" marR="9525" marT="9525" marB="0" anchor="ctr"/>
                </a:tc>
              </a:tr>
              <a:tr h="20025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Водное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20025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Дорожное хозяйство (дорожные фонды)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86 606,8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71 520,0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49 711,0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54 507,0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109,6</a:t>
                      </a:r>
                    </a:p>
                  </a:txBody>
                  <a:tcPr marL="9525" marR="9525" marT="9525" marB="0" anchor="ctr"/>
                </a:tc>
              </a:tr>
              <a:tr h="20025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31 748,8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10 603,0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10 555,0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10 545,0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99,9</a:t>
                      </a:r>
                    </a:p>
                  </a:txBody>
                  <a:tcPr marL="9525" marR="9525" marT="9525" marB="0" anchor="ctr"/>
                </a:tc>
              </a:tr>
              <a:tr h="20025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281 423,7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204 351,0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190 054,0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194 654,0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102,4</a:t>
                      </a:r>
                    </a:p>
                  </a:txBody>
                  <a:tcPr marL="9525" marR="9525" marT="9525" marB="0" anchor="ctr"/>
                </a:tc>
              </a:tr>
              <a:tr h="20025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Жилищное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11 778,2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7 349,0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7 349,0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7 349,0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20025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Коммунальное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261 697,9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190 632,0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178 240,0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182 840,0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102,6</a:t>
                      </a:r>
                    </a:p>
                  </a:txBody>
                  <a:tcPr marL="9525" marR="9525" marT="9525" marB="0" anchor="ctr"/>
                </a:tc>
              </a:tr>
              <a:tr h="200253"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Благоустройство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7 947,6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6 370,0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4 465,0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4 465,0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20025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175,1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200253"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Охрана объектов растительного и животного мира 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025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05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Другие вопросы в области охраны окружающей среды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101,9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004467" y="1365662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4" y="258617"/>
            <a:ext cx="1229721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/>
              <a:t>3</a:t>
            </a:r>
            <a:r>
              <a:rPr lang="ru-RU" sz="1400" dirty="0" smtClean="0"/>
              <a:t>. Расходы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65069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22</a:t>
            </a:fld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638795" y="241465"/>
            <a:ext cx="10367159" cy="11241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dirty="0" smtClean="0"/>
              <a:t>Структура расходов бюджета по разделам и подразделам функциональной классификации</a:t>
            </a:r>
            <a:endParaRPr lang="ru-RU" sz="32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856642"/>
              </p:ext>
            </p:extLst>
          </p:nvPr>
        </p:nvGraphicFramePr>
        <p:xfrm>
          <a:off x="1733796" y="1591298"/>
          <a:ext cx="10272158" cy="51892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012"/>
                <a:gridCol w="522515"/>
                <a:gridCol w="3503220"/>
                <a:gridCol w="807523"/>
                <a:gridCol w="866898"/>
                <a:gridCol w="819398"/>
                <a:gridCol w="807522"/>
                <a:gridCol w="878774"/>
                <a:gridCol w="762032"/>
                <a:gridCol w="829264"/>
              </a:tblGrid>
              <a:tr h="333647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Раздел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Подраздел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Показатель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2016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2017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2018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</a:rPr>
                        <a:t>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2019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</a:tr>
              <a:tr h="6844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2016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2017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2018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582 553,0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580 461,6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579 353,6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578 427,6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99,8</a:t>
                      </a: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ru-RU" sz="11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35 793,0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37 561,0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37 542,0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37 502,0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99,9</a:t>
                      </a: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Дошкольное образование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491 365,0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434 112,9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88,3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432 882,9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432 133,9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99,8</a:t>
                      </a: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Общее образование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57 777,0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57 531,0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57 475,0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99,9</a:t>
                      </a: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Молодежная политика и оздоровление детей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247,7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247,7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247,7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247,7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Другие вопросы в области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55 147,3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50 763,0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51 150,0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51 069,0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99,8</a:t>
                      </a: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Культура и кинематография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147 963,3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132 199,0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89,3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131 245,0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138 030,0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105,2</a:t>
                      </a: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100 218,0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85 733,0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85,5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85 080,0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91 933,0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108,1</a:t>
                      </a: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Кинематография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2 979,0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2 979,0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2 979,0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2 979,0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Другие вопросы в области культуры, кинематографии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44 766,3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43 487,0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43 186,0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43 118,0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99,8</a:t>
                      </a:r>
                    </a:p>
                  </a:txBody>
                  <a:tcPr marL="9525" marR="9525" marT="9525" marB="0" anchor="ctr"/>
                </a:tc>
              </a:tr>
              <a:tr h="21736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19 318,6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19 923,0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11 675,0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58,6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5 361,0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45,9</a:t>
                      </a: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Стационарная медицинская помощь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7 470,3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Амбулаторная помощь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7 089,8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Другие вопросы в области здравоохранения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4 758,5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19 923,0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418,7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11 675,0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58,6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5 361,0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45,9</a:t>
                      </a: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304 564,2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318 578,9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305 645,1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95,9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302 237,1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98,9</a:t>
                      </a: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Пенсионное обеспечение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4 462,9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4 555,0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102,1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4 555,0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4 555,0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Социальное обслуживание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32 401,0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32 194,0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32 171,0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32 160,0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Социальное обеспечение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124 705,8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132 902,9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131 594,1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131 425,1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99,9</a:t>
                      </a: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Охрана семьи и детства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133 737,8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139 220,0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127 699,0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124 488,0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97,5</a:t>
                      </a: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Другие вопросы в области социальной политики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9 256,7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9 707,0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9 626,0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9 609,0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99,8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004467" y="1365662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4" y="258617"/>
            <a:ext cx="1229721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/>
              <a:t>3</a:t>
            </a:r>
            <a:r>
              <a:rPr lang="ru-RU" sz="1400" dirty="0" smtClean="0"/>
              <a:t>. Расходы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25416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23</a:t>
            </a:fld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638795" y="241465"/>
            <a:ext cx="10367159" cy="11241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dirty="0" smtClean="0"/>
              <a:t>Структура расходов бюджета по разделам и подразделам функциональной классификации</a:t>
            </a:r>
            <a:endParaRPr lang="ru-RU" sz="32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839127"/>
              </p:ext>
            </p:extLst>
          </p:nvPr>
        </p:nvGraphicFramePr>
        <p:xfrm>
          <a:off x="1733796" y="1733796"/>
          <a:ext cx="10200906" cy="37798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717"/>
                <a:gridCol w="518891"/>
                <a:gridCol w="3478920"/>
                <a:gridCol w="801922"/>
                <a:gridCol w="860885"/>
                <a:gridCol w="813714"/>
                <a:gridCol w="801921"/>
                <a:gridCol w="872678"/>
                <a:gridCol w="756746"/>
                <a:gridCol w="823512"/>
              </a:tblGrid>
              <a:tr h="321234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Раздел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Подраздел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Показатель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2016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2017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2018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</a:rPr>
                        <a:t>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2019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</a:tr>
              <a:tr h="73365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2016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2017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2018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</a:tr>
              <a:tr h="19642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14 885,1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17 691,0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11 191,0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63,3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11 191,0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196425"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Массовый спорт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13 694,1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19642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Спорт высших достижений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1 191,0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1 191,0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1 191,0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1 191,0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19642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1 980,0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1 980,0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1 931,0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1 920,0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99,4</a:t>
                      </a:r>
                    </a:p>
                  </a:txBody>
                  <a:tcPr marL="9525" marR="9525" marT="9525" marB="0" anchor="ctr"/>
                </a:tc>
              </a:tr>
              <a:tr h="19642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Периодическая печать и издательства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1 980,0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1 980,0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1 931,0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1 920,0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99,4</a:t>
                      </a:r>
                    </a:p>
                  </a:txBody>
                  <a:tcPr marL="9525" marR="9525" marT="9525" marB="0" anchor="ctr"/>
                </a:tc>
              </a:tr>
              <a:tr h="33197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10 419,6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12 190,0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14 100,0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115,7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12 910,0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91,6</a:t>
                      </a:r>
                    </a:p>
                  </a:txBody>
                  <a:tcPr marL="9525" marR="9525" marT="9525" marB="0" anchor="ctr"/>
                </a:tc>
              </a:tr>
              <a:tr h="33197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Обслуживание государственного внутреннего и муниципального долга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10 419,6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12 190,0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14 100,0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115,7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12 910,0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91,6</a:t>
                      </a:r>
                    </a:p>
                  </a:txBody>
                  <a:tcPr marL="9525" marR="9525" marT="9525" marB="0" anchor="ctr"/>
                </a:tc>
              </a:tr>
              <a:tr h="4933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Межбюджетные трансферты общего характера бюджетам субъектов Российской Федерации и муниципальных образований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126 290,9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109 341,0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88 395,0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96 658,0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109,3</a:t>
                      </a:r>
                    </a:p>
                  </a:txBody>
                  <a:tcPr marL="9525" marR="9525" marT="9525" marB="0" anchor="ctr"/>
                </a:tc>
              </a:tr>
              <a:tr h="4933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Дотации на выравнивание бюджетной обеспеченности субъектов Российской Федерации и муниципальных образований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126 290,9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109 341,0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88 395,0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96 658,0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109,3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004467" y="1365662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4" y="258617"/>
            <a:ext cx="1229721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/>
              <a:t>3</a:t>
            </a:r>
            <a:r>
              <a:rPr lang="ru-RU" sz="1400" dirty="0" smtClean="0"/>
              <a:t>. Расходы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15285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7336" y="253340"/>
            <a:ext cx="8915399" cy="708561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Муниципальные программы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10833" y="892651"/>
            <a:ext cx="10058400" cy="427511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Так выглядит бюджет Кемеровского муниципального района в разрезе муниципальных программ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24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883239"/>
              </p:ext>
            </p:extLst>
          </p:nvPr>
        </p:nvGraphicFramePr>
        <p:xfrm>
          <a:off x="1910833" y="1550939"/>
          <a:ext cx="9893240" cy="5030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110"/>
                <a:gridCol w="5937662"/>
                <a:gridCol w="1092530"/>
                <a:gridCol w="1104405"/>
                <a:gridCol w="11875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№ п/п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2017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2018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2019 год</a:t>
                      </a:r>
                      <a:endParaRPr lang="ru-RU" sz="1600" dirty="0"/>
                    </a:p>
                  </a:txBody>
                  <a:tcPr anchor="ctr"/>
                </a:tc>
              </a:tr>
              <a:tr h="132680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Расходы бюджета всего,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1 622 123,1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1 535 851,3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1 547 987,3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 них расходы на реализацию муниципальных программ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1 548 366,7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1 463 232,9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1 479 700,9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"Жилище"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16 714,0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18 117,2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18 117,2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"Жилище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1 349,0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1 349,0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1 349,0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"Обеспечение жильем молодых семей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"Обеспечение жильем детей-сирот и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детей оставшихся без попечения родителей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15 037,0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15 037,0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15 037,0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1.4.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"Обеспечение жильем отдельных категорий граждан»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1 403,2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1 403,2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"Социальная инфраструктура Кемеровского муниципального района"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53 893,0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39 131,0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43 731,0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"Строительство, реконструкция и капитальный ремонт объектов Кемеровского муниципального района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46 893,0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32 131,0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36 731,0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"Энергосбережение социальной инфраструктуры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7 000,0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7 000,0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7 000,0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"Управление муниципальным имуществом"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21 529,0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21 398,0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21 369,0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"Обеспечение выполнения функций органов местного самоуправления, функций подведомственных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учреждений"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16 684,0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16 553,0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16 524,0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781700" y="1250912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3. Расходы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32747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7336" y="253340"/>
            <a:ext cx="8915399" cy="708561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Муниципальные программы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25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663333"/>
              </p:ext>
            </p:extLst>
          </p:nvPr>
        </p:nvGraphicFramePr>
        <p:xfrm>
          <a:off x="1910833" y="1246906"/>
          <a:ext cx="9893240" cy="5072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110"/>
                <a:gridCol w="5937662"/>
                <a:gridCol w="1092530"/>
                <a:gridCol w="1104405"/>
                <a:gridCol w="11875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№ п/п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2017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2018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2019 год</a:t>
                      </a:r>
                      <a:endParaRPr lang="ru-RU" sz="16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"Мероприятия по землеустройству, землепользованию, управлению имуществом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4 845,0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4 845,0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4 845,0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"Культура Кемеровского муниципального района"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135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379,9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134 405,9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134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185,9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"Развитие культуры Кемеровского муниципального района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135 359,9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134 385,9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134 165,9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"Охрана труда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"Образование Кемеровского муниципального района"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577 845,9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576 953,9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576 076,9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9028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"Развитие дошкольного образования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35 522,0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35 503,0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35463,0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"Развитие общего образования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399 987,9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397 613,9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396 894,9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9788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5.3.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"Развитие дополнительного образования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28 742,0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28 712,0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28 705,0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"Социальные гарантии в системе образования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41 687,0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41 682,0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41 682,0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4173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"Обеспечение деятельности прочих учреждений образования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45 403,0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45 037,0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44 956,0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7007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"Лето"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3 955,0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4 713,0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4 713,0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5.7.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"Организация воспитательного и образовательного процесса в детских домах и школах-интернатах"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22 539,0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23 683,0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23 653,0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"Охрана труда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781700" y="961901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3. Расходы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21895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7336" y="253340"/>
            <a:ext cx="8915399" cy="708561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Муниципальные программы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26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461799"/>
              </p:ext>
            </p:extLst>
          </p:nvPr>
        </p:nvGraphicFramePr>
        <p:xfrm>
          <a:off x="1910833" y="1238900"/>
          <a:ext cx="9893240" cy="5391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110"/>
                <a:gridCol w="5937662"/>
                <a:gridCol w="1092530"/>
                <a:gridCol w="1104405"/>
                <a:gridCol w="11875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№ п/п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2017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2018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2019 год</a:t>
                      </a:r>
                      <a:endParaRPr lang="ru-RU" sz="16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"Развитие физической культуры и спорта. Молодое поколение Кемеровского муниципального района"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20 713,7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20 517,7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20 473,7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"Развитие образовательных программ в сфере спорта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1 111,0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1 111,0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1 111,0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52051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6.2.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"Развитие массового спорта и физической культуры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19 335,0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19 139,0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19 095,0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7825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6.3.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"Охрана труда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6221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6.4.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"Молодое поколение Кемеровского муниципального района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297,7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297,7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297,7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"Социальная поддержка населения Кемеровского муниципального района"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257 866,2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243 529,2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240 121,2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536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7.1.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"Меры социальной поддержки гражданам Кемеровского муниципального района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209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537,0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195 304,2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191 924,2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7.2.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"Акции Кемеровского муниципального района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301,0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301,0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301,0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7.3.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"Материальная поддержка малоимущих граждан Кемеровского муниципального района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7.4.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"Обеспечение деятельности органов местного самоуправления и их подведомственных учреждений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41 701,0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41 597,0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41 569,0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7.5.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"Дополнительное пенсионное обеспечение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4 555,0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4 555,0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4 555,0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7.6.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"Доступная среда"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769825" y="961901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3. Расходы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26816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7336" y="253340"/>
            <a:ext cx="8915399" cy="708561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Муниципальные программы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27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821410"/>
              </p:ext>
            </p:extLst>
          </p:nvPr>
        </p:nvGraphicFramePr>
        <p:xfrm>
          <a:off x="1686297" y="1235034"/>
          <a:ext cx="10094025" cy="5113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2701"/>
                <a:gridCol w="6058168"/>
                <a:gridCol w="1114703"/>
                <a:gridCol w="1126819"/>
                <a:gridCol w="1211634"/>
              </a:tblGrid>
              <a:tr h="51851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№ п/п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2017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2018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2019 год</a:t>
                      </a:r>
                      <a:endParaRPr lang="ru-RU" sz="1600" dirty="0"/>
                    </a:p>
                  </a:txBody>
                  <a:tcPr anchor="ctr"/>
                </a:tc>
              </a:tr>
              <a:tr h="37109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7.7.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"Поддержка некоммерческих организаций"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59822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"Обеспечение безопасности условий жизни и деятельности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населения района"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1 226,0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1 226,0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1 226,0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0500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8.1.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"Обеспечение пожарной безопасности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90,0</a:t>
                      </a:r>
                    </a:p>
                  </a:txBody>
                  <a:tcPr marL="9525" marR="9525" marT="9525" marB="0" anchor="ctr"/>
                </a:tc>
              </a:tr>
              <a:tr h="43654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8.2.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"Снижение рисков и смягчение последствий чрезвычайных ситуаций природного и техногенного характера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3654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8.3.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"Борьба с преступностью и профилактика правонарушений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3654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8.4.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"Развитие водохозяйственного комплекса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3654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8.5.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Обеспечение безопасности людей на водных объектах (зима, лето) и лесных пожаров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3654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8.6.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"Формирование запаса медикаментов для проведения мероприятий по ликвидации медико-санитарных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последствий чрезвычайных ситуаций радиационного и химического характера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3654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8.7.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"Мобилизационная подготовка"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3654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8.8.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"Противодействие экстремизму и терроризму"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781700" y="961901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/>
              <a:t>3</a:t>
            </a:r>
            <a:r>
              <a:rPr lang="ru-RU" sz="1400" dirty="0" smtClean="0"/>
              <a:t>. Расходы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15936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7336" y="253340"/>
            <a:ext cx="8915399" cy="708561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Муниципальные программы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28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4558933"/>
              </p:ext>
            </p:extLst>
          </p:nvPr>
        </p:nvGraphicFramePr>
        <p:xfrm>
          <a:off x="1887082" y="1238900"/>
          <a:ext cx="9893240" cy="5060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110"/>
                <a:gridCol w="5937662"/>
                <a:gridCol w="1092530"/>
                <a:gridCol w="1104405"/>
                <a:gridCol w="11875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№ п/п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2017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2018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2019 год</a:t>
                      </a:r>
                      <a:endParaRPr lang="ru-RU" sz="1600" dirty="0"/>
                    </a:p>
                  </a:txBody>
                  <a:tcPr anchor="ctr"/>
                </a:tc>
              </a:tr>
              <a:tr h="3003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8.9.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«Муниципальный контроль"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"Развитие субъектов малого и среднего предпринимательства в Кемеровском муниципальном районе"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"Финансовая поддержка агропромышленного комплекса и социального развития села в Кемеровском муниципальном районе"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6 080,0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6 074,0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6 072,0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10.1.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"Финансовая поддержка агропромышленного комплекса Кемеровского муниципального района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2 354,0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2 354,0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2 354,0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10.2.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"Социальная поддержка молодых семей и молодых специалистов на строительство (приобретение) жилья в сельской местности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10.3.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"Финансовая поддержка Ветеранского подворья Кемеровского муниципального района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1 450,0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1 450,0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1 450,0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10.4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"Обеспечение деятельности учреждений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сельского хозяйства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1 988,0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1 982,0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1 980,0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22400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10.5.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"Устойчивое развитие сельских территорий"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2240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"Информационная политика и работа с общественностью муниципального образования "Кемеровский муниципальный район"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29 012,0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28 963,0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28 952,0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11.1.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"Взаимодействие со средствами массовой информации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2 880,0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2 831,0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2 820,0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781700" y="961901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3. Расходы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99645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7336" y="253340"/>
            <a:ext cx="8915399" cy="708561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Муниципальные программы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29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144407"/>
              </p:ext>
            </p:extLst>
          </p:nvPr>
        </p:nvGraphicFramePr>
        <p:xfrm>
          <a:off x="1887082" y="1238900"/>
          <a:ext cx="9893240" cy="51090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110"/>
                <a:gridCol w="5937662"/>
                <a:gridCol w="1092530"/>
                <a:gridCol w="1104405"/>
                <a:gridCol w="11875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№ п/п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2017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2018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2019 год</a:t>
                      </a:r>
                      <a:endParaRPr lang="ru-RU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11.2.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"Информатизация администрации Кемеровского муниципального района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5840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11.3.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"Материальное стимулирование организаций и отдельных категорий граждан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22 942,0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22 942,0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22 942,0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11.4.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"Мероприятия, направленные на доступность органов местного самоуправления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"Жилищно-коммунальный комплекс Кемеровского муниципального района"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214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166,0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201 726,0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206 316,0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12.1.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"Подготовка к зиме объектов жилищно-коммунального хозяйства 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44 406,0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32 014,0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36 614,0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9175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12.2.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"Модернизация объектов коммунальной инфраструктуры"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13 600,0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13 600,0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13 600,0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020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12.3.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"Развитие жилищно-коммунального комплекса Кемеровского муниципального района"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156 160,0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156 112,0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156 102,0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"Благоустройство территории и дорожная деятельность Кемеровского муниципального район"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43 040,0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43 735,0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44 445,0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13.1.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"Дорожное хозяйство"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71 520,0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49 711,0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54 507,0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13.2.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"Благоустройство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территории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6 370,0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4 465,0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4 465,0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781700" y="961901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3. Расходы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76224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Рисунок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0921" y="1842136"/>
            <a:ext cx="2562605" cy="254210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405064"/>
            <a:ext cx="8915399" cy="71387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Основные параметры бюджета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3</a:t>
            </a:fld>
            <a:endParaRPr lang="ru-RU"/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6182" y="2894755"/>
            <a:ext cx="3247840" cy="3221857"/>
          </a:xfrm>
          <a:prstGeom prst="rect">
            <a:avLst/>
          </a:prstGeom>
        </p:spPr>
      </p:pic>
      <p:sp>
        <p:nvSpPr>
          <p:cNvPr id="14" name="Скругленный прямоугольник 13"/>
          <p:cNvSpPr/>
          <p:nvPr/>
        </p:nvSpPr>
        <p:spPr>
          <a:xfrm>
            <a:off x="4054642" y="4987979"/>
            <a:ext cx="1812937" cy="607318"/>
          </a:xfrm>
          <a:prstGeom prst="roundRect">
            <a:avLst/>
          </a:prstGeom>
          <a:gradFill flip="none" rotWithShape="1">
            <a:gsLst>
              <a:gs pos="0">
                <a:srgbClr val="EFF357">
                  <a:shade val="30000"/>
                  <a:satMod val="115000"/>
                </a:srgbClr>
              </a:gs>
              <a:gs pos="50000">
                <a:srgbClr val="EFF357">
                  <a:shade val="67500"/>
                  <a:satMod val="115000"/>
                </a:srgbClr>
              </a:gs>
              <a:gs pos="100000">
                <a:srgbClr val="EFF357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Расходы бюджета 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1 622 123,1 тыс. руб.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692625" y="4227650"/>
            <a:ext cx="1793174" cy="475403"/>
          </a:xfrm>
          <a:prstGeom prst="roundRect">
            <a:avLst/>
          </a:prstGeom>
          <a:gradFill flip="none" rotWithShape="1">
            <a:gsLst>
              <a:gs pos="0">
                <a:srgbClr val="EFF357">
                  <a:shade val="30000"/>
                  <a:satMod val="115000"/>
                </a:srgbClr>
              </a:gs>
              <a:gs pos="50000">
                <a:srgbClr val="EFF357">
                  <a:shade val="67500"/>
                  <a:satMod val="115000"/>
                </a:srgbClr>
              </a:gs>
              <a:gs pos="100000">
                <a:srgbClr val="EFF357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Доходы бюджета 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1 607 552,4 тыс. руб.</a:t>
            </a:r>
            <a:endParaRPr lang="ru-RU" sz="1200" dirty="0">
              <a:solidFill>
                <a:schemeClr val="tx1"/>
              </a:solidFill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H="1">
            <a:off x="1716373" y="3103195"/>
            <a:ext cx="1001824" cy="1146930"/>
          </a:xfrm>
          <a:prstGeom prst="line">
            <a:avLst/>
          </a:prstGeom>
          <a:ln w="38100">
            <a:solidFill>
              <a:srgbClr val="993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2718197" y="3063526"/>
            <a:ext cx="744983" cy="1186599"/>
          </a:xfrm>
          <a:prstGeom prst="line">
            <a:avLst/>
          </a:prstGeom>
          <a:ln w="38100">
            <a:solidFill>
              <a:srgbClr val="993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903901" y="3564786"/>
            <a:ext cx="939930" cy="1494417"/>
          </a:xfrm>
          <a:prstGeom prst="line">
            <a:avLst/>
          </a:prstGeom>
          <a:ln w="38100">
            <a:solidFill>
              <a:srgbClr val="993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4085145" y="3579566"/>
            <a:ext cx="818756" cy="1479637"/>
          </a:xfrm>
          <a:prstGeom prst="line">
            <a:avLst/>
          </a:prstGeom>
          <a:ln w="38100">
            <a:solidFill>
              <a:srgbClr val="993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Скругленный прямоугольник 10"/>
          <p:cNvSpPr/>
          <p:nvPr/>
        </p:nvSpPr>
        <p:spPr>
          <a:xfrm>
            <a:off x="2843941" y="6198216"/>
            <a:ext cx="1872322" cy="474652"/>
          </a:xfrm>
          <a:prstGeom prst="roundRect">
            <a:avLst/>
          </a:prstGeom>
          <a:solidFill>
            <a:srgbClr val="99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bg1"/>
                </a:solidFill>
              </a:rPr>
              <a:t>Дефицит бюджета </a:t>
            </a:r>
          </a:p>
          <a:p>
            <a:pPr algn="ctr"/>
            <a:r>
              <a:rPr lang="ru-RU" sz="1200" dirty="0" smtClean="0">
                <a:solidFill>
                  <a:schemeClr val="bg1"/>
                </a:solidFill>
              </a:rPr>
              <a:t>14 570,7 тыс. руб.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3" name="Облако 2"/>
          <p:cNvSpPr/>
          <p:nvPr/>
        </p:nvSpPr>
        <p:spPr>
          <a:xfrm>
            <a:off x="6593555" y="5291638"/>
            <a:ext cx="2315688" cy="1337588"/>
          </a:xfrm>
          <a:prstGeom prst="cloud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Доходы в расчете на 1 человека 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34 131 руб.   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3" name="Облако 12"/>
          <p:cNvSpPr/>
          <p:nvPr/>
        </p:nvSpPr>
        <p:spPr>
          <a:xfrm>
            <a:off x="9508589" y="4756093"/>
            <a:ext cx="2315688" cy="1337588"/>
          </a:xfrm>
          <a:prstGeom prst="cloud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Расходы в расчете на 1 человека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34 440 руб.</a:t>
            </a:r>
            <a:endParaRPr lang="ru-RU" sz="1400" dirty="0">
              <a:solidFill>
                <a:schemeClr val="tx1"/>
              </a:solidFill>
            </a:endParaRPr>
          </a:p>
        </p:txBody>
      </p:sp>
      <p:pic>
        <p:nvPicPr>
          <p:cNvPr id="32" name="Рисунок 3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712" y="1396590"/>
            <a:ext cx="2052191" cy="2035774"/>
          </a:xfrm>
          <a:prstGeom prst="rect">
            <a:avLst/>
          </a:prstGeom>
        </p:spPr>
      </p:pic>
      <p:sp>
        <p:nvSpPr>
          <p:cNvPr id="33" name="Скругленный прямоугольник 32"/>
          <p:cNvSpPr/>
          <p:nvPr/>
        </p:nvSpPr>
        <p:spPr>
          <a:xfrm>
            <a:off x="5096059" y="2678490"/>
            <a:ext cx="1707088" cy="506038"/>
          </a:xfrm>
          <a:prstGeom prst="roundRect">
            <a:avLst/>
          </a:prstGeom>
          <a:gradFill flip="none" rotWithShape="1">
            <a:gsLst>
              <a:gs pos="0">
                <a:srgbClr val="EFF357">
                  <a:shade val="30000"/>
                  <a:satMod val="115000"/>
                </a:srgbClr>
              </a:gs>
              <a:gs pos="50000">
                <a:srgbClr val="EFF357">
                  <a:shade val="67500"/>
                  <a:satMod val="115000"/>
                </a:srgbClr>
              </a:gs>
              <a:gs pos="100000">
                <a:srgbClr val="EFF357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Доходы бюджета </a:t>
            </a:r>
          </a:p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1 526 444,6 тыс. руб.</a:t>
            </a:r>
            <a:endParaRPr lang="ru-RU" sz="1050" dirty="0">
              <a:solidFill>
                <a:schemeClr val="tx1"/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7190734" y="3400778"/>
            <a:ext cx="1646752" cy="494468"/>
          </a:xfrm>
          <a:prstGeom prst="roundRect">
            <a:avLst/>
          </a:prstGeom>
          <a:gradFill flip="none" rotWithShape="1">
            <a:gsLst>
              <a:gs pos="0">
                <a:srgbClr val="EFF357">
                  <a:shade val="30000"/>
                  <a:satMod val="115000"/>
                </a:srgbClr>
              </a:gs>
              <a:gs pos="50000">
                <a:srgbClr val="EFF357">
                  <a:shade val="67500"/>
                  <a:satMod val="115000"/>
                </a:srgbClr>
              </a:gs>
              <a:gs pos="100000">
                <a:srgbClr val="EFF357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Расходы бюджета </a:t>
            </a:r>
          </a:p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1 535 851,3 тыс. руб.</a:t>
            </a:r>
            <a:endParaRPr lang="ru-RU" sz="1050" dirty="0">
              <a:solidFill>
                <a:schemeClr val="tx1"/>
              </a:solidFill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10556469" y="2749550"/>
            <a:ext cx="1401082" cy="324239"/>
          </a:xfrm>
          <a:prstGeom prst="roundRect">
            <a:avLst/>
          </a:prstGeom>
          <a:gradFill flip="none" rotWithShape="1">
            <a:gsLst>
              <a:gs pos="0">
                <a:srgbClr val="EFF357">
                  <a:shade val="30000"/>
                  <a:satMod val="115000"/>
                </a:srgbClr>
              </a:gs>
              <a:gs pos="50000">
                <a:srgbClr val="EFF357">
                  <a:shade val="67500"/>
                  <a:satMod val="115000"/>
                </a:srgbClr>
              </a:gs>
              <a:gs pos="100000">
                <a:srgbClr val="EFF357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Расходы бюджета </a:t>
            </a:r>
          </a:p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1 547 987,3 тыс. руб.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8806622" y="2070863"/>
            <a:ext cx="1403935" cy="335246"/>
          </a:xfrm>
          <a:prstGeom prst="roundRect">
            <a:avLst/>
          </a:prstGeom>
          <a:gradFill flip="none" rotWithShape="1">
            <a:gsLst>
              <a:gs pos="0">
                <a:srgbClr val="EFF357">
                  <a:shade val="30000"/>
                  <a:satMod val="115000"/>
                </a:srgbClr>
              </a:gs>
              <a:gs pos="50000">
                <a:srgbClr val="EFF357">
                  <a:shade val="67500"/>
                  <a:satMod val="115000"/>
                </a:srgbClr>
              </a:gs>
              <a:gs pos="100000">
                <a:srgbClr val="EFF357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Доходы бюджета </a:t>
            </a:r>
          </a:p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1 541 308,6 тыс. руб.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212835" y="2380218"/>
            <a:ext cx="1146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2017 год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9768491" y="926539"/>
            <a:ext cx="1146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2019 год</a:t>
            </a:r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6318907" y="1394649"/>
            <a:ext cx="1146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2018 год</a:t>
            </a:r>
            <a:endParaRPr lang="ru-RU" dirty="0"/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 flipH="1">
            <a:off x="5135823" y="1990760"/>
            <a:ext cx="935816" cy="711945"/>
          </a:xfrm>
          <a:prstGeom prst="line">
            <a:avLst/>
          </a:prstGeom>
          <a:ln w="38100">
            <a:solidFill>
              <a:srgbClr val="993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6071638" y="1990760"/>
            <a:ext cx="703450" cy="719103"/>
          </a:xfrm>
          <a:prstGeom prst="line">
            <a:avLst/>
          </a:prstGeom>
          <a:ln w="38100">
            <a:solidFill>
              <a:srgbClr val="993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7751399" y="2322133"/>
            <a:ext cx="1045151" cy="1084119"/>
          </a:xfrm>
          <a:prstGeom prst="line">
            <a:avLst/>
          </a:prstGeom>
          <a:ln w="38100">
            <a:solidFill>
              <a:srgbClr val="993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H="1">
            <a:off x="7209227" y="2337633"/>
            <a:ext cx="508179" cy="1114243"/>
          </a:xfrm>
          <a:prstGeom prst="line">
            <a:avLst/>
          </a:prstGeom>
          <a:ln w="38100">
            <a:solidFill>
              <a:srgbClr val="993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H="1">
            <a:off x="8837486" y="1508125"/>
            <a:ext cx="853910" cy="568924"/>
          </a:xfrm>
          <a:prstGeom prst="line">
            <a:avLst/>
          </a:prstGeom>
          <a:ln w="38100">
            <a:solidFill>
              <a:srgbClr val="993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9708916" y="1501032"/>
            <a:ext cx="471751" cy="569831"/>
          </a:xfrm>
          <a:prstGeom prst="line">
            <a:avLst/>
          </a:prstGeom>
          <a:ln w="38100">
            <a:solidFill>
              <a:srgbClr val="993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11032747" y="1789694"/>
            <a:ext cx="897316" cy="978684"/>
          </a:xfrm>
          <a:prstGeom prst="line">
            <a:avLst/>
          </a:prstGeom>
          <a:ln w="38100">
            <a:solidFill>
              <a:srgbClr val="993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 flipH="1">
            <a:off x="10585361" y="1780153"/>
            <a:ext cx="436655" cy="969397"/>
          </a:xfrm>
          <a:prstGeom prst="line">
            <a:avLst/>
          </a:prstGeom>
          <a:ln w="38100">
            <a:solidFill>
              <a:srgbClr val="993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Скругленный прямоугольник 71"/>
          <p:cNvSpPr/>
          <p:nvPr/>
        </p:nvSpPr>
        <p:spPr>
          <a:xfrm>
            <a:off x="5973119" y="4438896"/>
            <a:ext cx="1872322" cy="474652"/>
          </a:xfrm>
          <a:prstGeom prst="roundRect">
            <a:avLst/>
          </a:prstGeom>
          <a:solidFill>
            <a:srgbClr val="99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bg1"/>
                </a:solidFill>
              </a:rPr>
              <a:t>Дефицит бюджета </a:t>
            </a:r>
          </a:p>
          <a:p>
            <a:pPr algn="ctr"/>
            <a:r>
              <a:rPr lang="ru-RU" sz="1200" dirty="0" smtClean="0">
                <a:solidFill>
                  <a:schemeClr val="bg1"/>
                </a:solidFill>
              </a:rPr>
              <a:t>9 406,7 тыс. руб.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73" name="Скругленный прямоугольник 72"/>
          <p:cNvSpPr/>
          <p:nvPr/>
        </p:nvSpPr>
        <p:spPr>
          <a:xfrm>
            <a:off x="9405646" y="3472690"/>
            <a:ext cx="1872322" cy="474652"/>
          </a:xfrm>
          <a:prstGeom prst="roundRect">
            <a:avLst/>
          </a:prstGeom>
          <a:solidFill>
            <a:srgbClr val="99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bg1"/>
                </a:solidFill>
              </a:rPr>
              <a:t>Дефицит бюджета </a:t>
            </a:r>
          </a:p>
          <a:p>
            <a:pPr algn="ctr"/>
            <a:r>
              <a:rPr lang="ru-RU" sz="1200" dirty="0" smtClean="0">
                <a:solidFill>
                  <a:schemeClr val="bg1"/>
                </a:solidFill>
              </a:rPr>
              <a:t>6 678,7 тыс. руб.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09074" y="258617"/>
            <a:ext cx="1747108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1. Общие характеристики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80231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7336" y="253340"/>
            <a:ext cx="8915399" cy="708561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Муниципальные программы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30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144407"/>
              </p:ext>
            </p:extLst>
          </p:nvPr>
        </p:nvGraphicFramePr>
        <p:xfrm>
          <a:off x="1887082" y="1238900"/>
          <a:ext cx="9893240" cy="4078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110"/>
                <a:gridCol w="5937662"/>
                <a:gridCol w="1092530"/>
                <a:gridCol w="1104405"/>
                <a:gridCol w="11875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№ п/п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2017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2018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2019 год</a:t>
                      </a:r>
                      <a:endParaRPr lang="ru-RU" sz="1600" dirty="0"/>
                    </a:p>
                  </a:txBody>
                  <a:tcPr anchor="ctr"/>
                </a:tc>
              </a:tr>
              <a:tr h="80801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"Энергосбережение и повышение энергоэффективности Кемеровского муниципального района"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40296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"Обеспечение безопасности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дорожного движения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96906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"Управление муниципальными финансами Кемеровского муниципального района"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131 531,0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112 495,0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119 568,0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06323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16.1.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"Обеспечение сбалансированности и устойчивости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бюджетной системы Кемеровского муниципального района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119 341,0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98 395,0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106 658,0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16.2.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Управление муниципальным долгом Кемеровского муниципального района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12 190,0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14 100,0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910,0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781700" y="961901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3. Расходы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76224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332601"/>
            <a:ext cx="8915399" cy="82731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Раздел 4. Межбюджетные отношения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31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4366780"/>
              </p:ext>
            </p:extLst>
          </p:nvPr>
        </p:nvGraphicFramePr>
        <p:xfrm>
          <a:off x="2030524" y="1677389"/>
          <a:ext cx="9619016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43897"/>
                <a:gridCol w="1520042"/>
                <a:gridCol w="1365662"/>
                <a:gridCol w="1389415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Показатели</a:t>
                      </a:r>
                      <a:endParaRPr lang="ru-RU" sz="1400" dirty="0"/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2017 год</a:t>
                      </a:r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2018 год</a:t>
                      </a:r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2019 год</a:t>
                      </a:r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5819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Доходы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1 607 552,4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1 526 444,6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1 541 308,6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3672">
                <a:tc>
                  <a:txBody>
                    <a:bodyPr/>
                    <a:lstStyle/>
                    <a:p>
                      <a:r>
                        <a:rPr lang="ru-RU" sz="1400" b="0" i="1" dirty="0" smtClean="0">
                          <a:solidFill>
                            <a:schemeClr val="tx1"/>
                          </a:solidFill>
                        </a:rPr>
                        <a:t>в том числе получаемые</a:t>
                      </a:r>
                      <a:endParaRPr lang="ru-RU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5275">
                <a:tc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chemeClr val="tx1"/>
                          </a:solidFill>
                        </a:rPr>
                        <a:t>из бюджета</a:t>
                      </a:r>
                      <a:r>
                        <a:rPr lang="ru-RU" sz="1400" b="1" i="1" baseline="0" dirty="0" smtClean="0">
                          <a:solidFill>
                            <a:schemeClr val="tx1"/>
                          </a:solidFill>
                        </a:rPr>
                        <a:t> субъекта Российской Федерации</a:t>
                      </a:r>
                      <a:endParaRPr lang="ru-RU" sz="14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solidFill>
                            <a:schemeClr val="tx1"/>
                          </a:solidFill>
                        </a:rPr>
                        <a:t>795 989,1</a:t>
                      </a:r>
                      <a:endParaRPr lang="ru-RU" sz="14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solidFill>
                            <a:schemeClr val="tx1"/>
                          </a:solidFill>
                        </a:rPr>
                        <a:t>700 691,3</a:t>
                      </a:r>
                      <a:endParaRPr lang="ru-RU" sz="14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solidFill>
                            <a:schemeClr val="tx1"/>
                          </a:solidFill>
                        </a:rPr>
                        <a:t>697 901,3</a:t>
                      </a:r>
                      <a:endParaRPr lang="ru-RU" sz="14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Дотации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129 834,0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47 480,0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088,0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Субсидии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11 361,7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12 114,7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12 114,7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Субвенции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654 793,4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641 096,6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637 698,6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chemeClr val="tx1"/>
                          </a:solidFill>
                        </a:rPr>
                        <a:t>из бюджетов сельских поселений</a:t>
                      </a:r>
                      <a:endParaRPr lang="ru-RU" sz="14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solidFill>
                            <a:schemeClr val="tx1"/>
                          </a:solidFill>
                        </a:rPr>
                        <a:t>72 170,3</a:t>
                      </a:r>
                      <a:endParaRPr lang="ru-RU" sz="14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solidFill>
                            <a:schemeClr val="tx1"/>
                          </a:solidFill>
                        </a:rPr>
                        <a:t>70 850,3</a:t>
                      </a:r>
                      <a:endParaRPr lang="ru-RU" sz="14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solidFill>
                            <a:schemeClr val="tx1"/>
                          </a:solidFill>
                        </a:rPr>
                        <a:t>72 967,3</a:t>
                      </a:r>
                      <a:endParaRPr lang="ru-RU" sz="14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400" b="0" i="0" dirty="0" smtClean="0">
                          <a:solidFill>
                            <a:schemeClr val="tx1"/>
                          </a:solidFill>
                        </a:rPr>
                        <a:t>Осуществление части полномочий по решению вопросов местного значения</a:t>
                      </a:r>
                      <a:endParaRPr lang="ru-RU" sz="14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</a:rPr>
                        <a:t>72 170,3</a:t>
                      </a:r>
                      <a:endParaRPr lang="ru-RU" sz="14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</a:rPr>
                        <a:t>70 850,3</a:t>
                      </a:r>
                      <a:endParaRPr lang="ru-RU" sz="14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</a:rPr>
                        <a:t>72 967,3</a:t>
                      </a:r>
                      <a:endParaRPr lang="ru-RU" sz="14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Расходы</a:t>
                      </a:r>
                      <a:endParaRPr lang="ru-RU" sz="1400" b="1" dirty="0"/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 1 622 123,1</a:t>
                      </a:r>
                      <a:endParaRPr lang="ru-RU" sz="1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1 535 851,3</a:t>
                      </a:r>
                      <a:endParaRPr lang="ru-RU" sz="1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1 547 987,3</a:t>
                      </a:r>
                      <a:endParaRPr lang="ru-RU" sz="1400" b="1" dirty="0"/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400" b="0" i="1" dirty="0" smtClean="0"/>
                        <a:t>в том числе</a:t>
                      </a:r>
                      <a:endParaRPr lang="ru-RU" sz="1400" b="0" i="1" dirty="0"/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400" b="1" i="1" dirty="0" smtClean="0"/>
                        <a:t>направляемые в бюджеты</a:t>
                      </a:r>
                      <a:r>
                        <a:rPr lang="ru-RU" sz="1400" b="1" i="1" baseline="0" dirty="0" smtClean="0"/>
                        <a:t> сельских поселений</a:t>
                      </a:r>
                      <a:endParaRPr lang="ru-RU" sz="1400" b="1" i="1" dirty="0"/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/>
                        <a:t>111 178,4</a:t>
                      </a:r>
                      <a:endParaRPr lang="ru-RU" sz="1400" b="1" i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/>
                        <a:t>90 232,4</a:t>
                      </a:r>
                      <a:endParaRPr lang="ru-RU" sz="1400" b="1" i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/>
                        <a:t>98 495,4</a:t>
                      </a:r>
                      <a:endParaRPr lang="ru-RU" sz="1400" b="1" i="1" dirty="0"/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Дотации</a:t>
                      </a:r>
                      <a:endParaRPr lang="ru-RU" sz="1400" dirty="0"/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109 341,0</a:t>
                      </a:r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88 395,0</a:t>
                      </a:r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96 658,0</a:t>
                      </a:r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Субвенции</a:t>
                      </a:r>
                      <a:endParaRPr lang="ru-RU" sz="1400" dirty="0"/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1 837,4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1 837,4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1 837,4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639196" y="1292262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80425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62543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Раздел 5. Муниципальный долг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32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0883" y="2529409"/>
            <a:ext cx="2396237" cy="1794584"/>
          </a:xfrm>
          <a:prstGeom prst="rect">
            <a:avLst/>
          </a:prstGeom>
        </p:spPr>
      </p:pic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707103508"/>
              </p:ext>
            </p:extLst>
          </p:nvPr>
        </p:nvGraphicFramePr>
        <p:xfrm>
          <a:off x="2032000" y="1881909"/>
          <a:ext cx="7408883" cy="5047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112714" y="1420244"/>
            <a:ext cx="796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млн. рублей</a:t>
            </a:r>
            <a:endParaRPr lang="ru-RU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3171093" y="2683297"/>
            <a:ext cx="731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148,9</a:t>
            </a:r>
            <a:endParaRPr lang="ru-RU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4409895" y="2375520"/>
            <a:ext cx="7009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169,0</a:t>
            </a:r>
            <a:endParaRPr lang="ru-RU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5623766" y="2221629"/>
            <a:ext cx="788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179,0</a:t>
            </a:r>
            <a:endParaRPr lang="ru-RU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6846849" y="2067741"/>
            <a:ext cx="791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185,0</a:t>
            </a:r>
            <a:endParaRPr lang="ru-RU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8106937" y="1969607"/>
            <a:ext cx="6263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189,0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56183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348097"/>
            <a:ext cx="9179235" cy="649184"/>
          </a:xfrm>
        </p:spPr>
        <p:txBody>
          <a:bodyPr>
            <a:normAutofit/>
          </a:bodyPr>
          <a:lstStyle/>
          <a:p>
            <a:r>
              <a:rPr lang="ru-RU" sz="3200" dirty="0"/>
              <a:t>Муниципальные внутренние </a:t>
            </a:r>
            <a:r>
              <a:rPr lang="ru-RU" sz="3200" dirty="0" smtClean="0"/>
              <a:t>заимствования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4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408212"/>
              </p:ext>
            </p:extLst>
          </p:nvPr>
        </p:nvGraphicFramePr>
        <p:xfrm>
          <a:off x="2030682" y="1496274"/>
          <a:ext cx="9737765" cy="4370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20980"/>
                <a:gridCol w="1301525"/>
                <a:gridCol w="1195036"/>
                <a:gridCol w="1242364"/>
                <a:gridCol w="1277860"/>
              </a:tblGrid>
              <a:tr h="51746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2016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2017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2018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2019 год</a:t>
                      </a:r>
                      <a:endParaRPr lang="ru-RU" dirty="0"/>
                    </a:p>
                  </a:txBody>
                  <a:tcPr/>
                </a:tc>
              </a:tr>
              <a:tr h="51746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20 095,5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10 000,0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6 000,0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4 000,0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3541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93791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Бюджетные кредиты от других бюджетов бюджетной системы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95,5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-49 000,0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-25 000,0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8225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получение 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50 000,0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7695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effectLst/>
                          <a:latin typeface="Times New Roman" panose="02020603050405020304" pitchFamily="18" charset="0"/>
                        </a:rPr>
                        <a:t>погашение 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-49 904,5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-49 000,0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-25 000,0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93791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Кредиты кредитных организаций в валюте Российской Федерации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  <a:r>
                        <a:rPr lang="ru-RU" sz="16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000,0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10 000,0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55 000,0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29 000,0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9871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effectLst/>
                          <a:latin typeface="Times New Roman" panose="02020603050405020304" pitchFamily="18" charset="0"/>
                        </a:rPr>
                        <a:t>получение 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120</a:t>
                      </a:r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000,0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125 600,0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177 400,0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148 600,0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14265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погашение 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-100 000,0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-115 600,0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-122 400,0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-119 600,0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580914" y="1175908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4" y="258617"/>
            <a:ext cx="1747108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/>
              <a:t>1</a:t>
            </a:r>
            <a:r>
              <a:rPr lang="ru-RU" sz="1400" dirty="0" smtClean="0"/>
              <a:t>. Общие характеристики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62127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455221"/>
            <a:ext cx="8915399" cy="1100447"/>
          </a:xfrm>
        </p:spPr>
        <p:txBody>
          <a:bodyPr>
            <a:normAutofit/>
          </a:bodyPr>
          <a:lstStyle/>
          <a:p>
            <a:r>
              <a:rPr lang="ru-RU" sz="3200" dirty="0"/>
              <a:t>Основные приоритеты бюджетной </a:t>
            </a:r>
            <a:r>
              <a:rPr lang="ru-RU" sz="3200" dirty="0" smtClean="0"/>
              <a:t>и налоговой политики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675802" y="1722974"/>
            <a:ext cx="521188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/>
              <a:t>Обеспечение полного и своевременного поступления денежных средств в </a:t>
            </a:r>
            <a:r>
              <a:rPr lang="ru-RU" dirty="0" smtClean="0"/>
              <a:t>бюджет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/>
              <a:t>Расширение </a:t>
            </a:r>
            <a:r>
              <a:rPr lang="ru-RU" dirty="0"/>
              <a:t>мероприятий по мобилизации дополнительных налоговых поступлений в бюджет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/>
              <a:t>Сокращение объемов задолженности по </a:t>
            </a:r>
            <a:r>
              <a:rPr lang="ru-RU" dirty="0" smtClean="0"/>
              <a:t>доходам </a:t>
            </a:r>
            <a:endParaRPr lang="ru-RU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/>
              <a:t>Гарантированное исполнение действующих расходных обязательств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/>
              <a:t>Планирование </a:t>
            </a:r>
            <a:r>
              <a:rPr lang="ru-RU" dirty="0"/>
              <a:t>программно-целевым методом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/>
              <a:t>Снижение дефицита бюджета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/>
              <a:t>Обеспечение устойчивости бюджета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402"/>
          <a:stretch/>
        </p:blipFill>
        <p:spPr>
          <a:xfrm>
            <a:off x="7251911" y="1839766"/>
            <a:ext cx="4619500" cy="429073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09074" y="258617"/>
            <a:ext cx="1747108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1. Общие характеристики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59750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443346"/>
            <a:ext cx="8915399" cy="637309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Раздел 2. Доходы бюджета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89212" y="1609725"/>
            <a:ext cx="6436035" cy="3549901"/>
          </a:xfrm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Структура доходов бюджета района</a:t>
            </a:r>
          </a:p>
          <a:p>
            <a:pPr marL="342900" indent="-342900">
              <a:buAutoNum type="arabicPeriod"/>
            </a:pPr>
            <a:r>
              <a:rPr lang="ru-RU" dirty="0" smtClean="0"/>
              <a:t>Налоговые доходы</a:t>
            </a:r>
          </a:p>
          <a:p>
            <a:pPr marL="342900" indent="-342900">
              <a:buAutoNum type="arabicPeriod"/>
            </a:pPr>
            <a:r>
              <a:rPr lang="ru-RU" dirty="0" smtClean="0"/>
              <a:t>Неналоговые доходы</a:t>
            </a:r>
          </a:p>
          <a:p>
            <a:pPr marL="342900" indent="-342900">
              <a:buAutoNum type="arabicPeriod"/>
            </a:pPr>
            <a:r>
              <a:rPr lang="ru-RU" dirty="0" smtClean="0"/>
              <a:t>Безвозмездные поступления</a:t>
            </a:r>
          </a:p>
          <a:p>
            <a:pPr marL="342900" indent="-342900">
              <a:buAutoNum type="arabicPeriod"/>
            </a:pPr>
            <a:r>
              <a:rPr lang="ru-RU" dirty="0" smtClean="0"/>
              <a:t>Основные мероприятия по мобилизации доходов бюджета</a:t>
            </a:r>
          </a:p>
          <a:p>
            <a:pPr marL="342900" indent="-342900">
              <a:buAutoNum type="arabicPeriod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6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29" y="2058901"/>
            <a:ext cx="2117306" cy="310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37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229589"/>
            <a:ext cx="8915399" cy="82731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Структура доходов бюджета района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7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532338"/>
              </p:ext>
            </p:extLst>
          </p:nvPr>
        </p:nvGraphicFramePr>
        <p:xfrm>
          <a:off x="2004348" y="1197807"/>
          <a:ext cx="9870977" cy="2300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5748"/>
                <a:gridCol w="1047455"/>
                <a:gridCol w="1022002"/>
                <a:gridCol w="1113932"/>
                <a:gridCol w="1011751"/>
                <a:gridCol w="1080655"/>
                <a:gridCol w="1033153"/>
                <a:gridCol w="1116281"/>
              </a:tblGrid>
              <a:tr h="352870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latin typeface="+mn-lt"/>
                        </a:rPr>
                        <a:t>Показатель</a:t>
                      </a:r>
                      <a:endParaRPr lang="ru-RU" sz="1200" dirty="0">
                        <a:ln>
                          <a:noFill/>
                        </a:ln>
                        <a:latin typeface="+mn-lt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latin typeface="+mn-lt"/>
                        </a:rPr>
                        <a:t>2016 год</a:t>
                      </a:r>
                      <a:endParaRPr lang="ru-RU" sz="1200" dirty="0">
                        <a:ln>
                          <a:noFill/>
                        </a:ln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2017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2018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</a:rPr>
                        <a:t>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2019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</a:tr>
              <a:tr h="72387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+mn-lt"/>
                        </a:rPr>
                        <a:t>Сумма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+mn-lt"/>
                        </a:rPr>
                        <a:t>Темп роста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+mn-lt"/>
                        </a:rPr>
                        <a:t> (к 2016 году в %)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+mn-lt"/>
                        </a:rPr>
                        <a:t>Сумма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+mn-lt"/>
                        </a:rPr>
                        <a:t>Темп роста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+mn-lt"/>
                        </a:rPr>
                        <a:t> (к 2017 году в %)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+mn-lt"/>
                        </a:rPr>
                        <a:t>Сумма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+mn-lt"/>
                        </a:rPr>
                        <a:t>Темп роста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+mn-lt"/>
                        </a:rPr>
                        <a:t> (к 2018 году в %)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</a:tr>
              <a:tr h="21723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всего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1 743 703,0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1 607 552,4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526 444,6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88,8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1 541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308,6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723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том,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236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доходы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737,3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231 189,0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243 900,0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256 902,0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723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доходы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560 006,9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504 204,0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506 718,0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100,5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509 038,0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536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942 958,8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872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159,4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775 826,6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775 368,6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464988468"/>
              </p:ext>
            </p:extLst>
          </p:nvPr>
        </p:nvGraphicFramePr>
        <p:xfrm>
          <a:off x="1888958" y="3624084"/>
          <a:ext cx="6726122" cy="3032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711543" y="918403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8229600" y="3609264"/>
            <a:ext cx="39623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Уменьшение доходов в 2017 году связано с уменьшением безвозмездных </a:t>
            </a:r>
            <a:r>
              <a:rPr lang="ru-RU" sz="1600" dirty="0"/>
              <a:t>поступлений от сельских </a:t>
            </a:r>
            <a:r>
              <a:rPr lang="ru-RU" sz="1600" dirty="0" smtClean="0"/>
              <a:t>поселений и из </a:t>
            </a:r>
            <a:r>
              <a:rPr lang="ru-RU" sz="1600" dirty="0"/>
              <a:t>областного бюджета по </a:t>
            </a:r>
            <a:r>
              <a:rPr lang="ru-RU" sz="1600" dirty="0" smtClean="0"/>
              <a:t>дотации и субсидии. Уменьшение налоговых доходов </a:t>
            </a:r>
            <a:r>
              <a:rPr lang="ru-RU" sz="1600" dirty="0"/>
              <a:t>связано </a:t>
            </a:r>
            <a:r>
              <a:rPr lang="ru-RU" sz="1600" dirty="0" smtClean="0"/>
              <a:t>с уменьшением дополнительного норматива отчислений, неналоговых с уменьшением поступлений доходов </a:t>
            </a:r>
            <a:r>
              <a:rPr lang="ru-RU" sz="1600" dirty="0"/>
              <a:t>от аренды земельных участков и </a:t>
            </a:r>
            <a:r>
              <a:rPr lang="ru-RU" sz="1600" dirty="0" smtClean="0"/>
              <a:t>имущества.</a:t>
            </a:r>
            <a:endParaRPr lang="ru-RU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/>
              <a:t>2</a:t>
            </a:r>
            <a:r>
              <a:rPr lang="ru-RU" sz="1400" dirty="0" smtClean="0"/>
              <a:t>. Доходы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18743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390526"/>
            <a:ext cx="8915399" cy="61355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Налоговые доходы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8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042995"/>
              </p:ext>
            </p:extLst>
          </p:nvPr>
        </p:nvGraphicFramePr>
        <p:xfrm>
          <a:off x="1721923" y="1413168"/>
          <a:ext cx="10272156" cy="41806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012"/>
                <a:gridCol w="3408218"/>
                <a:gridCol w="890650"/>
                <a:gridCol w="843148"/>
                <a:gridCol w="950026"/>
                <a:gridCol w="926275"/>
                <a:gridCol w="938151"/>
                <a:gridCol w="843148"/>
                <a:gridCol w="997528"/>
              </a:tblGrid>
              <a:tr h="333647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№ п/п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Показатель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2016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2017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2018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</a:rPr>
                        <a:t>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2019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</a:tr>
              <a:tr h="6844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2016 году в %)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2017 году в %)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2018 году в %)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налоговые доходы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240 737,3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189,0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243 900,0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256 902,0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 на доходы физических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лиц (НДФЛ)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222 624,5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211 424,0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95,0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223 924,0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236 772,0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2.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Единый налог на вмененный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 (ЕНВД)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5 353,0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5 900,0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110,2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5 900,0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5 900,0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3.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Единый сельскохозяйственный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 (ЕСХН)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1 831,7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1 900,0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103,7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938,0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1 938,0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4.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Налог, взимаемый в связи с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применением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патентной системы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налогообложения (Патент)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710,0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82,1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706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5.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Транспортный налог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1 621,7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1 755,0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108,2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1 775,0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1 775,0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6.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Государственная пошлина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8 412,3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9 500,0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112,9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9 643,0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9 787,0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7.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Задолженность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перерасчеты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 отмененным налогам, сборам и иным платежам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954387" y="1108408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/>
              <a:t>2</a:t>
            </a:r>
            <a:r>
              <a:rPr lang="ru-RU" sz="1400" dirty="0" smtClean="0"/>
              <a:t>. Доходы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89143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9</a:t>
            </a:fld>
            <a:endParaRPr lang="ru-RU"/>
          </a:p>
        </p:txBody>
      </p:sp>
      <p:graphicFrame>
        <p:nvGraphicFramePr>
          <p:cNvPr id="35" name="Диаграмма 34"/>
          <p:cNvGraphicFramePr/>
          <p:nvPr>
            <p:extLst>
              <p:ext uri="{D42A27DB-BD31-4B8C-83A1-F6EECF244321}">
                <p14:modId xmlns:p14="http://schemas.microsoft.com/office/powerpoint/2010/main" val="1430483554"/>
              </p:ext>
            </p:extLst>
          </p:nvPr>
        </p:nvGraphicFramePr>
        <p:xfrm>
          <a:off x="1157200" y="2123420"/>
          <a:ext cx="6145300" cy="4518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8" name="Диаграмма 47"/>
          <p:cNvGraphicFramePr/>
          <p:nvPr>
            <p:extLst>
              <p:ext uri="{D42A27DB-BD31-4B8C-83A1-F6EECF244321}">
                <p14:modId xmlns:p14="http://schemas.microsoft.com/office/powerpoint/2010/main" val="2307989371"/>
              </p:ext>
            </p:extLst>
          </p:nvPr>
        </p:nvGraphicFramePr>
        <p:xfrm>
          <a:off x="7068167" y="1654522"/>
          <a:ext cx="4664075" cy="42128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" name="Заголовок 1"/>
          <p:cNvSpPr>
            <a:spLocks noGrp="1"/>
          </p:cNvSpPr>
          <p:nvPr>
            <p:ph type="title"/>
          </p:nvPr>
        </p:nvSpPr>
        <p:spPr>
          <a:xfrm>
            <a:off x="2589212" y="390526"/>
            <a:ext cx="8915399" cy="61355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Налоговые доходы</a:t>
            </a:r>
            <a:endParaRPr lang="ru-RU" sz="3200" dirty="0"/>
          </a:p>
        </p:txBody>
      </p:sp>
      <p:sp>
        <p:nvSpPr>
          <p:cNvPr id="53" name="TextBox 52"/>
          <p:cNvSpPr txBox="1"/>
          <p:nvPr/>
        </p:nvSpPr>
        <p:spPr>
          <a:xfrm>
            <a:off x="2438400" y="1600200"/>
            <a:ext cx="368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/>
                </a:solidFill>
              </a:rPr>
              <a:t>Структура</a:t>
            </a:r>
            <a:endParaRPr lang="ru-RU" sz="2000" b="1" dirty="0">
              <a:solidFill>
                <a:schemeClr val="tx2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130038" y="2000310"/>
            <a:ext cx="749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тыс. рублей</a:t>
            </a:r>
            <a:endParaRPr lang="ru-RU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/>
              <a:t>2</a:t>
            </a:r>
            <a:r>
              <a:rPr lang="ru-RU" sz="1400" dirty="0" smtClean="0"/>
              <a:t>. Доходы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28704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3915</TotalTime>
  <Words>4416</Words>
  <Application>Microsoft Office PowerPoint</Application>
  <PresentationFormat>Произвольный</PresentationFormat>
  <Paragraphs>1786</Paragraphs>
  <Slides>32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Легкий дым</vt:lpstr>
      <vt:lpstr>Бюджет Кемеровского муниципального района на 2017 год и плановый период 2018-2019 годов в соответствии с Решением Совета народных депутатов Кемеровского муниципального района от 27.12.2016 № 49</vt:lpstr>
      <vt:lpstr>Раздел 1. Общие характеристики бюджета</vt:lpstr>
      <vt:lpstr>Основные параметры бюджета</vt:lpstr>
      <vt:lpstr>Муниципальные внутренние заимствования</vt:lpstr>
      <vt:lpstr>Основные приоритеты бюджетной и налоговой политики</vt:lpstr>
      <vt:lpstr>Раздел 2. Доходы бюджета</vt:lpstr>
      <vt:lpstr>Структура доходов бюджета района</vt:lpstr>
      <vt:lpstr>Налоговые доходы</vt:lpstr>
      <vt:lpstr>Налоговые доходы</vt:lpstr>
      <vt:lpstr>Неналоговые доходы</vt:lpstr>
      <vt:lpstr>Неналоговые доходы</vt:lpstr>
      <vt:lpstr>Неналоговые доходы</vt:lpstr>
      <vt:lpstr>Безвозмездные поступления</vt:lpstr>
      <vt:lpstr>Безвозмездные поступления</vt:lpstr>
      <vt:lpstr>Безвозмездные поступления</vt:lpstr>
      <vt:lpstr>Основные мероприятия по мобилизации доходов бюджета</vt:lpstr>
      <vt:lpstr>Раздел 3. Расходы бюджета</vt:lpstr>
      <vt:lpstr>Динамика расходов бюджета района на выполнение основных функций государства</vt:lpstr>
      <vt:lpstr>Структура расходов бюджета по разделам и подразделам функциональной классификации</vt:lpstr>
      <vt:lpstr>Презентация PowerPoint</vt:lpstr>
      <vt:lpstr>Презентация PowerPoint</vt:lpstr>
      <vt:lpstr>Презентация PowerPoint</vt:lpstr>
      <vt:lpstr>Презентация PowerPoint</vt:lpstr>
      <vt:lpstr>Муниципальные программы</vt:lpstr>
      <vt:lpstr>Муниципальные программы</vt:lpstr>
      <vt:lpstr>Муниципальные программы</vt:lpstr>
      <vt:lpstr>Муниципальные программы</vt:lpstr>
      <vt:lpstr>Муниципальные программы</vt:lpstr>
      <vt:lpstr>Муниципальные программы</vt:lpstr>
      <vt:lpstr>Муниципальные программы</vt:lpstr>
      <vt:lpstr>Раздел 4. Межбюджетные отношения</vt:lpstr>
      <vt:lpstr>Раздел 5. Муниципальный долг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Svetlana Ishkova</dc:creator>
  <cp:lastModifiedBy>Игнатий Карташов</cp:lastModifiedBy>
  <cp:revision>1274</cp:revision>
  <cp:lastPrinted>2017-04-10T03:07:25Z</cp:lastPrinted>
  <dcterms:created xsi:type="dcterms:W3CDTF">2014-07-28T07:22:52Z</dcterms:created>
  <dcterms:modified xsi:type="dcterms:W3CDTF">2018-02-14T09:45:21Z</dcterms:modified>
</cp:coreProperties>
</file>