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  <p:sldId id="256" r:id="rId3"/>
    <p:sldId id="260" r:id="rId4"/>
    <p:sldId id="269" r:id="rId5"/>
    <p:sldId id="270" r:id="rId6"/>
    <p:sldId id="271" r:id="rId7"/>
    <p:sldId id="266" r:id="rId8"/>
    <p:sldId id="272" r:id="rId9"/>
    <p:sldId id="277" r:id="rId10"/>
    <p:sldId id="274" r:id="rId11"/>
    <p:sldId id="275" r:id="rId12"/>
    <p:sldId id="276" r:id="rId13"/>
    <p:sldId id="262" r:id="rId14"/>
    <p:sldId id="280" r:id="rId15"/>
    <p:sldId id="281" r:id="rId16"/>
    <p:sldId id="282" r:id="rId17"/>
    <p:sldId id="286" r:id="rId18"/>
    <p:sldId id="284" r:id="rId19"/>
    <p:sldId id="265" r:id="rId20"/>
    <p:sldId id="289" r:id="rId21"/>
    <p:sldId id="288" r:id="rId22"/>
    <p:sldId id="287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1809"/>
    <a:srgbClr val="DE4500"/>
    <a:srgbClr val="FFCCCC"/>
    <a:srgbClr val="10710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7E1A8-DC18-4C50-B1F9-A28289E3D0F9}" type="datetimeFigureOut">
              <a:rPr lang="ru-RU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001115-930B-4A21-B08E-4A74D63922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D56DA-1AAF-4474-8210-4A19D93C225D}" type="datetimeFigureOut">
              <a:rPr lang="ru-RU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B40D2-211B-44E7-9F4D-7EDE86036F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30CAB-EEE1-47F3-A7C8-AF87D377A56D}" type="datetimeFigureOut">
              <a:rPr lang="ru-RU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E42F7-3862-428D-9EBD-AE63B580B3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E9F17-E1A4-476C-BA52-58B5BCDA6F8C}" type="datetimeFigureOut">
              <a:rPr lang="ru-RU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1B084-4518-4C85-97FC-0187CA1718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7FD2A-3D1B-4E7B-AD5F-CC8206874D58}" type="datetimeFigureOut">
              <a:rPr lang="ru-RU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96C24-C602-4F6C-9EE4-A98D6ABCF8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AD8EB-BB21-47A5-93E1-E6C236C266D7}" type="datetimeFigureOut">
              <a:rPr lang="ru-RU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900B4-9E97-49ED-8FDD-31067D2B90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C1754-074E-46E0-9064-F0964745B63C}" type="datetimeFigureOut">
              <a:rPr lang="ru-RU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3C07C-B6DB-4DD1-B05B-5737E07F9B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6ADFF-8321-4389-99A6-1E5CC299439B}" type="datetimeFigureOut">
              <a:rPr lang="ru-RU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7B857-30E2-4BCE-AEFD-C63B1034A1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90A03-4612-476C-B293-B7B79CAFEC91}" type="datetimeFigureOut">
              <a:rPr lang="ru-RU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0650E-0797-4CFC-8577-1BB7C0F56C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6DC0-4264-4BE0-97F8-B5478624D1D6}" type="datetimeFigureOut">
              <a:rPr lang="ru-RU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CBB2F-5DBC-4852-A920-E2D9B38E0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29062-764E-4E38-A1C8-1125A5ACE420}" type="datetimeFigureOut">
              <a:rPr lang="ru-RU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D852A-2491-4D98-B480-4DE9DC1992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1C6EFB7-5F90-4FFE-800C-42ADBEEBC0E6}" type="datetimeFigureOut">
              <a:rPr lang="ru-RU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11FFF4-0F73-42F9-A7BB-6092475F26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3" r:id="rId4"/>
    <p:sldLayoutId id="2147483687" r:id="rId5"/>
    <p:sldLayoutId id="2147483682" r:id="rId6"/>
    <p:sldLayoutId id="2147483688" r:id="rId7"/>
    <p:sldLayoutId id="2147483689" r:id="rId8"/>
    <p:sldLayoutId id="2147483690" r:id="rId9"/>
    <p:sldLayoutId id="2147483681" r:id="rId10"/>
    <p:sldLayoutId id="2147483691" r:id="rId11"/>
  </p:sldLayoutIdLst>
  <p:transition>
    <p:strips dir="ld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7" Type="http://schemas.openxmlformats.org/officeDocument/2006/relationships/image" Target="../media/image56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10" Type="http://schemas.openxmlformats.org/officeDocument/2006/relationships/image" Target="../media/image69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5" descr="D:\Новая папка (8)\Презентация Microsoft PowerPoint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3" descr="D:\Новая папка (8)\Графика\Coat_of_Arms_of_Kemerovo_rayon_(Kemerovo_oblast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285750"/>
            <a:ext cx="124936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D:\Новая папка (8)\фото каникулы\Елыкаево Собери ребенка в школу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/>
            </a:extLst>
          </a:blip>
          <a:srcRect b="-101"/>
          <a:stretch/>
        </p:blipFill>
        <p:spPr bwMode="auto">
          <a:xfrm>
            <a:off x="6000760" y="3714752"/>
            <a:ext cx="2051738" cy="13647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1" name="Picture 7" descr="D:\Новая папка (8)\фото каникулы\Изображение 113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/>
            </a:extLst>
          </a:blip>
          <a:srcRect/>
          <a:stretch/>
        </p:blipFill>
        <p:spPr bwMode="auto">
          <a:xfrm>
            <a:off x="3714744" y="2214554"/>
            <a:ext cx="2079588" cy="1364730"/>
          </a:xfrm>
          <a:prstGeom prst="rect">
            <a:avLst/>
          </a:prstGeom>
          <a:solidFill>
            <a:srgbClr val="92D050"/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2" name="Picture 8" descr="D:\Новая папка (8)\фото каникулы\Рассады цветов нужно много, поэтому работаем все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/>
            </a:extLst>
          </a:blip>
          <a:srcRect/>
          <a:stretch/>
        </p:blipFill>
        <p:spPr bwMode="auto">
          <a:xfrm>
            <a:off x="6000760" y="2214554"/>
            <a:ext cx="2051738" cy="13647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4" name="Picture 10" descr="D:\Новая папка (8)\фото каникулы\Фото2744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/>
            </a:extLst>
          </a:blip>
          <a:srcRect/>
          <a:stretch/>
        </p:blipFill>
        <p:spPr bwMode="auto">
          <a:xfrm>
            <a:off x="1428728" y="3714752"/>
            <a:ext cx="2051738" cy="13647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5" name="Picture 11" descr="D:\Новая папка (8)\фото каникулы\SDC10175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/>
            </a:extLst>
          </a:blip>
          <a:srcRect/>
          <a:stretch/>
        </p:blipFill>
        <p:spPr bwMode="auto">
          <a:xfrm>
            <a:off x="3714744" y="3714752"/>
            <a:ext cx="2071702" cy="13720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6" name="Picture 12" descr="D:\Новая папка (8)\фото каникулы\000_8877.jpg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/>
            </a:extLst>
          </a:blip>
          <a:srcRect/>
          <a:stretch/>
        </p:blipFill>
        <p:spPr bwMode="auto">
          <a:xfrm>
            <a:off x="1428728" y="5214950"/>
            <a:ext cx="2078186" cy="13647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1738536" y="260648"/>
            <a:ext cx="7405464" cy="11233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rgbClr val="0066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  <a:cs typeface="+mn-cs"/>
              </a:rPr>
              <a:t>Летний отдых детей 2012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rgbClr val="0066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  <a:cs typeface="+mn-cs"/>
              </a:rPr>
              <a:t>В Кемеровском муниципальном районе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800" b="1" dirty="0">
              <a:ln w="19050">
                <a:solidFill>
                  <a:schemeClr val="bg1"/>
                </a:solidFill>
                <a:prstDash val="solid"/>
              </a:ln>
              <a:solidFill>
                <a:srgbClr val="0066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 Black" pitchFamily="34" charset="0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643306" y="5214950"/>
            <a:ext cx="4429156" cy="1357322"/>
          </a:xfrm>
          <a:prstGeom prst="rect">
            <a:avLst/>
          </a:prstGeom>
          <a:solidFill>
            <a:schemeClr val="bg2">
              <a:lumMod val="90000"/>
            </a:schemeClr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ln w="19050">
                  <a:solidFill>
                    <a:schemeClr val="bg1"/>
                  </a:solidFill>
                  <a:prstDash val="solid"/>
                </a:ln>
                <a:solidFill>
                  <a:srgbClr val="A71809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М.В.Коляденко</a:t>
            </a:r>
            <a:endParaRPr lang="ru-RU" sz="2400" b="1" dirty="0">
              <a:ln w="19050">
                <a:solidFill>
                  <a:schemeClr val="bg1"/>
                </a:solidFill>
                <a:prstDash val="solid"/>
              </a:ln>
              <a:solidFill>
                <a:srgbClr val="A71809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 Black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rgbClr val="A71809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заместитель главы района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rgbClr val="A71809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по социальным вопросам</a:t>
            </a:r>
          </a:p>
        </p:txBody>
      </p:sp>
      <p:pic>
        <p:nvPicPr>
          <p:cNvPr id="14" name="Рисунок 13" descr="C:\Documents and Settings\Юзер\Рабочий стол\Т.Н.Гурина\мероприятия\каникулы 2012\фото каникулы\тюльберский тюльберский городок\DSC00790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28728" y="2214554"/>
            <a:ext cx="2071702" cy="1382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лето 2012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4438"/>
            <a:ext cx="8553450" cy="17145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solidFill>
                  <a:srgbClr val="C00000"/>
                </a:solidFill>
              </a:rPr>
              <a:t>Отдел опеки и попечительства –  </a:t>
            </a:r>
            <a:endParaRPr lang="ru-RU" b="1" dirty="0" smtClean="0"/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100% 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детей-сирот, детей, оставшихся без попечения родителей, а так же детей 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из опекаемых семей оздоровлены.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4" name="Рисунок 3" descr="C:\Documents and Settings\Юзер\Рабочий стол\Т.Н.Гурина\фотографии\колосок\За лекарственными травами и ягодой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25" y="3143250"/>
            <a:ext cx="2857500" cy="1714500"/>
          </a:xfrm>
          <a:prstGeom prst="rect">
            <a:avLst/>
          </a:prstGeom>
          <a:ln w="3175">
            <a:solidFill>
              <a:schemeClr val="accent6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5072063"/>
            <a:ext cx="2357438" cy="1565275"/>
          </a:xfrm>
          <a:prstGeom prst="rect">
            <a:avLst/>
          </a:prstGeom>
          <a:ln w="3175">
            <a:solidFill>
              <a:schemeClr val="accent6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 descr="DSCN017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3" y="3071813"/>
            <a:ext cx="2643187" cy="1822450"/>
          </a:xfrm>
          <a:prstGeom prst="rect">
            <a:avLst/>
          </a:prstGeom>
          <a:ln w="3175">
            <a:solidFill>
              <a:schemeClr val="accent6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лето 2012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700213"/>
            <a:ext cx="8429625" cy="1571625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solidFill>
                  <a:srgbClr val="C00000"/>
                </a:solidFill>
              </a:rPr>
              <a:t>Комиссия по делам несовершеннолетних 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solidFill>
                  <a:srgbClr val="C00000"/>
                </a:solidFill>
              </a:rPr>
              <a:t>и ОПДН 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>отрабатывались списки, 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проводились межведомственные рейды</a:t>
            </a:r>
            <a:endParaRPr lang="ru-RU" dirty="0"/>
          </a:p>
        </p:txBody>
      </p:sp>
      <p:pic>
        <p:nvPicPr>
          <p:cNvPr id="6" name="Рисунок 5" descr="E:\Вечерние рейды. июль 2012\Изображение 07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91221" y="3652841"/>
            <a:ext cx="2643207" cy="1928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175">
            <a:solidFill>
              <a:schemeClr val="accent6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C:\Documents and Settings\Юзер\Рабочий стол\Т.Н.Гурина\мероприятия\каникулы 2012\фото каникулы\Рейд по условно-осужденным 16.08.2012\Изображение 0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6045" y="3652841"/>
            <a:ext cx="2571769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175">
            <a:solidFill>
              <a:schemeClr val="accent6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 descr="Изображение 18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81328" y="3652841"/>
            <a:ext cx="2571767" cy="19305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175">
            <a:solidFill>
              <a:schemeClr val="accent6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558" name="Содержимое 2"/>
          <p:cNvSpPr txBox="1">
            <a:spLocks/>
          </p:cNvSpPr>
          <p:nvPr/>
        </p:nvSpPr>
        <p:spPr bwMode="auto">
          <a:xfrm>
            <a:off x="0" y="5734050"/>
            <a:ext cx="9144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None/>
            </a:pPr>
            <a:r>
              <a:rPr lang="ru-RU" sz="2800" b="1">
                <a:solidFill>
                  <a:srgbClr val="7030A0"/>
                </a:solidFill>
                <a:latin typeface="Franklin Gothic Book" pitchFamily="34" charset="0"/>
              </a:rPr>
              <a:t>Уровень правонарушений сократился на </a:t>
            </a:r>
            <a:r>
              <a:rPr lang="ru-RU" sz="2800" b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lin Gothic Book" pitchFamily="34" charset="0"/>
              </a:rPr>
              <a:t>25%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</a:pPr>
            <a:endParaRPr lang="ru-RU" sz="28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ranklin Gothic Book" pitchFamily="34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5767398" cy="82866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лето 2012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85875"/>
            <a:ext cx="8624888" cy="1857375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400" b="1" dirty="0" smtClean="0">
                <a:solidFill>
                  <a:srgbClr val="FF0000"/>
                </a:solidFill>
              </a:rPr>
              <a:t>Социальные работники </a:t>
            </a:r>
            <a:r>
              <a:rPr lang="ru-RU" dirty="0" smtClean="0">
                <a:solidFill>
                  <a:srgbClr val="FF0000"/>
                </a:solidFill>
              </a:rPr>
              <a:t>–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>
                <a:solidFill>
                  <a:srgbClr val="7030A0"/>
                </a:solidFill>
              </a:rPr>
              <a:t>- дети из малообеспеченных, многодетных семей;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>
                <a:solidFill>
                  <a:srgbClr val="7030A0"/>
                </a:solidFill>
              </a:rPr>
              <a:t>- дети с ограниченными возможностями здоровья (инвалиды);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>
                <a:solidFill>
                  <a:srgbClr val="7030A0"/>
                </a:solidFill>
              </a:rPr>
              <a:t>- дети из семей, находящихся в трудной жизненной ситуации. 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i="1" dirty="0" smtClean="0">
                <a:solidFill>
                  <a:srgbClr val="C00000"/>
                </a:solidFill>
              </a:rPr>
              <a:t>Оздоровлено - 1758 чел.  </a:t>
            </a:r>
            <a:endParaRPr lang="ru-RU" sz="2900" i="1" dirty="0" smtClean="0">
              <a:solidFill>
                <a:srgbClr val="0070C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643314"/>
            <a:ext cx="2500382" cy="18756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175">
            <a:solidFill>
              <a:schemeClr val="accent6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4286256"/>
            <a:ext cx="2203534" cy="20454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175">
            <a:solidFill>
              <a:schemeClr val="accent6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5110186"/>
            <a:ext cx="2038350" cy="167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175">
            <a:solidFill>
              <a:schemeClr val="accent6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80" name="Picture 8" descr="IMG_353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7516" y="3279787"/>
            <a:ext cx="2566450" cy="17208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175">
            <a:solidFill>
              <a:schemeClr val="accent6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трелка вправо 11"/>
          <p:cNvSpPr/>
          <p:nvPr/>
        </p:nvSpPr>
        <p:spPr>
          <a:xfrm>
            <a:off x="4356100" y="3716338"/>
            <a:ext cx="571500" cy="357187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4356100" y="2781300"/>
            <a:ext cx="571500" cy="357188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4284663" y="1773238"/>
            <a:ext cx="571500" cy="357187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612" y="482600"/>
            <a:ext cx="8686801" cy="838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Лето 2012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1557338"/>
            <a:ext cx="4249738" cy="2663825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200" b="1" dirty="0" smtClean="0">
                <a:solidFill>
                  <a:srgbClr val="91581F"/>
                </a:solidFill>
              </a:rPr>
              <a:t>График работы: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2200" dirty="0" smtClean="0">
                <a:solidFill>
                  <a:srgbClr val="FFFFFF"/>
                </a:solidFill>
              </a:rPr>
              <a:t>- летние пришкольные лагеря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2200" dirty="0" smtClean="0">
                <a:solidFill>
                  <a:srgbClr val="FFFFFF"/>
                </a:solidFill>
              </a:rPr>
              <a:t> и трудовые отряды - </a:t>
            </a:r>
            <a:r>
              <a:rPr lang="ru-RU" sz="2200" dirty="0" smtClean="0">
                <a:solidFill>
                  <a:srgbClr val="C00000"/>
                </a:solidFill>
              </a:rPr>
              <a:t>с 09.00 до 15.00 час.;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2200" dirty="0" smtClean="0">
                <a:solidFill>
                  <a:srgbClr val="FFFFFF"/>
                </a:solidFill>
                <a:latin typeface="Arial" charset="0"/>
              </a:rPr>
              <a:t>- </a:t>
            </a:r>
            <a:r>
              <a:rPr lang="ru-RU" sz="2200" dirty="0" smtClean="0">
                <a:solidFill>
                  <a:srgbClr val="FFFFFF"/>
                </a:solidFill>
              </a:rPr>
              <a:t>игровые площадки при ДК  -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200" dirty="0" smtClean="0">
                <a:solidFill>
                  <a:srgbClr val="FFFFFF"/>
                </a:solidFill>
              </a:rPr>
              <a:t>   </a:t>
            </a:r>
            <a:r>
              <a:rPr lang="ru-RU" sz="2200" dirty="0" smtClean="0">
                <a:solidFill>
                  <a:srgbClr val="C00000"/>
                </a:solidFill>
              </a:rPr>
              <a:t> с 15.00  до 18.00 час.; 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2200" dirty="0" smtClean="0">
                <a:solidFill>
                  <a:srgbClr val="FFFFFF"/>
                </a:solidFill>
                <a:latin typeface="Arial" charset="0"/>
              </a:rPr>
              <a:t>- </a:t>
            </a:r>
            <a:r>
              <a:rPr lang="ru-RU" sz="2200" dirty="0" smtClean="0">
                <a:solidFill>
                  <a:srgbClr val="FFFFFF"/>
                </a:solidFill>
              </a:rPr>
              <a:t>спортивные площадки –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200" dirty="0" smtClean="0">
                <a:solidFill>
                  <a:srgbClr val="FFFFFF"/>
                </a:solidFill>
              </a:rPr>
              <a:t>  </a:t>
            </a:r>
            <a:r>
              <a:rPr lang="ru-RU" sz="2200" dirty="0" smtClean="0">
                <a:solidFill>
                  <a:srgbClr val="C00000"/>
                </a:solidFill>
              </a:rPr>
              <a:t>с 18.00  до  21.00 час. </a:t>
            </a:r>
          </a:p>
          <a:p>
            <a:pPr eaLnBrk="1" hangingPunct="1">
              <a:lnSpc>
                <a:spcPct val="80000"/>
              </a:lnSpc>
            </a:pPr>
            <a:endParaRPr lang="ru-RU" sz="2500" dirty="0" smtClean="0">
              <a:solidFill>
                <a:srgbClr val="FFFFFF"/>
              </a:solidFill>
            </a:endParaRPr>
          </a:p>
        </p:txBody>
      </p:sp>
      <p:pic>
        <p:nvPicPr>
          <p:cNvPr id="4" name="Рисунок 3" descr="C:\Documents and Settings\Юзер\Рабочий стол\Т.Н.Гурина\мероприятия\каникулы 2012\фото каникулы\школьные лагеря\P717068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4786313"/>
            <a:ext cx="2571750" cy="1857375"/>
          </a:xfrm>
          <a:prstGeom prst="rect">
            <a:avLst/>
          </a:prstGeom>
          <a:ln w="3175">
            <a:solidFill>
              <a:schemeClr val="accent6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IMAG00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13" y="4751388"/>
            <a:ext cx="2571750" cy="1931987"/>
          </a:xfrm>
          <a:prstGeom prst="rect">
            <a:avLst/>
          </a:prstGeom>
          <a:ln w="3175">
            <a:solidFill>
              <a:schemeClr val="accent6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 descr="DSC0150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88" y="4786313"/>
            <a:ext cx="2500312" cy="1874837"/>
          </a:xfrm>
          <a:prstGeom prst="rect">
            <a:avLst/>
          </a:prstGeom>
          <a:ln w="3175">
            <a:solidFill>
              <a:schemeClr val="accent6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4932363" y="2565400"/>
            <a:ext cx="3997355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62500" lnSpcReduction="20000"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3200" b="1" dirty="0"/>
              <a:t>26 игровых площадок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3200" b="1" dirty="0"/>
              <a:t>(1500 мероприятий</a:t>
            </a:r>
            <a:r>
              <a:rPr lang="ru-RU" sz="3200" dirty="0"/>
              <a:t>)</a:t>
            </a:r>
            <a:r>
              <a:rPr lang="ru-RU" sz="3200" b="1" dirty="0"/>
              <a:t> - </a:t>
            </a:r>
            <a:r>
              <a:rPr lang="ru-RU" sz="3200" b="1" dirty="0" smtClean="0">
                <a:solidFill>
                  <a:srgbClr val="C00000"/>
                </a:solidFill>
              </a:rPr>
              <a:t>7000 </a:t>
            </a:r>
            <a:r>
              <a:rPr lang="ru-RU" sz="3200" b="1" dirty="0">
                <a:solidFill>
                  <a:srgbClr val="C00000"/>
                </a:solidFill>
              </a:rPr>
              <a:t>чел. </a:t>
            </a:r>
            <a:endParaRPr lang="ru-RU" sz="3200" dirty="0">
              <a:solidFill>
                <a:srgbClr val="C00000"/>
              </a:solidFill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3200" dirty="0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929188" y="3500438"/>
            <a:ext cx="4000530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2000" b="1" dirty="0"/>
              <a:t>14 спортивных площадок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2000" b="1" dirty="0"/>
              <a:t>(180 соревнований) - </a:t>
            </a:r>
            <a:r>
              <a:rPr lang="ru-RU" sz="2000" b="1" dirty="0">
                <a:solidFill>
                  <a:srgbClr val="C00000"/>
                </a:solidFill>
              </a:rPr>
              <a:t>2000 чел. </a:t>
            </a: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932363" y="1628775"/>
            <a:ext cx="3997355" cy="660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indent="-342900" algn="ctr">
              <a:buClr>
                <a:schemeClr val="accent1"/>
              </a:buClr>
              <a:buSzPct val="70000"/>
            </a:pPr>
            <a:r>
              <a:rPr lang="ru-RU" sz="2000" b="1" dirty="0">
                <a:solidFill>
                  <a:srgbClr val="FFFFFF"/>
                </a:solidFill>
                <a:cs typeface="Arial" charset="0"/>
              </a:rPr>
              <a:t>15 оздоровительных лагерей </a:t>
            </a:r>
          </a:p>
          <a:p>
            <a:pPr indent="-342900" algn="ctr">
              <a:buClr>
                <a:schemeClr val="accent1"/>
              </a:buClr>
              <a:buSzPct val="70000"/>
            </a:pPr>
            <a:r>
              <a:rPr lang="ru-RU" sz="2000" b="1" dirty="0">
                <a:solidFill>
                  <a:srgbClr val="FFFFFF"/>
                </a:solidFill>
                <a:cs typeface="Arial" charset="0"/>
              </a:rPr>
              <a:t>(2 сезона </a:t>
            </a:r>
            <a:r>
              <a:rPr lang="ru-RU" sz="2000" b="1" dirty="0" err="1">
                <a:solidFill>
                  <a:srgbClr val="FFFFFF"/>
                </a:solidFill>
                <a:cs typeface="Arial" charset="0"/>
              </a:rPr>
              <a:t>х</a:t>
            </a:r>
            <a:r>
              <a:rPr lang="ru-RU" sz="2000" b="1" dirty="0">
                <a:solidFill>
                  <a:srgbClr val="FFFFFF"/>
                </a:solidFill>
                <a:cs typeface="Arial" charset="0"/>
              </a:rPr>
              <a:t> 18 дней) – </a:t>
            </a:r>
            <a:r>
              <a:rPr lang="ru-RU" sz="2000" b="1" dirty="0">
                <a:solidFill>
                  <a:srgbClr val="C00000"/>
                </a:solidFill>
                <a:cs typeface="Arial" charset="0"/>
              </a:rPr>
              <a:t>1900 чел.     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Загородный отдых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1357313"/>
            <a:ext cx="8553450" cy="1660525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Оздоровительный лагерь «Романтика» </a:t>
            </a:r>
            <a:r>
              <a:rPr lang="ru-RU" sz="2400" i="1" dirty="0" smtClean="0"/>
              <a:t>(Междуреченский район) </a:t>
            </a:r>
            <a:r>
              <a:rPr lang="ru-RU" sz="2400" dirty="0" smtClean="0">
                <a:solidFill>
                  <a:srgbClr val="C00000"/>
                </a:solidFill>
              </a:rPr>
              <a:t>– 2402,74 тыс.руб. (МБ)</a:t>
            </a:r>
            <a:endParaRPr lang="ru-RU" sz="2400" i="1" dirty="0" smtClean="0"/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200 человек (2 сезона по 100 человек)</a:t>
            </a:r>
            <a:endParaRPr lang="ru-RU" sz="26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071563" y="3071813"/>
            <a:ext cx="7215187" cy="1071562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r>
              <a:rPr lang="ru-RU" sz="3200" dirty="0">
                <a:solidFill>
                  <a:schemeClr val="bg1"/>
                </a:solidFill>
              </a:rPr>
              <a:t>Санатории </a:t>
            </a:r>
            <a:r>
              <a:rPr lang="ru-RU" sz="3200" dirty="0">
                <a:solidFill>
                  <a:srgbClr val="C00000"/>
                </a:solidFill>
              </a:rPr>
              <a:t>– </a:t>
            </a:r>
            <a:r>
              <a:rPr lang="ru-RU" sz="2400" dirty="0">
                <a:solidFill>
                  <a:srgbClr val="C00000"/>
                </a:solidFill>
              </a:rPr>
              <a:t>640,800 тыс.руб. (МБ)</a:t>
            </a:r>
            <a:endParaRPr lang="ru-RU" sz="2400" dirty="0">
              <a:solidFill>
                <a:schemeClr val="tx2"/>
              </a:solidFill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r>
              <a:rPr lang="ru-RU" sz="3200" dirty="0">
                <a:solidFill>
                  <a:schemeClr val="tx2"/>
                </a:solidFill>
              </a:rPr>
              <a:t>30 человек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4286250"/>
            <a:ext cx="3063875" cy="2292350"/>
          </a:xfrm>
          <a:prstGeom prst="rect">
            <a:avLst/>
          </a:prstGeom>
          <a:ln w="3175">
            <a:solidFill>
              <a:schemeClr val="accent6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IMG_058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88" y="4286250"/>
            <a:ext cx="3028950" cy="2268538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трудоустройство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1214438"/>
            <a:ext cx="6858000" cy="85725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240 </a:t>
            </a:r>
            <a:r>
              <a:rPr lang="ru-RU" b="1" dirty="0" smtClean="0"/>
              <a:t>несовершеннолетних  14 -18 лет</a:t>
            </a:r>
            <a:endParaRPr lang="ru-RU" sz="3100" b="1" dirty="0" smtClean="0">
              <a:solidFill>
                <a:srgbClr val="C00000"/>
              </a:solidFill>
            </a:endParaRPr>
          </a:p>
        </p:txBody>
      </p:sp>
      <p:pic>
        <p:nvPicPr>
          <p:cNvPr id="1026" name="Picture 2" descr="Рассады цветов нужно много, поэтому работаем вс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1913" y="5072063"/>
            <a:ext cx="2041525" cy="1530350"/>
          </a:xfrm>
          <a:prstGeom prst="rect">
            <a:avLst/>
          </a:prstGeom>
          <a:noFill/>
          <a:ln w="317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027" name="Picture 3" descr="Изображение 1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5072063"/>
            <a:ext cx="2071688" cy="1555750"/>
          </a:xfrm>
          <a:prstGeom prst="rect">
            <a:avLst/>
          </a:prstGeom>
          <a:noFill/>
          <a:ln w="317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029" name="Picture 5" descr="IMG_053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0" y="5072063"/>
            <a:ext cx="2071688" cy="1544637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928688" y="2214563"/>
            <a:ext cx="3500437" cy="857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3200" b="1" dirty="0"/>
              <a:t>- УО  - </a:t>
            </a: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131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/>
              <a:t>чел.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2600" b="1" dirty="0">
              <a:solidFill>
                <a:srgbClr val="C00000"/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714875" y="2214563"/>
            <a:ext cx="3571875" cy="857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/>
              <a:t>- </a:t>
            </a:r>
            <a:r>
              <a:rPr lang="ru-RU" sz="3200" b="1" dirty="0" err="1" smtClean="0"/>
              <a:t>УКСиМП</a:t>
            </a:r>
            <a:r>
              <a:rPr lang="ru-RU" sz="3200" b="1" dirty="0" smtClean="0"/>
              <a:t> </a:t>
            </a:r>
            <a:r>
              <a:rPr lang="ru-RU" sz="3200" b="1" dirty="0"/>
              <a:t>- </a:t>
            </a: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109</a:t>
            </a:r>
            <a:r>
              <a:rPr lang="ru-RU" sz="3200" b="1" dirty="0"/>
              <a:t> чел.</a:t>
            </a: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857224" y="3214686"/>
            <a:ext cx="1857374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 smtClean="0"/>
              <a:t>ФБ</a:t>
            </a:r>
            <a:r>
              <a:rPr lang="ru-RU" sz="2600" b="1" dirty="0" smtClean="0"/>
              <a:t> </a:t>
            </a:r>
            <a:r>
              <a:rPr lang="ru-RU" sz="2600" b="1" dirty="0"/>
              <a:t>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</a:rPr>
              <a:t>26 400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2600" b="1" dirty="0">
                <a:solidFill>
                  <a:srgbClr val="C00000"/>
                </a:solidFill>
              </a:rPr>
              <a:t>руб.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6429388" y="3214686"/>
            <a:ext cx="1857375" cy="785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МБ 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426 708</a:t>
            </a:r>
            <a:r>
              <a:rPr lang="ru-RU" sz="3200" b="1" dirty="0"/>
              <a:t> </a:t>
            </a:r>
            <a:r>
              <a:rPr lang="ru-RU" sz="2600" b="1" dirty="0">
                <a:solidFill>
                  <a:srgbClr val="C00000"/>
                </a:solidFill>
              </a:rPr>
              <a:t>  руб.</a:t>
            </a: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3571868" y="3214686"/>
            <a:ext cx="1857375" cy="785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ОБ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109 300 </a:t>
            </a:r>
            <a:r>
              <a:rPr lang="ru-RU" sz="2600" b="1" dirty="0">
                <a:solidFill>
                  <a:srgbClr val="C00000"/>
                </a:solidFill>
              </a:rPr>
              <a:t>руб.</a:t>
            </a:r>
          </a:p>
        </p:txBody>
      </p:sp>
      <p:sp>
        <p:nvSpPr>
          <p:cNvPr id="12" name="Нашивка 11"/>
          <p:cNvSpPr/>
          <p:nvPr/>
        </p:nvSpPr>
        <p:spPr>
          <a:xfrm rot="5400000">
            <a:off x="2543969" y="1956594"/>
            <a:ext cx="412750" cy="357188"/>
          </a:xfrm>
          <a:prstGeom prst="chevr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2857488" y="4214818"/>
            <a:ext cx="3500438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85000"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00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/>
              <a:t>Итого</a:t>
            </a:r>
            <a:r>
              <a:rPr lang="ru-RU" sz="3200" b="1" dirty="0"/>
              <a:t>:  </a:t>
            </a:r>
            <a:r>
              <a:rPr lang="ru-RU" sz="3200" b="1" dirty="0">
                <a:solidFill>
                  <a:srgbClr val="C00000"/>
                </a:solidFill>
              </a:rPr>
              <a:t>562 408 </a:t>
            </a:r>
            <a:r>
              <a:rPr lang="ru-RU" sz="2600" b="1" dirty="0">
                <a:solidFill>
                  <a:srgbClr val="C00000"/>
                </a:solidFill>
              </a:rPr>
              <a:t> руб.</a:t>
            </a:r>
          </a:p>
        </p:txBody>
      </p:sp>
      <p:sp>
        <p:nvSpPr>
          <p:cNvPr id="15" name="Нашивка 14"/>
          <p:cNvSpPr/>
          <p:nvPr/>
        </p:nvSpPr>
        <p:spPr>
          <a:xfrm rot="2314066">
            <a:off x="2455545" y="3812874"/>
            <a:ext cx="484187" cy="484188"/>
          </a:xfrm>
          <a:prstGeom prst="chevr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Нашивка 16"/>
          <p:cNvSpPr/>
          <p:nvPr/>
        </p:nvSpPr>
        <p:spPr>
          <a:xfrm rot="5400000">
            <a:off x="4286248" y="3786190"/>
            <a:ext cx="484187" cy="484187"/>
          </a:xfrm>
          <a:prstGeom prst="chevr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Нашивка 17"/>
          <p:cNvSpPr/>
          <p:nvPr/>
        </p:nvSpPr>
        <p:spPr>
          <a:xfrm rot="7453946">
            <a:off x="6166758" y="3809311"/>
            <a:ext cx="485775" cy="485775"/>
          </a:xfrm>
          <a:prstGeom prst="chevr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9" name="Picture 2" descr="IMG_349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4638" y="5072063"/>
            <a:ext cx="2225675" cy="1550987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20" name="Нашивка 19"/>
          <p:cNvSpPr/>
          <p:nvPr/>
        </p:nvSpPr>
        <p:spPr>
          <a:xfrm rot="5400000">
            <a:off x="6330157" y="1956594"/>
            <a:ext cx="412750" cy="357187"/>
          </a:xfrm>
          <a:prstGeom prst="chevr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туризм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857375"/>
            <a:ext cx="8143875" cy="11430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 smtClean="0"/>
              <a:t>Две туристические смены</a:t>
            </a:r>
            <a:r>
              <a:rPr lang="ru-RU" dirty="0" smtClean="0"/>
              <a:t> 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- 30 чел. </a:t>
            </a:r>
            <a:r>
              <a:rPr lang="ru-RU" dirty="0" smtClean="0"/>
              <a:t>на базе  музея-заповедника  «</a:t>
            </a:r>
            <a:r>
              <a:rPr lang="ru-RU" dirty="0" err="1" smtClean="0"/>
              <a:t>Тюльберский</a:t>
            </a:r>
            <a:r>
              <a:rPr lang="ru-RU" dirty="0" smtClean="0"/>
              <a:t> городок» (</a:t>
            </a:r>
            <a:r>
              <a:rPr lang="ru-RU" dirty="0" err="1" smtClean="0"/>
              <a:t>д.Старочервово</a:t>
            </a:r>
            <a:r>
              <a:rPr lang="ru-RU" dirty="0" smtClean="0"/>
              <a:t>). </a:t>
            </a:r>
            <a:r>
              <a:rPr lang="ru-RU" b="1" dirty="0" smtClean="0">
                <a:solidFill>
                  <a:srgbClr val="C00000"/>
                </a:solidFill>
              </a:rPr>
              <a:t>150 тысяч рублей (МБ)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/>
          </a:p>
        </p:txBody>
      </p:sp>
      <p:pic>
        <p:nvPicPr>
          <p:cNvPr id="3074" name="Picture 2" descr="DSC007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0" y="4572000"/>
            <a:ext cx="2643188" cy="1979613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4572000"/>
            <a:ext cx="2071687" cy="1912938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50" y="4572000"/>
            <a:ext cx="1450975" cy="1922463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928794" y="3429000"/>
            <a:ext cx="5000642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84 </a:t>
            </a:r>
            <a:r>
              <a:rPr lang="ru-RU" sz="2400" b="1" dirty="0">
                <a:solidFill>
                  <a:schemeClr val="bg1"/>
                </a:solidFill>
              </a:rPr>
              <a:t>однодневных похода  </a:t>
            </a:r>
            <a:r>
              <a:rPr lang="ru-RU" sz="2400" b="1" dirty="0">
                <a:solidFill>
                  <a:srgbClr val="C00000"/>
                </a:solidFill>
              </a:rPr>
              <a:t>- 2391 чел.</a:t>
            </a:r>
          </a:p>
        </p:txBody>
      </p:sp>
      <p:pic>
        <p:nvPicPr>
          <p:cNvPr id="10" name="Picture 4" descr="C:\Users\Кристина\Desktop\лето 2012\фото каникулы\тюльберский тюльберский городок\P105076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0" y="4572000"/>
            <a:ext cx="1500188" cy="1928813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Итоги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63" y="1554163"/>
            <a:ext cx="7072312" cy="12319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ru-RU" dirty="0" smtClean="0">
                <a:solidFill>
                  <a:srgbClr val="FF0000"/>
                </a:solidFill>
              </a:rPr>
              <a:t>100 %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детей и подростков в возрасте </a:t>
            </a:r>
          </a:p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от 6 до 18 лет (более 4000 чел.) </a:t>
            </a:r>
          </a:p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было охвачено различными видами занятости</a:t>
            </a:r>
            <a:endParaRPr lang="ru-RU" b="1" dirty="0" smtClean="0">
              <a:solidFill>
                <a:srgbClr val="FF0000"/>
              </a:solidFill>
            </a:endParaRPr>
          </a:p>
        </p:txBody>
      </p:sp>
      <p:graphicFrame>
        <p:nvGraphicFramePr>
          <p:cNvPr id="30723" name="Диаграмма 3"/>
          <p:cNvGraphicFramePr>
            <a:graphicFrameLocks/>
          </p:cNvGraphicFramePr>
          <p:nvPr/>
        </p:nvGraphicFramePr>
        <p:xfrm>
          <a:off x="234950" y="2806700"/>
          <a:ext cx="8531225" cy="3816350"/>
        </p:xfrm>
        <a:graphic>
          <a:graphicData uri="http://schemas.openxmlformats.org/presentationml/2006/ole">
            <p:oleObj spid="_x0000_s30723" r:id="rId3" imgW="8529043" imgH="3816427" progId="Excel.Sheet.8">
              <p:embed/>
            </p:oleObj>
          </a:graphicData>
        </a:graphic>
      </p:graphicFrame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50" name="Диаграмма 9"/>
          <p:cNvGraphicFramePr>
            <a:graphicFrameLocks/>
          </p:cNvGraphicFramePr>
          <p:nvPr/>
        </p:nvGraphicFramePr>
        <p:xfrm>
          <a:off x="-1620838" y="0"/>
          <a:ext cx="6816726" cy="5380038"/>
        </p:xfrm>
        <a:graphic>
          <a:graphicData uri="http://schemas.openxmlformats.org/presentationml/2006/ole">
            <p:oleObj spid="_x0000_s31750" r:id="rId3" imgW="6815919" imgH="5377138" progId="Excel.Sheet.8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Итоги работы</a:t>
            </a:r>
            <a:endParaRPr lang="ru-RU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5143500"/>
            <a:ext cx="2571750" cy="1368425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36867" name="Picture 3" descr="Старочервов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0" y="5143500"/>
            <a:ext cx="1857375" cy="1390650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36868" name="Picture 4" descr="DSC0179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5143500"/>
            <a:ext cx="2357437" cy="1330325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36869" name="Picture 5" descr="DSC0083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15188" y="5143500"/>
            <a:ext cx="1762125" cy="1314450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31756" name="Содержимое 13"/>
          <p:cNvSpPr>
            <a:spLocks noGrp="1"/>
          </p:cNvSpPr>
          <p:nvPr>
            <p:ph idx="1"/>
          </p:nvPr>
        </p:nvSpPr>
        <p:spPr>
          <a:xfrm>
            <a:off x="1619250" y="2781300"/>
            <a:ext cx="1785938" cy="1143000"/>
          </a:xfrm>
        </p:spPr>
        <p:txBody>
          <a:bodyPr/>
          <a:lstStyle/>
          <a:p>
            <a:pPr marL="0" algn="ct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190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Израсходовано средств </a:t>
            </a:r>
          </a:p>
          <a:p>
            <a:pPr marL="0" algn="ctr" eaLnBrk="1" hangingPunct="1">
              <a:lnSpc>
                <a:spcPct val="12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z="170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(тыс.руб.)</a:t>
            </a:r>
            <a:endParaRPr lang="ru-RU" sz="1700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29190" y="2928934"/>
            <a:ext cx="785818" cy="1571636"/>
          </a:xfrm>
          <a:prstGeom prst="rect">
            <a:avLst/>
          </a:prstGeom>
          <a:scene3d>
            <a:camera prst="orthographicFront">
              <a:rot lat="600000" lon="600000" rev="0"/>
            </a:camera>
            <a:lightRig rig="threePt" dir="t"/>
          </a:scene3d>
          <a:sp3d extrusionH="1905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2011г.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214813" y="4600575"/>
            <a:ext cx="2428875" cy="4000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2000" i="1" dirty="0">
                <a:solidFill>
                  <a:srgbClr val="C00000"/>
                </a:solidFill>
              </a:rPr>
              <a:t>17 621 тыс.рублей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143768" y="1643050"/>
            <a:ext cx="785818" cy="2286016"/>
          </a:xfrm>
          <a:prstGeom prst="rect">
            <a:avLst/>
          </a:prstGeom>
          <a:scene3d>
            <a:camera prst="orthographicFront">
              <a:rot lat="600000" lon="600000" rev="0"/>
            </a:camera>
            <a:lightRig rig="threePt" dir="t"/>
          </a:scene3d>
          <a:sp3d extrusionH="1905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2012г.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357938" y="4000500"/>
            <a:ext cx="2428875" cy="4000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2000" i="1" dirty="0">
                <a:solidFill>
                  <a:srgbClr val="C00000"/>
                </a:solidFill>
              </a:rPr>
              <a:t>18 902 тыс.рублей</a:t>
            </a:r>
            <a:endParaRPr lang="ru-RU" sz="2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Проблемы и перспективы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1357302"/>
            <a:ext cx="7072313" cy="5715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Отсутствие собственного загородного лагеря 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79388" y="3571879"/>
            <a:ext cx="8640762" cy="4286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загородного отдыха на базе ОУ и школы-интерната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214282" y="4208472"/>
            <a:ext cx="8569325" cy="6492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с </a:t>
            </a:r>
            <a:r>
              <a:rPr lang="ru-RU" sz="2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ru-RU" sz="2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предприятиями по сокращению расходов на питание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5214950"/>
            <a:ext cx="1944687" cy="1441450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67" y="2005013"/>
            <a:ext cx="3000375" cy="1495425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5214950"/>
            <a:ext cx="2070100" cy="1385887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029" name="Picture 5" descr="Изображение 1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5214950"/>
            <a:ext cx="1871663" cy="1403350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Documents and Settings\Юзер\Рабочий стол\Здание\DSC_9450.JPG"/>
          <p:cNvPicPr>
            <a:picLocks noChangeAspect="1" noChangeArrowheads="1"/>
          </p:cNvPicPr>
          <p:nvPr/>
        </p:nvPicPr>
        <p:blipFill>
          <a:blip r:embed="rId2">
            <a:lum bright="30000" contrast="-20000"/>
          </a:blip>
          <a:srcRect l="4881" r="585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071678"/>
            <a:ext cx="9144000" cy="292893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600" b="1" dirty="0" smtClean="0">
                <a:ln w="3175">
                  <a:solidFill>
                    <a:srgbClr val="DE4500"/>
                  </a:solidFill>
                </a:ln>
                <a:solidFill>
                  <a:srgbClr val="A7180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Организация отдыха и оздоровления детей. 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600" b="1" dirty="0" smtClean="0">
                <a:ln w="3175">
                  <a:solidFill>
                    <a:srgbClr val="DE4500"/>
                  </a:solidFill>
                </a:ln>
                <a:solidFill>
                  <a:srgbClr val="A7180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Перспективы развития детского загородного отдыха на территории Кемеровского 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600" b="1" dirty="0" smtClean="0">
                <a:ln w="3175">
                  <a:solidFill>
                    <a:srgbClr val="DE4500"/>
                  </a:solidFill>
                </a:ln>
                <a:solidFill>
                  <a:srgbClr val="A7180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муниципального района.</a:t>
            </a:r>
            <a:endParaRPr lang="ru-RU" sz="2600" b="1" dirty="0">
              <a:ln w="3175">
                <a:solidFill>
                  <a:srgbClr val="DE4500"/>
                </a:solidFill>
              </a:ln>
              <a:solidFill>
                <a:srgbClr val="A71809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Picture 2" descr="C:\Елена\Презентация\Презентация фото Система образования\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85720" y="214290"/>
            <a:ext cx="734791" cy="928694"/>
          </a:xfrm>
          <a:prstGeom prst="round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перспективы</a:t>
            </a:r>
            <a:endParaRPr lang="ru-RU" dirty="0"/>
          </a:p>
        </p:txBody>
      </p:sp>
      <p:pic>
        <p:nvPicPr>
          <p:cNvPr id="5" name="Рисунок 4" descr="C:\Documents and Settings\Администратор\Рабочий стол\ремонт\IMGP0002.JPG"/>
          <p:cNvPicPr/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2286000" y="3500438"/>
            <a:ext cx="2071688" cy="1543050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33797" name="Рисунок 5" descr="C:\Documents and Settings\Администратор\Рабочий стол\ремонт\IMGP0010.JPG"/>
          <p:cNvPicPr>
            <a:picLocks noChangeAspect="1" noChangeArrowheads="1"/>
          </p:cNvPicPr>
          <p:nvPr/>
        </p:nvPicPr>
        <p:blipFill>
          <a:blip r:embed="rId3"/>
          <a:srcRect r="6695" b="8182"/>
          <a:stretch>
            <a:fillRect/>
          </a:stretch>
        </p:blipFill>
        <p:spPr bwMode="auto">
          <a:xfrm>
            <a:off x="7791450" y="5326063"/>
            <a:ext cx="1066800" cy="1335087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33798" name="Рисунок 6" descr="C:\Documents and Settings\Юзер\Рабочий стол\Т.Н.Гурина\мероприятия\каникулы 2012\фото каникулы\березово 1\IMGP00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5" y="5357813"/>
            <a:ext cx="1785938" cy="1281112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7" descr="C:\Documents and Settings\Юзер\Рабочий стол\Т.Н.Гурина\мероприятия\каникулы 2012\отчет по лету\гурина\березовская кор\DSCN8839.JPG"/>
          <p:cNvPicPr/>
          <p:nvPr/>
        </p:nvPicPr>
        <p:blipFill>
          <a:blip r:embed="rId5">
            <a:lum bright="10000"/>
          </a:blip>
          <a:srcRect t="9386" r="3704"/>
          <a:stretch>
            <a:fillRect/>
          </a:stretch>
        </p:blipFill>
        <p:spPr bwMode="auto">
          <a:xfrm>
            <a:off x="214313" y="3500438"/>
            <a:ext cx="2000250" cy="1522412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9" name="Рисунок 8" descr="C:\Documents and Settings\Юзер\Рабочий стол\Т.Н.Гурина\мероприятия\каникулы 2012\отчет по лету\гурина\березовская кор\DSCN8842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0" y="3500438"/>
            <a:ext cx="2071688" cy="1514475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0" name="Рисунок 9" descr="C:\Documents and Settings\Юзер\Рабочий стол\Т.Н.Гурина\мероприятия\каникулы 2012\отчет по лету\гурина\березовская кор\беседка.jpg"/>
          <p:cNvPicPr/>
          <p:nvPr/>
        </p:nvPicPr>
        <p:blipFill>
          <a:blip r:embed="rId7"/>
          <a:srcRect l="3571" t="5063" r="3571" b="24056"/>
          <a:stretch>
            <a:fillRect/>
          </a:stretch>
        </p:blipFill>
        <p:spPr bwMode="auto">
          <a:xfrm>
            <a:off x="5786438" y="5357813"/>
            <a:ext cx="1857375" cy="1285875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2" name="Рисунок 11" descr="C:\Documents and Settings\Юзер\Рабочий стол\Т.Н.Гурина\мероприятия\каникулы 2012\отчет по лету\гурина\березовская кор\ИГРОВАЯ ПЛОЩАДКА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28813" y="5357813"/>
            <a:ext cx="1857375" cy="1284287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3" name="Рисунок 12" descr="C:\Documents and Settings\Юзер\Рабочий стол\Т.Н.Гурина\мероприятия\каникулы 2012\отчет по лету\гурина\березовская кор\крыльцо.jpg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313" y="5357813"/>
            <a:ext cx="1643062" cy="1285875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4" name="Рисунок 13" descr="C:\Documents and Settings\Юзер\Рабочий стол\Т.Н.Гурина\мероприятия\каникулы 2012\отчет по лету\гурина\березовская кор\спальня.jpg"/>
          <p:cNvPicPr/>
          <p:nvPr/>
        </p:nvPicPr>
        <p:blipFill>
          <a:blip r:embed="rId10">
            <a:lum bright="10000"/>
          </a:blip>
          <a:srcRect l="3226" t="4533"/>
          <a:stretch>
            <a:fillRect/>
          </a:stretch>
        </p:blipFill>
        <p:spPr bwMode="auto">
          <a:xfrm>
            <a:off x="4500563" y="3500438"/>
            <a:ext cx="2214562" cy="1500187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38" y="1357313"/>
            <a:ext cx="5643562" cy="1857375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 2013 году планируется:</a:t>
            </a:r>
          </a:p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ru-RU" dirty="0" smtClean="0"/>
              <a:t> открыть лагерь труда и отдыха</a:t>
            </a:r>
          </a:p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ru-RU" dirty="0" smtClean="0"/>
              <a:t>(школа-интернат с.Березово)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перспективы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313" y="1554163"/>
            <a:ext cx="6715125" cy="151765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Открытие загородного лагеря 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на базе </a:t>
            </a:r>
            <a:r>
              <a:rPr lang="ru-RU" dirty="0" err="1" smtClean="0"/>
              <a:t>Арсентьевской</a:t>
            </a:r>
            <a:r>
              <a:rPr lang="ru-RU" dirty="0" smtClean="0"/>
              <a:t> общеобразовательной школы</a:t>
            </a:r>
          </a:p>
        </p:txBody>
      </p:sp>
      <p:pic>
        <p:nvPicPr>
          <p:cNvPr id="34819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3357563"/>
            <a:ext cx="2286000" cy="1616075"/>
          </a:xfrm>
          <a:prstGeom prst="rect">
            <a:avLst/>
          </a:prstGeom>
          <a:noFill/>
          <a:ln w="3175">
            <a:solidFill>
              <a:srgbClr val="91581F"/>
            </a:solidFill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13" y="3357563"/>
            <a:ext cx="2211387" cy="1758950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3357562"/>
            <a:ext cx="2286016" cy="1714512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7" name="Рисунок 6" descr="C:\Documents and Settings\Администратор\Рабочий стол\ремонт\школа фотки\SSL24989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88" y="4786313"/>
            <a:ext cx="2214562" cy="1747837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9" name="Рисунок 8" descr="C:\Documents and Settings\Юзер\Рабочий стол\Т.Н.Гурина\мероприятия\каникулы 2012\отчет по лету\гурина\арсентьевская СОШ\Встреча со спортсменами 1 сентября (Арсент) 09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5" y="4786313"/>
            <a:ext cx="2500313" cy="1785937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842" name="Содержимое 2"/>
          <p:cNvSpPr>
            <a:spLocks noGrp="1"/>
          </p:cNvSpPr>
          <p:nvPr>
            <p:ph idx="1"/>
          </p:nvPr>
        </p:nvSpPr>
        <p:spPr>
          <a:xfrm>
            <a:off x="457200" y="2636838"/>
            <a:ext cx="8686800" cy="3436937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4400" smtClean="0">
                <a:solidFill>
                  <a:srgbClr val="C00000"/>
                </a:solidFill>
              </a:rPr>
              <a:t>Спасибо за внимание!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Documents and Settings\Юзер\Рабочий стол\Здание\DSC_9450.JPG"/>
          <p:cNvPicPr>
            <a:picLocks noChangeAspect="1" noChangeArrowheads="1"/>
          </p:cNvPicPr>
          <p:nvPr/>
        </p:nvPicPr>
        <p:blipFill>
          <a:blip r:embed="rId2">
            <a:lum bright="30000" contrast="-20000"/>
          </a:blip>
          <a:srcRect l="4881" r="135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2123" y="700068"/>
            <a:ext cx="7643866" cy="785819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Межведомственная комиссия по организации отдыха детей,</a:t>
            </a:r>
            <a:b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проживающих в Кемеровском муниципальном районе, </a:t>
            </a:r>
            <a:b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в каникулярное время 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AutoShape 30"/>
          <p:cNvSpPr>
            <a:spLocks noChangeArrowheads="1"/>
          </p:cNvSpPr>
          <p:nvPr/>
        </p:nvSpPr>
        <p:spPr bwMode="auto">
          <a:xfrm rot="16200000" flipH="1">
            <a:off x="2428081" y="1929607"/>
            <a:ext cx="504825" cy="50323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8" name="AutoShape 29"/>
          <p:cNvSpPr>
            <a:spLocks noChangeArrowheads="1"/>
          </p:cNvSpPr>
          <p:nvPr/>
        </p:nvSpPr>
        <p:spPr bwMode="auto">
          <a:xfrm rot="5400000">
            <a:off x="6156325" y="1916113"/>
            <a:ext cx="504825" cy="5048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0" name="AutoShape 24"/>
          <p:cNvSpPr>
            <a:spLocks noChangeArrowheads="1"/>
          </p:cNvSpPr>
          <p:nvPr/>
        </p:nvSpPr>
        <p:spPr bwMode="auto">
          <a:xfrm>
            <a:off x="714375" y="2428875"/>
            <a:ext cx="3313113" cy="433388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57150" cmpd="thickThin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Начальник УО</a:t>
            </a:r>
          </a:p>
        </p:txBody>
      </p:sp>
      <p:sp>
        <p:nvSpPr>
          <p:cNvPr id="11" name="AutoShape 24"/>
          <p:cNvSpPr>
            <a:spLocks noChangeArrowheads="1"/>
          </p:cNvSpPr>
          <p:nvPr/>
        </p:nvSpPr>
        <p:spPr bwMode="auto">
          <a:xfrm>
            <a:off x="714375" y="2928938"/>
            <a:ext cx="3313113" cy="433387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57150" cmpd="thickThin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Начальник </a:t>
            </a:r>
            <a:r>
              <a:rPr lang="ru-RU" sz="16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УКСиМП</a:t>
            </a:r>
            <a:endParaRPr lang="ru-RU" sz="1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2" name="AutoShape 24"/>
          <p:cNvSpPr>
            <a:spLocks noChangeArrowheads="1"/>
          </p:cNvSpPr>
          <p:nvPr/>
        </p:nvSpPr>
        <p:spPr bwMode="auto">
          <a:xfrm>
            <a:off x="714375" y="3429000"/>
            <a:ext cx="3313113" cy="433388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57150" cmpd="thickThin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Начальник УСЗН</a:t>
            </a:r>
          </a:p>
        </p:txBody>
      </p:sp>
      <p:sp>
        <p:nvSpPr>
          <p:cNvPr id="13" name="AutoShape 24"/>
          <p:cNvSpPr>
            <a:spLocks noChangeArrowheads="1"/>
          </p:cNvSpPr>
          <p:nvPr/>
        </p:nvSpPr>
        <p:spPr bwMode="auto">
          <a:xfrm>
            <a:off x="714375" y="3929063"/>
            <a:ext cx="3313113" cy="433387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57150" cmpd="thickThin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Главный врач  МБУЗ «ЦРБ»</a:t>
            </a:r>
          </a:p>
        </p:txBody>
      </p:sp>
      <p:sp>
        <p:nvSpPr>
          <p:cNvPr id="14" name="AutoShape 24"/>
          <p:cNvSpPr>
            <a:spLocks noChangeArrowheads="1"/>
          </p:cNvSpPr>
          <p:nvPr/>
        </p:nvSpPr>
        <p:spPr bwMode="auto">
          <a:xfrm>
            <a:off x="714375" y="4429125"/>
            <a:ext cx="3313113" cy="433388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57150" cmpd="thickThin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Начальник  управления СМИ</a:t>
            </a:r>
          </a:p>
        </p:txBody>
      </p:sp>
      <p:sp>
        <p:nvSpPr>
          <p:cNvPr id="15" name="AutoShape 24"/>
          <p:cNvSpPr>
            <a:spLocks noChangeArrowheads="1"/>
          </p:cNvSpPr>
          <p:nvPr/>
        </p:nvSpPr>
        <p:spPr bwMode="auto">
          <a:xfrm>
            <a:off x="642938" y="4929188"/>
            <a:ext cx="3455987" cy="1020762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57150" cmpd="thickThin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b="1">
                <a:solidFill>
                  <a:srgbClr val="91581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 pitchFamily="34" charset="0"/>
              </a:rPr>
              <a:t>Председатель </a:t>
            </a:r>
            <a:endParaRPr lang="ru-RU" sz="1600" b="1">
              <a:solidFill>
                <a:srgbClr val="91581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defRPr/>
            </a:pPr>
            <a:r>
              <a:rPr lang="ru-RU" sz="1600" b="1">
                <a:solidFill>
                  <a:srgbClr val="91581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 pitchFamily="34" charset="0"/>
              </a:rPr>
              <a:t>районной профсоюзной </a:t>
            </a:r>
          </a:p>
          <a:p>
            <a:pPr algn="ctr">
              <a:defRPr/>
            </a:pPr>
            <a:r>
              <a:rPr lang="ru-RU" sz="1600" b="1">
                <a:solidFill>
                  <a:srgbClr val="91581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 pitchFamily="34" charset="0"/>
              </a:rPr>
              <a:t>организации работников </a:t>
            </a:r>
          </a:p>
          <a:p>
            <a:pPr algn="ctr">
              <a:defRPr/>
            </a:pPr>
            <a:r>
              <a:rPr lang="ru-RU" sz="1600" b="1">
                <a:solidFill>
                  <a:srgbClr val="91581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 pitchFamily="34" charset="0"/>
              </a:rPr>
              <a:t>агропромышленного комплекса </a:t>
            </a:r>
          </a:p>
        </p:txBody>
      </p:sp>
      <p:sp>
        <p:nvSpPr>
          <p:cNvPr id="17" name="AutoShape 24"/>
          <p:cNvSpPr>
            <a:spLocks noChangeArrowheads="1"/>
          </p:cNvSpPr>
          <p:nvPr/>
        </p:nvSpPr>
        <p:spPr bwMode="auto">
          <a:xfrm>
            <a:off x="4929188" y="4500563"/>
            <a:ext cx="3459162" cy="433387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57150" cmpd="thickThin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Заместитель начальника УСР,ОП</a:t>
            </a:r>
          </a:p>
        </p:txBody>
      </p:sp>
      <p:sp>
        <p:nvSpPr>
          <p:cNvPr id="18" name="AutoShape 24"/>
          <p:cNvSpPr>
            <a:spLocks noChangeArrowheads="1"/>
          </p:cNvSpPr>
          <p:nvPr/>
        </p:nvSpPr>
        <p:spPr bwMode="auto">
          <a:xfrm>
            <a:off x="4932363" y="3933825"/>
            <a:ext cx="3455987" cy="5048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57150" cmpd="thickThin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400" b="1">
                <a:solidFill>
                  <a:srgbClr val="91581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 pitchFamily="34" charset="0"/>
              </a:rPr>
              <a:t>Начальник  отдела опеки </a:t>
            </a:r>
            <a:endParaRPr lang="ru-RU" sz="1400" b="1">
              <a:solidFill>
                <a:srgbClr val="91581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defRPr/>
            </a:pPr>
            <a:r>
              <a:rPr lang="ru-RU" sz="1400" b="1">
                <a:solidFill>
                  <a:srgbClr val="91581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 pitchFamily="34" charset="0"/>
              </a:rPr>
              <a:t>и попечительства</a:t>
            </a:r>
          </a:p>
        </p:txBody>
      </p:sp>
      <p:sp>
        <p:nvSpPr>
          <p:cNvPr id="19" name="AutoShape 24"/>
          <p:cNvSpPr>
            <a:spLocks noChangeArrowheads="1"/>
          </p:cNvSpPr>
          <p:nvPr/>
        </p:nvSpPr>
        <p:spPr bwMode="auto">
          <a:xfrm>
            <a:off x="4929188" y="3500438"/>
            <a:ext cx="3459162" cy="433387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57150" cmpd="thickThin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Начальник </a:t>
            </a:r>
            <a:r>
              <a:rPr lang="ru-RU" sz="16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Роспотребнадзора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23" name="AutoShape 31"/>
          <p:cNvSpPr>
            <a:spLocks noChangeArrowheads="1"/>
          </p:cNvSpPr>
          <p:nvPr/>
        </p:nvSpPr>
        <p:spPr bwMode="auto">
          <a:xfrm>
            <a:off x="2286000" y="6072188"/>
            <a:ext cx="4679950" cy="431800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 w="57150" cmpd="thickThin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Заседание комиссии 1 раз в 2 недели</a:t>
            </a: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214282" y="214290"/>
            <a:ext cx="8715404" cy="71438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Координатор организации летнего отдыха</a:t>
            </a:r>
            <a:r>
              <a:rPr lang="ru-RU" sz="2000" b="1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2000" b="1" cap="all" dirty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</a:br>
            <a:endParaRPr lang="ru-RU" sz="2000" cap="all" dirty="0">
              <a:solidFill>
                <a:schemeClr val="accent2">
                  <a:lumMod val="7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6" name="AutoShape 24"/>
          <p:cNvSpPr>
            <a:spLocks noChangeArrowheads="1"/>
          </p:cNvSpPr>
          <p:nvPr/>
        </p:nvSpPr>
        <p:spPr bwMode="auto">
          <a:xfrm>
            <a:off x="4857752" y="5013325"/>
            <a:ext cx="3603623" cy="916006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57150" cmpd="thickThin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b="1" dirty="0">
                <a:solidFill>
                  <a:srgbClr val="91581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 pitchFamily="34" charset="0"/>
              </a:rPr>
              <a:t>Председатель комитета </a:t>
            </a:r>
            <a:endParaRPr lang="ru-RU" sz="1600" b="1" dirty="0">
              <a:solidFill>
                <a:srgbClr val="91581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defRPr/>
            </a:pPr>
            <a:r>
              <a:rPr lang="ru-RU" sz="1600" b="1" dirty="0">
                <a:solidFill>
                  <a:srgbClr val="91581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 pitchFamily="34" charset="0"/>
              </a:rPr>
              <a:t>по социальным вопросам </a:t>
            </a:r>
            <a:endParaRPr lang="ru-RU" sz="1600" b="1" dirty="0">
              <a:solidFill>
                <a:srgbClr val="91581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defRPr/>
            </a:pPr>
            <a:r>
              <a:rPr lang="ru-RU" sz="1600" b="1" dirty="0">
                <a:solidFill>
                  <a:srgbClr val="91581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 pitchFamily="34" charset="0"/>
              </a:rPr>
              <a:t>Совета депутатов района</a:t>
            </a:r>
          </a:p>
        </p:txBody>
      </p:sp>
      <p:sp>
        <p:nvSpPr>
          <p:cNvPr id="29" name="AutoShape 24"/>
          <p:cNvSpPr>
            <a:spLocks noChangeArrowheads="1"/>
          </p:cNvSpPr>
          <p:nvPr/>
        </p:nvSpPr>
        <p:spPr bwMode="auto">
          <a:xfrm>
            <a:off x="4932363" y="2997200"/>
            <a:ext cx="3455987" cy="4667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57150" cmpd="thickThin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Секретарь КДН и ЗП</a:t>
            </a:r>
          </a:p>
        </p:txBody>
      </p:sp>
      <p:sp>
        <p:nvSpPr>
          <p:cNvPr id="30" name="AutoShape 24"/>
          <p:cNvSpPr>
            <a:spLocks noChangeArrowheads="1"/>
          </p:cNvSpPr>
          <p:nvPr/>
        </p:nvSpPr>
        <p:spPr bwMode="auto">
          <a:xfrm>
            <a:off x="4932363" y="2420938"/>
            <a:ext cx="3455987" cy="503237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57150" cmpd="thickThin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Председатель районного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родительского комитета</a:t>
            </a:r>
          </a:p>
        </p:txBody>
      </p:sp>
      <p:sp>
        <p:nvSpPr>
          <p:cNvPr id="6" name="AutoShape 18"/>
          <p:cNvSpPr>
            <a:spLocks noChangeArrowheads="1"/>
          </p:cNvSpPr>
          <p:nvPr/>
        </p:nvSpPr>
        <p:spPr bwMode="auto">
          <a:xfrm>
            <a:off x="2916238" y="1773238"/>
            <a:ext cx="3227387" cy="571500"/>
          </a:xfrm>
          <a:prstGeom prst="roundRect">
            <a:avLst>
              <a:gd name="adj" fmla="val 16667"/>
            </a:avLst>
          </a:prstGeom>
          <a:solidFill>
            <a:schemeClr val="bg2">
              <a:lumMod val="75000"/>
            </a:schemeClr>
          </a:solidFill>
          <a:ln w="57150" cmpd="thickThin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 pitchFamily="34" charset="0"/>
              </a:rPr>
              <a:t>Заместитель главы района</a:t>
            </a:r>
          </a:p>
          <a:p>
            <a:pPr algn="ctr"/>
            <a:r>
              <a:rPr lang="ru-RU" b="1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 pitchFamily="34" charset="0"/>
              </a:rPr>
              <a:t>по социальным вопросам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7" grpId="0" build="p" animBg="1"/>
      <p:bldP spid="18" grpId="0" build="p" animBg="1"/>
      <p:bldP spid="19" grpId="0" build="p" animBg="1"/>
      <p:bldP spid="23" grpId="0" build="allAtOnce" animBg="1"/>
      <p:bldP spid="26" grpId="0" build="p" animBg="1"/>
      <p:bldP spid="29" grpId="0" build="p" animBg="1"/>
      <p:bldP spid="30" grpId="0" build="p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Основная нормативно-правовая база</a:t>
            </a:r>
            <a:endParaRPr lang="ru-RU" dirty="0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/>
            <a:endParaRPr lang="ru-RU" smtClean="0"/>
          </a:p>
        </p:txBody>
      </p:sp>
      <p:graphicFrame>
        <p:nvGraphicFramePr>
          <p:cNvPr id="16403" name="Group 19"/>
          <p:cNvGraphicFramePr>
            <a:graphicFrameLocks noGrp="1"/>
          </p:cNvGraphicFramePr>
          <p:nvPr/>
        </p:nvGraphicFramePr>
        <p:xfrm>
          <a:off x="285750" y="1541463"/>
          <a:ext cx="8643938" cy="4818064"/>
        </p:xfrm>
        <a:graphic>
          <a:graphicData uri="http://schemas.openxmlformats.org/drawingml/2006/table">
            <a:tbl>
              <a:tblPr/>
              <a:tblGrid>
                <a:gridCol w="8643938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Закон Кемеровской области от 26.12.2009 № 136-ОЗ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«Об организации и обеспечении отдыха и оздоровления детей»;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62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Постановление Коллегии Администрации Кемеровской области от 12.03.2010 № 102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«О Порядке реализации мероприятий по организации и обеспечению отдыха и оздоровления детей»;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1116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Постановление Коллегии Администрации Кемеровской области от 07.03.2012 № 63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«О внесении изменений в постановление Коллегии Администрации Кемеровской области от 12.03.2010 № 102» «О порядке реализации мероприятий по организации и обеспечению отдыха и оздоровления детей»;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CD60"/>
                    </a:solidFill>
                  </a:tcPr>
                </a:tc>
              </a:tr>
              <a:tr h="862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- Соглашение с Коллегией Администрации Кемеровской области о софинансировании в 2012 году Кемеровской областью расходов бюджета муниципального образования Кемеровский район по решению вопросов местного значения в сфере образования;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-  Постановление администрации Кемеровского муниципального района от 16.05.2012 № 1201-п «Об организации отдыха детей, проживающих в  Кемеровском муниципальном районе, и детей, обучающихся в общеобразовательных учреждениях Кемеровского муниципального района, в каникулярное время»;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CD6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196290" cy="614346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Основная нормативно-правовая база</a:t>
            </a:r>
            <a:endParaRPr lang="ru-RU" dirty="0"/>
          </a:p>
        </p:txBody>
      </p:sp>
      <p:graphicFrame>
        <p:nvGraphicFramePr>
          <p:cNvPr id="17425" name="Group 17"/>
          <p:cNvGraphicFramePr>
            <a:graphicFrameLocks noGrp="1"/>
          </p:cNvGraphicFramePr>
          <p:nvPr/>
        </p:nvGraphicFramePr>
        <p:xfrm>
          <a:off x="428625" y="1214438"/>
          <a:ext cx="8358188" cy="3430589"/>
        </p:xfrm>
        <a:graphic>
          <a:graphicData uri="http://schemas.openxmlformats.org/drawingml/2006/table">
            <a:tbl>
              <a:tblPr/>
              <a:tblGrid>
                <a:gridCol w="8358188"/>
              </a:tblGrid>
              <a:tr h="1236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Постановление администрации Кемеровского муниципального района от 14.05.2012г. № 1162 –п «Об утверждении порядка приобретения, распределения, выдачи и учета путевок на отдых детей, проживающих в Кемеровском муниципальном районе, и детей, обучающихся в общеобразовательных учреждениях Кемеровского муниципального района, в каникулярное время».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57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 Постановление администрации Кемеровского муниципального района № 544-п от 23.05.2011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«Об утверждении Порядка предоставления частичной компенсации стоимости путевок организациям Кемеровского муниципального района»;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1236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 Постановление администрации Кемеровского муниципального района № 1163-п от 14.05.2012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  <a:cs typeface="Arial" charset="0"/>
                        </a:rPr>
                        <a:t>«О внесении изменений в постановление администрации Кемеровского муниципального района № 544-п от 23.05.2011 «Об утверждении Порядка предоставления частичной компенсации стоимости путевок организациям Кемеровского муниципального района»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CD60"/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 descr="C:\Documents and Settings\Юзер\Рабочий стол\Т.Н.Гурина\мероприятия\каникулы 2012\фото каникулы\IMG_069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4857760"/>
            <a:ext cx="2500330" cy="1643074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Documents and Settings\Юзер\Рабочий стол\Т.Н.Гурина\мероприятия\День крапивы\IMG_567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4929198"/>
            <a:ext cx="2500330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4033" name="Рисунок 6" descr="C:\Documents and Settings\Юзер\Рабочий стол\Т.Н.Гурина\мероприятия\День крапивы\IMG_564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5" y="4857750"/>
            <a:ext cx="1100138" cy="1643063"/>
          </a:xfrm>
          <a:prstGeom prst="rect">
            <a:avLst/>
          </a:prstGeom>
          <a:noFill/>
          <a:ln w="3175">
            <a:solidFill>
              <a:schemeClr val="bg2">
                <a:lumMod val="2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" y="465138"/>
            <a:ext cx="8553480" cy="61434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Основная нормативно-правовая база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" y="1285875"/>
            <a:ext cx="8001000" cy="34290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Изменены условия </a:t>
            </a:r>
            <a:r>
              <a:rPr lang="ru-RU" sz="2800" dirty="0" err="1" smtClean="0">
                <a:solidFill>
                  <a:schemeClr val="accent6">
                    <a:lumMod val="75000"/>
                  </a:schemeClr>
                </a:solidFill>
              </a:rPr>
              <a:t>софинансирования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 путевок: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800" dirty="0" smtClean="0">
                <a:solidFill>
                  <a:srgbClr val="C00000"/>
                </a:solidFill>
              </a:rPr>
              <a:t>10%  </a:t>
            </a:r>
            <a:r>
              <a:rPr lang="ru-RU" sz="2800" dirty="0" smtClean="0"/>
              <a:t>- льготные категории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</a:rPr>
              <a:t>(1450 руб. - загородный лагерь, 2140 руб. – санаторий)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800" dirty="0" smtClean="0">
                <a:solidFill>
                  <a:srgbClr val="C00000"/>
                </a:solidFill>
              </a:rPr>
              <a:t>20 % </a:t>
            </a:r>
            <a:r>
              <a:rPr lang="ru-RU" sz="2800" dirty="0" smtClean="0"/>
              <a:t>- не имеющие льгот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i="1" dirty="0" smtClean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ru-RU" sz="2400" i="1" dirty="0" smtClean="0">
                <a:solidFill>
                  <a:schemeClr val="accent6">
                    <a:lumMod val="75000"/>
                  </a:schemeClr>
                </a:solidFill>
              </a:rPr>
              <a:t>2900 руб. – загородный лагерь, 4280 руб. – санаторий)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sz="2400" i="1" dirty="0" smtClean="0">
                <a:solidFill>
                  <a:srgbClr val="C00000"/>
                </a:solidFill>
              </a:rPr>
              <a:t>30 % </a:t>
            </a:r>
            <a:r>
              <a:rPr lang="ru-RU" sz="2800" dirty="0" smtClean="0"/>
              <a:t>- предприятиям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solidFill>
                  <a:srgbClr val="C00000"/>
                </a:solidFill>
              </a:rPr>
              <a:t>Д</a:t>
            </a:r>
            <a:r>
              <a:rPr lang="ru-RU" sz="2800" dirty="0" smtClean="0">
                <a:solidFill>
                  <a:srgbClr val="C00000"/>
                </a:solidFill>
              </a:rPr>
              <a:t>ля детей от 6 до 18 лет</a:t>
            </a:r>
            <a:endParaRPr lang="ru-RU" dirty="0"/>
          </a:p>
        </p:txBody>
      </p:sp>
      <p:pic>
        <p:nvPicPr>
          <p:cNvPr id="4" name="Рисунок 3" descr="C:\Documents and Settings\Юзер\Рабочий стол\Т.Н.Гурина\мероприятия\День крапивы\IMG_574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4357694"/>
            <a:ext cx="3357586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175">
            <a:solidFill>
              <a:schemeClr val="accent6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500034" y="5357826"/>
            <a:ext cx="3714776" cy="847717"/>
          </a:xfrm>
          <a:prstGeom prst="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0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2012 г. – бесплатно только сироты и оставшиеся без попечения родителей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00200" marR="0" lvl="3" indent="-2286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Char char="-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Char char="-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Char char="-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  <p:bldP spid="5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5695960" cy="614346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Уполномоченные органы</a:t>
            </a:r>
            <a:endParaRPr lang="ru-RU" dirty="0"/>
          </a:p>
        </p:txBody>
      </p:sp>
      <p:sp>
        <p:nvSpPr>
          <p:cNvPr id="11" name="Скругленный прямоугольник 4"/>
          <p:cNvSpPr/>
          <p:nvPr/>
        </p:nvSpPr>
        <p:spPr>
          <a:xfrm>
            <a:off x="357188" y="1571625"/>
            <a:ext cx="3071812" cy="8699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80010" tIns="80010" rIns="80010" bIns="80010" spcCol="1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solidFill>
                <a:srgbClr val="C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C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3" name="AutoShape 16"/>
          <p:cNvSpPr>
            <a:spLocks noGrp="1" noChangeArrowheads="1"/>
          </p:cNvSpPr>
          <p:nvPr>
            <p:ph idx="1"/>
          </p:nvPr>
        </p:nvSpPr>
        <p:spPr>
          <a:xfrm>
            <a:off x="500063" y="1785938"/>
            <a:ext cx="3927475" cy="2500312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625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>
                <a:solidFill>
                  <a:srgbClr val="0048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Организация лагерей  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>
                <a:solidFill>
                  <a:srgbClr val="0048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дневного пребывания, 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>
                <a:solidFill>
                  <a:srgbClr val="0048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туристических  походов, 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>
                <a:solidFill>
                  <a:srgbClr val="0048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закуп и выдача путевок 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rgbClr val="0048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для </a:t>
            </a:r>
            <a:r>
              <a:rPr lang="ru-RU" b="1" dirty="0">
                <a:solidFill>
                  <a:srgbClr val="0048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отдыха и оздоровления </a:t>
            </a:r>
            <a:endParaRPr lang="ru-RU" b="1" dirty="0" smtClean="0">
              <a:solidFill>
                <a:srgbClr val="0048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rgbClr val="0048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детей за городом,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 smtClean="0">
                <a:solidFill>
                  <a:srgbClr val="0048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временное трудоустройство 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dirty="0">
              <a:solidFill>
                <a:srgbClr val="0048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" name="AutoShape 16"/>
          <p:cNvSpPr txBox="1">
            <a:spLocks noChangeArrowheads="1"/>
          </p:cNvSpPr>
          <p:nvPr/>
        </p:nvSpPr>
        <p:spPr bwMode="auto">
          <a:xfrm>
            <a:off x="4572000" y="3500438"/>
            <a:ext cx="4392613" cy="250031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r>
              <a:rPr lang="ru-RU" sz="2000" b="1" dirty="0">
                <a:solidFill>
                  <a:srgbClr val="0048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Организация работы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2000" b="1" dirty="0">
                <a:solidFill>
                  <a:srgbClr val="0048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игровых и спортивных площадок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2000" b="1" dirty="0">
                <a:solidFill>
                  <a:srgbClr val="0048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ru-RU" sz="2000" b="1" dirty="0" err="1">
                <a:solidFill>
                  <a:srgbClr val="0048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проведение</a:t>
            </a:r>
            <a:r>
              <a:rPr lang="ru-RU" sz="2000" b="1" dirty="0">
                <a:solidFill>
                  <a:srgbClr val="0048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культурно-массовых 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2000" b="1" dirty="0">
                <a:solidFill>
                  <a:srgbClr val="0048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 спортивных мероприятий),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r>
              <a:rPr lang="ru-RU" sz="2000" b="1" dirty="0">
                <a:solidFill>
                  <a:srgbClr val="0048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временное трудоустройство </a:t>
            </a:r>
          </a:p>
        </p:txBody>
      </p:sp>
      <p:pic>
        <p:nvPicPr>
          <p:cNvPr id="18" name="Picture 2" descr="C:\Users\1\Desktop\Лето - 2012\DSC_40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4508500"/>
            <a:ext cx="3095625" cy="2057400"/>
          </a:xfrm>
          <a:prstGeom prst="rect">
            <a:avLst/>
          </a:prstGeom>
          <a:noFill/>
          <a:ln w="3175">
            <a:solidFill>
              <a:srgbClr val="91581F"/>
            </a:solidFill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500063" y="1214438"/>
            <a:ext cx="4935537" cy="519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Управление образования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072063" y="1643063"/>
            <a:ext cx="3714750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Управление культуры, спорта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и молодежной политики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Планирование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25" y="1500188"/>
            <a:ext cx="7286625" cy="142875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/>
              <a:t>Подготовительная работа с родителями </a:t>
            </a:r>
            <a:r>
              <a:rPr lang="ru-RU" sz="2400" dirty="0" smtClean="0">
                <a:solidFill>
                  <a:schemeClr val="bg1"/>
                </a:solidFill>
              </a:rPr>
              <a:t>в ОУ : 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– родительские собрания, индивидуальные памятки, информация на стендах.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4643446"/>
            <a:ext cx="2286000" cy="1643063"/>
          </a:xfrm>
          <a:prstGeom prst="rect">
            <a:avLst/>
          </a:prstGeom>
          <a:ln w="3175">
            <a:solidFill>
              <a:schemeClr val="accent6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0626402">
            <a:off x="917705" y="4777099"/>
            <a:ext cx="1176338" cy="1541463"/>
          </a:xfrm>
          <a:prstGeom prst="rect">
            <a:avLst/>
          </a:prstGeom>
          <a:ln w="3175">
            <a:solidFill>
              <a:schemeClr val="accent6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Содержимое 2"/>
          <p:cNvSpPr txBox="1">
            <a:spLocks/>
          </p:cNvSpPr>
          <p:nvPr/>
        </p:nvSpPr>
        <p:spPr>
          <a:xfrm>
            <a:off x="1000125" y="3197225"/>
            <a:ext cx="7358063" cy="1231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</a:rPr>
              <a:t>Информация 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- на сайтах учреждений, администрации  КМР;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- в районной газете «Заря»</a:t>
            </a:r>
          </a:p>
        </p:txBody>
      </p:sp>
      <p:pic>
        <p:nvPicPr>
          <p:cNvPr id="1026" name="Picture 2" descr="DSC000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75" y="5357813"/>
            <a:ext cx="2917825" cy="1114425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75" y="4643438"/>
            <a:ext cx="2857500" cy="533400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25" y="4143375"/>
            <a:ext cx="2143125" cy="15890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Планирование работы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85750" y="1428750"/>
            <a:ext cx="8339138" cy="6604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85000" lnSpcReduction="10000"/>
          </a:bodyPr>
          <a:lstStyle/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- общая районная программа «Каникулы – 2012»</a:t>
            </a:r>
          </a:p>
        </p:txBody>
      </p:sp>
      <p:sp>
        <p:nvSpPr>
          <p:cNvPr id="12" name="Содержимое 6"/>
          <p:cNvSpPr txBox="1">
            <a:spLocks/>
          </p:cNvSpPr>
          <p:nvPr/>
        </p:nvSpPr>
        <p:spPr>
          <a:xfrm>
            <a:off x="285750" y="2214563"/>
            <a:ext cx="8358188" cy="9286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defRPr/>
            </a:pPr>
            <a:r>
              <a:rPr lang="ru-RU" sz="2700" dirty="0">
                <a:solidFill>
                  <a:schemeClr val="tx2"/>
                </a:solidFill>
              </a:rPr>
              <a:t>- планы мероприятий в каждом лагере, игровой площадке при ДК и спортивной площадки</a:t>
            </a:r>
          </a:p>
        </p:txBody>
      </p:sp>
      <p:sp>
        <p:nvSpPr>
          <p:cNvPr id="13" name="Содержимое 6"/>
          <p:cNvSpPr txBox="1">
            <a:spLocks/>
          </p:cNvSpPr>
          <p:nvPr/>
        </p:nvSpPr>
        <p:spPr>
          <a:xfrm>
            <a:off x="285720" y="3296471"/>
            <a:ext cx="8358246" cy="769156"/>
          </a:xfrm>
          <a:prstGeom prst="rect">
            <a:avLst/>
          </a:prstGeom>
          <a:ln w="31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None/>
              <a:defRPr/>
            </a:pPr>
            <a:r>
              <a:rPr lang="ru-RU" sz="2700" dirty="0">
                <a:solidFill>
                  <a:schemeClr val="tx2"/>
                </a:solidFill>
                <a:cs typeface="Arial" charset="0"/>
              </a:rPr>
              <a:t>- </a:t>
            </a:r>
            <a:r>
              <a:rPr lang="ru-RU" sz="2700" b="1" dirty="0">
                <a:solidFill>
                  <a:schemeClr val="tx2"/>
                </a:solidFill>
                <a:cs typeface="Arial" charset="0"/>
              </a:rPr>
              <a:t>конкурс социальных проектов «Лето со смыслом» </a:t>
            </a:r>
          </a:p>
        </p:txBody>
      </p:sp>
      <p:pic>
        <p:nvPicPr>
          <p:cNvPr id="25608" name="Picture 4" descr="IMG_565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5072063"/>
            <a:ext cx="2357438" cy="15716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609" name="Рисунок 10" descr="C:\Documents and Settings\Юзер\Рабочий стол\Т.Н.Гурина\мероприятия\День крапивы\IMG_57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63" y="4960938"/>
            <a:ext cx="2520950" cy="168275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610" name="Рисунок 9" descr="E:\DCIM\100OLYMP\PA30110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614237">
            <a:off x="3784600" y="4621213"/>
            <a:ext cx="1857375" cy="14732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" name="Picture 2" descr="PA29110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5718756">
            <a:off x="15875" y="4562475"/>
            <a:ext cx="2159000" cy="1619250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2827</TotalTime>
  <Words>920</Words>
  <Application>Microsoft Office PowerPoint</Application>
  <PresentationFormat>Экран (4:3)</PresentationFormat>
  <Paragraphs>159</Paragraphs>
  <Slides>22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Трек</vt:lpstr>
      <vt:lpstr>Лист Microsoft Office Excel 97-2003</vt:lpstr>
      <vt:lpstr>Слайд 1</vt:lpstr>
      <vt:lpstr>Слайд 2</vt:lpstr>
      <vt:lpstr> Межведомственная комиссия по организации отдыха детей,  проживающих в Кемеровском муниципальном районе,  в каникулярное время </vt:lpstr>
      <vt:lpstr>Основная нормативно-правовая база</vt:lpstr>
      <vt:lpstr>Основная нормативно-правовая база</vt:lpstr>
      <vt:lpstr>Основная нормативно-правовая база</vt:lpstr>
      <vt:lpstr>Уполномоченные органы</vt:lpstr>
      <vt:lpstr>Планирование работы</vt:lpstr>
      <vt:lpstr>Планирование работы</vt:lpstr>
      <vt:lpstr>лето 2012 </vt:lpstr>
      <vt:lpstr>лето 2012 </vt:lpstr>
      <vt:lpstr>лето 2012 </vt:lpstr>
      <vt:lpstr>Лето 2012</vt:lpstr>
      <vt:lpstr>Загородный отдых</vt:lpstr>
      <vt:lpstr>трудоустройство</vt:lpstr>
      <vt:lpstr>туризм</vt:lpstr>
      <vt:lpstr>Итоги работы</vt:lpstr>
      <vt:lpstr>Итоги работы</vt:lpstr>
      <vt:lpstr>Проблемы и перспективы </vt:lpstr>
      <vt:lpstr>перспективы</vt:lpstr>
      <vt:lpstr>перспективы </vt:lpstr>
      <vt:lpstr>Слайд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273</cp:revision>
  <dcterms:created xsi:type="dcterms:W3CDTF">2012-10-19T03:12:35Z</dcterms:created>
  <dcterms:modified xsi:type="dcterms:W3CDTF">2012-10-31T02:03:25Z</dcterms:modified>
</cp:coreProperties>
</file>