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17" r:id="rId4"/>
    <p:sldId id="265" r:id="rId5"/>
    <p:sldId id="315" r:id="rId6"/>
    <p:sldId id="269" r:id="rId7"/>
    <p:sldId id="286" r:id="rId8"/>
    <p:sldId id="287" r:id="rId9"/>
    <p:sldId id="290" r:id="rId10"/>
    <p:sldId id="272" r:id="rId11"/>
    <p:sldId id="275" r:id="rId12"/>
    <p:sldId id="263" r:id="rId13"/>
    <p:sldId id="283" r:id="rId14"/>
    <p:sldId id="301" r:id="rId15"/>
    <p:sldId id="268" r:id="rId16"/>
    <p:sldId id="302" r:id="rId17"/>
    <p:sldId id="306" r:id="rId18"/>
    <p:sldId id="303" r:id="rId19"/>
    <p:sldId id="292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A4652"/>
    <a:srgbClr val="224917"/>
    <a:srgbClr val="5C2C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8" autoAdjust="0"/>
    <p:restoredTop sz="94660"/>
  </p:normalViewPr>
  <p:slideViewPr>
    <p:cSldViewPr>
      <p:cViewPr>
        <p:scale>
          <a:sx n="70" d="100"/>
          <a:sy n="70" d="100"/>
        </p:scale>
        <p:origin x="-1854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3CA-5EB6-46A3-ADBF-3B992D1B5D0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9A09-CA95-4573-A6E2-A9A5DF756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4574683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3CA-5EB6-46A3-ADBF-3B992D1B5D0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9A09-CA95-4573-A6E2-A9A5DF756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655413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3CA-5EB6-46A3-ADBF-3B992D1B5D0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9A09-CA95-4573-A6E2-A9A5DF756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1890635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3CA-5EB6-46A3-ADBF-3B992D1B5D0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9A09-CA95-4573-A6E2-A9A5DF756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977212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3CA-5EB6-46A3-ADBF-3B992D1B5D0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9A09-CA95-4573-A6E2-A9A5DF756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5003700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3CA-5EB6-46A3-ADBF-3B992D1B5D0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9A09-CA95-4573-A6E2-A9A5DF756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1849467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3CA-5EB6-46A3-ADBF-3B992D1B5D0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9A09-CA95-4573-A6E2-A9A5DF756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7484024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3CA-5EB6-46A3-ADBF-3B992D1B5D0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9A09-CA95-4573-A6E2-A9A5DF756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938722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3CA-5EB6-46A3-ADBF-3B992D1B5D0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9A09-CA95-4573-A6E2-A9A5DF756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745327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3CA-5EB6-46A3-ADBF-3B992D1B5D0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9A09-CA95-4573-A6E2-A9A5DF756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4233746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3CA-5EB6-46A3-ADBF-3B992D1B5D0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9A09-CA95-4573-A6E2-A9A5DF756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043957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443CA-5EB6-46A3-ADBF-3B992D1B5D0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89A09-CA95-4573-A6E2-A9A5DF756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433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.jpe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16" y="759943"/>
            <a:ext cx="9166196" cy="609805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-228" y="0"/>
            <a:ext cx="9144226" cy="805666"/>
            <a:chOff x="1" y="-27385"/>
            <a:chExt cx="9180511" cy="806377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flipV="1">
              <a:off x="1" y="-27385"/>
              <a:ext cx="9180511" cy="806377"/>
            </a:xfrm>
            <a:prstGeom prst="round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C:\Users\Дизайнер\Desktop\Патриотическое воспитание\Флаг герб Кемеровского муниципального района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89350"/>
              <a:ext cx="504267" cy="643879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86510" y="223947"/>
              <a:ext cx="8396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АДМИНИСТРАЦИЯ КЕМЕРОВСКОГО МУНИЦИПАЛЬНОГО РАЙОНА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611560" y="1700808"/>
            <a:ext cx="7813062" cy="2160240"/>
          </a:xfrm>
          <a:prstGeom prst="snip2DiagRect">
            <a:avLst/>
          </a:prstGeom>
          <a:solidFill>
            <a:schemeClr val="lt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204864"/>
            <a:ext cx="7192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A4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>
                <a:solidFill>
                  <a:srgbClr val="1A4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летней оздоровительной кампании </a:t>
            </a:r>
            <a:r>
              <a:rPr lang="ru-RU" sz="2400" b="1" dirty="0" smtClean="0">
                <a:solidFill>
                  <a:srgbClr val="1A4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Кемеровского муниципального района в 2016 году</a:t>
            </a:r>
            <a:endParaRPr lang="ru-RU" sz="2400" dirty="0">
              <a:solidFill>
                <a:srgbClr val="1A4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gov.cap.ru/UserFiles/news/201601/20/Original/e568e4433610b90870ead8239667de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304256" cy="1536171"/>
          </a:xfrm>
          <a:prstGeom prst="rect">
            <a:avLst/>
          </a:prstGeom>
          <a:noFill/>
        </p:spPr>
      </p:pic>
      <p:pic>
        <p:nvPicPr>
          <p:cNvPr id="13" name="Picture 3" descr="P60290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21088"/>
            <a:ext cx="2924498" cy="2197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" descr="C:\Users\user43\Desktop\Т.Н.Гурина\мероприятия\каникулы\2015\фото\колосок 1 смена\3 отря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293096"/>
            <a:ext cx="3097276" cy="21313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759118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Zarema.Z_ova - альбом &quot;КЛИП-АРТ ДЛЯ Photoshop / ДЭКОР-Элементы украшений / Абстракция, сетки фракталы&quot; на Яндекс.Фотка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272"/>
          <a:stretch/>
        </p:blipFill>
        <p:spPr bwMode="auto">
          <a:xfrm>
            <a:off x="-228" y="4081578"/>
            <a:ext cx="9144226" cy="280380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-228" y="0"/>
            <a:ext cx="9144226" cy="805666"/>
            <a:chOff x="1" y="-27385"/>
            <a:chExt cx="9180511" cy="806377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flipV="1">
              <a:off x="1" y="-27385"/>
              <a:ext cx="9180511" cy="806377"/>
            </a:xfrm>
            <a:prstGeom prst="round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C:\Users\Дизайнер\Desktop\Патриотическое воспитание\Флаг герб Кемеровского муниципального района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89350"/>
              <a:ext cx="504267" cy="643879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86510" y="223947"/>
              <a:ext cx="8396783" cy="462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МАЛОЗАТРАТНЫЕ ФОРМЫ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908720"/>
            <a:ext cx="8712968" cy="1872207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908721"/>
            <a:ext cx="86067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Туризм,  МБ – 18,8 тыс. руб., родительская плата – 15, 0 тыс.руб. </a:t>
            </a:r>
            <a:endParaRPr lang="ru-RU" dirty="0" smtClean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 Кузнецкий Алатау (июнь - 12 чел.);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участие в профильной смене «Школа безопасности» (июль, 14 чел., август, 12 чел., «Солнечный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туристан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д.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Подъяково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участие в областных учебно-тренировочных сборах (июль, 15 чел., «Сибирская сказка» Новокузнецкий район).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C:\Users\dmitriy\Desktop\фото для презентации\IXaEMFV2RD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214818"/>
            <a:ext cx="2562648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7" descr="C:\Users\dmitriy\Desktop\фото для презентации\2R_ds3_hzA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924944"/>
            <a:ext cx="3168352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9" descr="C:\Users\dmitriy\Desktop\фото для презентации\MrCYOfvW87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533" y="2996952"/>
            <a:ext cx="3128897" cy="2346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Овал 17"/>
          <p:cNvSpPr/>
          <p:nvPr/>
        </p:nvSpPr>
        <p:spPr>
          <a:xfrm>
            <a:off x="6000760" y="5500702"/>
            <a:ext cx="3143240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Оздоровлено – 199 чел.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Затрачено МБ -  201,8 тыс.руб.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8780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Zarema.Z_ova - альбом &quot;КЛИП-АРТ ДЛЯ Photoshop / ДЭКОР-Элементы украшений / Абстракция, сетки фракталы&quot; на Яндекс.Фотка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272"/>
          <a:stretch/>
        </p:blipFill>
        <p:spPr bwMode="auto">
          <a:xfrm>
            <a:off x="-228" y="4081578"/>
            <a:ext cx="9144226" cy="280380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-228" y="0"/>
            <a:ext cx="9144226" cy="805666"/>
            <a:chOff x="1" y="-27385"/>
            <a:chExt cx="9180511" cy="806377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flipV="1">
              <a:off x="1" y="-27385"/>
              <a:ext cx="9180511" cy="806377"/>
            </a:xfrm>
            <a:prstGeom prst="round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C:\Users\Дизайнер\Desktop\Патриотическое воспитание\Флаг герб Кемеровского муниципального района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89350"/>
              <a:ext cx="504267" cy="643879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397" y="1052738"/>
            <a:ext cx="8713083" cy="2232246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7"/>
            <a:ext cx="84249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2857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14 июня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июля на базе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15-ти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школ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района -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(2015 г. – 6 школ).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-28575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612 школьников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трудились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дней (2015 г. – 144 чел.)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indent="-28575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МБ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505,8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(питание)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(2015 г. – 130 тыс.руб.)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Биробиджан Трудоустройство подростков летом в Смидовичском районе ЕАО проходило с нарушением закона - БезФормата.Ru - Ново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4474059" cy="279347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 descr="C:\Users\user43\Desktop\Т.Н.Гурина\мероприятия\каникулы\2015\трудоустройство\фото\ягуново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429000"/>
            <a:ext cx="3744416" cy="280831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83568" y="251110"/>
            <a:ext cx="8363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ЛАГЕРЯ ТРУДА И ОТДЫХА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8112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Zarema.Z_ova - альбом &quot;КЛИП-АРТ ДЛЯ Photoshop / ДЭКОР-Элементы украшений / Абстракция, сетки фракталы&quot; на Яндекс.Фотка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74"/>
          <a:stretch/>
        </p:blipFill>
        <p:spPr bwMode="auto">
          <a:xfrm>
            <a:off x="-228" y="4077072"/>
            <a:ext cx="9144226" cy="278092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-228" y="0"/>
            <a:ext cx="9144226" cy="805666"/>
            <a:chOff x="1" y="-27385"/>
            <a:chExt cx="9180511" cy="806377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flipV="1">
              <a:off x="1" y="-27385"/>
              <a:ext cx="9180511" cy="806377"/>
            </a:xfrm>
            <a:prstGeom prst="round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C:\Users\Дизайнер\Desktop\Патриотическое воспитание\Флаг герб Кемеровского муниципального района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89350"/>
              <a:ext cx="504267" cy="643879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86510" y="223947"/>
              <a:ext cx="8396783" cy="40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СТРАХОВАНИЕ ЖИЗНИ И ЗДОРОВЬЯ ДЕТЕЙ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1108953"/>
            <a:ext cx="8784976" cy="3904223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6192" y="1300572"/>
            <a:ext cx="8697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2016 году условия страхования: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Страховой взнос за одного ребенка –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 руб.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страховой выплаты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850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руб.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Застраховано – 100% детей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195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,8 тыс. руб.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1149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Zarema.Z_ova - альбом &quot;КЛИП-АРТ ДЛЯ Photoshop / ДЭКОР-Элементы украшений / Абстракция, сетки фракталы&quot; на Яндекс.Фотка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74"/>
          <a:stretch/>
        </p:blipFill>
        <p:spPr bwMode="auto">
          <a:xfrm>
            <a:off x="-228" y="4077072"/>
            <a:ext cx="9144226" cy="278092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6"/>
          <p:cNvGrpSpPr/>
          <p:nvPr/>
        </p:nvGrpSpPr>
        <p:grpSpPr>
          <a:xfrm>
            <a:off x="-228" y="0"/>
            <a:ext cx="9144226" cy="805666"/>
            <a:chOff x="1" y="-27385"/>
            <a:chExt cx="9180511" cy="806377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flipV="1">
              <a:off x="1" y="-27385"/>
              <a:ext cx="9180511" cy="806377"/>
            </a:xfrm>
            <a:prstGeom prst="round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C:\Users\Дизайнер\Desktop\Патриотическое воспитание\Флаг герб Кемеровского муниципального района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89350"/>
              <a:ext cx="504267" cy="643879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86510" y="223947"/>
              <a:ext cx="8396783" cy="462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БЕЗОПАСНОСТЬ И КОНТРОЛЬ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1052737"/>
            <a:ext cx="8784976" cy="1224135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420888"/>
            <a:ext cx="8784976" cy="1040919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573016"/>
            <a:ext cx="8784976" cy="982223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соблюдения правил пожарной и санитарной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Предупреждение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чрезвычайных ситуаций и террористических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Противоклещевая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обработка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прилегающих территорий.</a:t>
            </a:r>
          </a:p>
          <a:p>
            <a:pPr marL="285750" indent="-2857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Обеспечение безопасности перевозок организованных групп детей к местам проведения мероприятий и обратно.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внеплановые проверки работы пришкольных лагерей, игровых и спортивных площадок. </a:t>
            </a:r>
          </a:p>
        </p:txBody>
      </p:sp>
      <p:pic>
        <p:nvPicPr>
          <p:cNvPr id="19" name="Picture 2" descr="http://www.roev.ru/assets/images/Nowa%20Nowa/69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653136"/>
            <a:ext cx="3077415" cy="2016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user43\Downloads\IMG_2450.JPG"/>
          <p:cNvPicPr>
            <a:picLocks noChangeAspect="1" noChangeArrowheads="1"/>
          </p:cNvPicPr>
          <p:nvPr/>
        </p:nvPicPr>
        <p:blipFill>
          <a:blip r:embed="rId5" cstate="print"/>
          <a:srcRect b="9375"/>
          <a:stretch>
            <a:fillRect/>
          </a:stretch>
        </p:blipFill>
        <p:spPr bwMode="auto">
          <a:xfrm>
            <a:off x="4860032" y="4653136"/>
            <a:ext cx="3312368" cy="19653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943403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Zarema.Z_ova - альбом &quot;КЛИП-АРТ ДЛЯ Photoshop / ДЭКОР-Элементы украшений / Абстракция, сетки фракталы&quot; на Яндекс.Фотка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272"/>
          <a:stretch/>
        </p:blipFill>
        <p:spPr bwMode="auto">
          <a:xfrm>
            <a:off x="-228" y="4081578"/>
            <a:ext cx="9144226" cy="280380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6"/>
          <p:cNvGrpSpPr/>
          <p:nvPr/>
        </p:nvGrpSpPr>
        <p:grpSpPr>
          <a:xfrm>
            <a:off x="-228" y="0"/>
            <a:ext cx="9144226" cy="805666"/>
            <a:chOff x="1" y="-27385"/>
            <a:chExt cx="9180511" cy="806377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flipV="1">
              <a:off x="1" y="-27385"/>
              <a:ext cx="9180511" cy="806377"/>
            </a:xfrm>
            <a:prstGeom prst="round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Picture 2" descr="C:\Users\Дизайнер\Desktop\Патриотическое воспитание\Флаг герб Кемеровского муниципального района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89350"/>
              <a:ext cx="504267" cy="643879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683568" y="251110"/>
            <a:ext cx="8363596" cy="36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ТРУДОУСТРОЙСТВО НЕСОВЕРШЕННОЛЕТНИХ ДЕТЕЙ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C:\Documents and Settings\методист\Рабочий стол\ФОТО на стенд\мазур\Лагерь труда и отдых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130283"/>
            <a:ext cx="3116812" cy="2075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7" descr="C:\Documents and Settings\методист\Рабочий стол\ФОТО на стенд\Верх\20160617_1028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593" y="3961908"/>
            <a:ext cx="2372595" cy="2737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5" descr="C:\Documents and Settings\методист\Рабочий стол\ФОТО на стенд\Берез. школа-интер\1ЛЕТНИЙ ОТДЫХ\ЛАГЕРЬ ТРУДА И ОТДЫХА ШКОЛА-ИНТЕРНАТ\прополка лука школа-интерна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1892" y="3961908"/>
            <a:ext cx="2238703" cy="2621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50296" y="1268760"/>
            <a:ext cx="8784976" cy="1944216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2377" y="1357298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Трудоустроено 217 человек;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Заработная плата за 2 часа в день (за 10 дней) – 3000 рублей;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Затраты из МБ  – 457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4918112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Zarema.Z_ova - альбом &quot;КЛИП-АРТ ДЛЯ Photoshop / ДЭКОР-Элементы украшений / Абстракция, сетки фракталы&quot; на Яндекс.Фотка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74"/>
          <a:stretch/>
        </p:blipFill>
        <p:spPr bwMode="auto">
          <a:xfrm>
            <a:off x="-228" y="4077072"/>
            <a:ext cx="9144226" cy="278092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-228" y="0"/>
            <a:ext cx="9144226" cy="805666"/>
            <a:chOff x="1" y="-27385"/>
            <a:chExt cx="9180511" cy="806377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flipV="1">
              <a:off x="1" y="-27385"/>
              <a:ext cx="9180511" cy="806377"/>
            </a:xfrm>
            <a:prstGeom prst="round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C:\Users\Дизайнер\Desktop\Патриотическое воспитание\Флаг герб Кемеровского муниципального района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89350"/>
              <a:ext cx="504267" cy="643879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86510" y="223947"/>
              <a:ext cx="8396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ИГРОВЫЕ И СПОРТИВНЫЕ ПЛОЩАДКИ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397" y="1052736"/>
            <a:ext cx="8784976" cy="1656184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843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Работа игровых и спортивных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площадок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игровых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площадок при Домах культуры района с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15.00 до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17.00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(воскресенье – выходной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14 спортивных площадок  с 18.00 до 21.00 часов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(воскресенье – выходной).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2127155" cy="2284534"/>
          </a:xfrm>
          <a:prstGeom prst="round2DiagRect">
            <a:avLst>
              <a:gd name="adj1" fmla="val 16667"/>
              <a:gd name="adj2" fmla="val 0"/>
            </a:avLst>
          </a:prstGeom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 descr="http://gov.cap.ru/UserFiles/news/201601/20/Original/e568e4433610b90870ead8239667de8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205197"/>
            <a:ext cx="2304256" cy="153617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7" descr="C:\Users\user43\Desktop\Т.Н.Гурина\мероприятия\каникулы\2015\фото\объезд 23 и 24 июня\спорт звезда 1.jpg"/>
          <p:cNvPicPr>
            <a:picLocks noChangeAspect="1" noChangeArrowheads="1"/>
          </p:cNvPicPr>
          <p:nvPr/>
        </p:nvPicPr>
        <p:blipFill>
          <a:blip r:embed="rId6" cstate="print"/>
          <a:srcRect b="13901"/>
          <a:stretch>
            <a:fillRect/>
          </a:stretch>
        </p:blipFill>
        <p:spPr bwMode="auto">
          <a:xfrm>
            <a:off x="107504" y="4474108"/>
            <a:ext cx="3063289" cy="19780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C:\Users\Александр\Pictures\Все фото площадки за июль 15\Фото площадки с 17 -23 июля\Фотоплощадка 17 июля\DSC07022.JPG"/>
          <p:cNvPicPr>
            <a:picLocks noChangeAspect="1" noChangeArrowheads="1"/>
          </p:cNvPicPr>
          <p:nvPr/>
        </p:nvPicPr>
        <p:blipFill>
          <a:blip r:embed="rId7" cstate="print">
            <a:lum contrast="26000"/>
          </a:blip>
          <a:srcRect/>
          <a:stretch>
            <a:fillRect/>
          </a:stretch>
        </p:blipFill>
        <p:spPr bwMode="auto">
          <a:xfrm>
            <a:off x="3331316" y="3070097"/>
            <a:ext cx="3169944" cy="237512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140660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Zarema.Z_ova - альбом &quot;КЛИП-АРТ ДЛЯ Photoshop / ДЭКОР-Элементы украшений / Абстракция, сетки фракталы&quot; на Яндекс.Фотка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74"/>
          <a:stretch/>
        </p:blipFill>
        <p:spPr bwMode="auto">
          <a:xfrm>
            <a:off x="-228" y="4077072"/>
            <a:ext cx="9144226" cy="278092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6"/>
          <p:cNvGrpSpPr/>
          <p:nvPr/>
        </p:nvGrpSpPr>
        <p:grpSpPr>
          <a:xfrm>
            <a:off x="-228" y="0"/>
            <a:ext cx="9144226" cy="805666"/>
            <a:chOff x="1" y="-27385"/>
            <a:chExt cx="9180511" cy="806377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flipV="1">
              <a:off x="1" y="-27385"/>
              <a:ext cx="9180511" cy="806377"/>
            </a:xfrm>
            <a:prstGeom prst="round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C:\Users\Дизайнер\Desktop\Патриотическое воспитание\Флаг герб Кемеровского муниципального района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89350"/>
              <a:ext cx="504267" cy="643879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86510" y="223947"/>
              <a:ext cx="8396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ИГРОВЫЕ И СПОРТИВНЫЕ ПЛОЩАДКИ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972"/>
          <a:stretch/>
        </p:blipFill>
        <p:spPr>
          <a:xfrm>
            <a:off x="214282" y="1142984"/>
            <a:ext cx="3007657" cy="332746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9154" name="AutoShape 2" descr="Картинки по запросу городошный спо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0" descr="IMG_46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71"/>
          <a:stretch>
            <a:fillRect/>
          </a:stretch>
        </p:blipFill>
        <p:spPr bwMode="auto">
          <a:xfrm>
            <a:off x="3428992" y="1928802"/>
            <a:ext cx="2437763" cy="31432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72198" y="3143248"/>
            <a:ext cx="2944390" cy="32861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140660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Zarema.Z_ova - альбом &quot;КЛИП-АРТ ДЛЯ Photoshop / ДЭКОР-Элементы украшений / Абстракция, сетки фракталы&quot; на Яндекс.Фотка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74"/>
          <a:stretch/>
        </p:blipFill>
        <p:spPr bwMode="auto">
          <a:xfrm>
            <a:off x="-228" y="4077072"/>
            <a:ext cx="9144226" cy="278092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6"/>
          <p:cNvGrpSpPr/>
          <p:nvPr/>
        </p:nvGrpSpPr>
        <p:grpSpPr>
          <a:xfrm>
            <a:off x="-228" y="0"/>
            <a:ext cx="9144226" cy="805666"/>
            <a:chOff x="1" y="-27385"/>
            <a:chExt cx="9180511" cy="806377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flipV="1">
              <a:off x="1" y="-27385"/>
              <a:ext cx="9180511" cy="806377"/>
            </a:xfrm>
            <a:prstGeom prst="round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C:\Users\Дизайнер\Desktop\Патриотическое воспитание\Флаг герб Кемеровского муниципального района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89350"/>
              <a:ext cx="504267" cy="643879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86510" y="223947"/>
              <a:ext cx="8396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СПОРТИВНЫЕ ВСТРЕЧИ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154" name="AutoShape 2" descr="Картинки по запросу городошный спо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3568" y="1220729"/>
            <a:ext cx="3528392" cy="2496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92080" y="1165706"/>
            <a:ext cx="3384376" cy="2551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20800" y="4077071"/>
            <a:ext cx="3499672" cy="2442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4" descr="http://i.irybinsk.ru/i/22/36/b656c9a6e13154446fc366682a49.jpg"/>
          <p:cNvPicPr>
            <a:picLocks noChangeAspect="1" noChangeArrowheads="1"/>
          </p:cNvPicPr>
          <p:nvPr/>
        </p:nvPicPr>
        <p:blipFill rotWithShape="1">
          <a:blip r:embed="rId7" cstate="print"/>
          <a:srcRect r="13686" b="8301"/>
          <a:stretch/>
        </p:blipFill>
        <p:spPr bwMode="auto">
          <a:xfrm>
            <a:off x="649154" y="4104105"/>
            <a:ext cx="3562806" cy="2468681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07323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Zarema.Z_ova - альбом &quot;КЛИП-АРТ ДЛЯ Photoshop / ДЭКОР-Элементы украшений / Абстракция, сетки фракталы&quot; на Яндекс.Фотка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272"/>
          <a:stretch/>
        </p:blipFill>
        <p:spPr bwMode="auto">
          <a:xfrm>
            <a:off x="-228" y="4081578"/>
            <a:ext cx="9144226" cy="280380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6"/>
          <p:cNvGrpSpPr/>
          <p:nvPr/>
        </p:nvGrpSpPr>
        <p:grpSpPr>
          <a:xfrm>
            <a:off x="-228" y="0"/>
            <a:ext cx="9144226" cy="805666"/>
            <a:chOff x="1" y="-27385"/>
            <a:chExt cx="9180511" cy="806377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flipV="1">
              <a:off x="1" y="-27385"/>
              <a:ext cx="9180511" cy="806377"/>
            </a:xfrm>
            <a:prstGeom prst="round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C:\Users\Дизайнер\Desktop\Патриотическое воспитание\Флаг герб Кемеровского муниципального района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89350"/>
              <a:ext cx="504267" cy="643879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86510" y="223947"/>
              <a:ext cx="8396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ПРОФИЛАКТИКА  ПРАВОНАРУШЕНИЙ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51519" y="786713"/>
            <a:ext cx="8712853" cy="3312368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5689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ОСОБОЕ ВНИМАНИЕ: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подросткам, состоящим на учете в КДН и ЗП (44 чел.), в инспекции по делам несовершеннолетних (82 чел.),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детям из многодетных, малообеспеченных семей (718 детей школьного возраста.),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детям, находящимся в трудной жизненной ситуации (11 чел.);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детям из семей, находящихся в социально-опасном положении (25 семей – 36 детей);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детям-сиротам (16 чел.) и детям, проживающим в приемных (113 чел.) и опекунских семьях (120 чел.).</a:t>
            </a:r>
          </a:p>
        </p:txBody>
      </p:sp>
      <p:pic>
        <p:nvPicPr>
          <p:cNvPr id="1026" name="Picture 2" descr="C:\Users\user43\Desktop\Т.Н.Гурина\профилактика правонарушений\СОВЕТ ПРОФИЛАКТИКИ\2016\фото\рейд 28.07.2016\Березово Колмогоров 1.jpg"/>
          <p:cNvPicPr>
            <a:picLocks noChangeAspect="1" noChangeArrowheads="1"/>
          </p:cNvPicPr>
          <p:nvPr/>
        </p:nvPicPr>
        <p:blipFill>
          <a:blip r:embed="rId4" cstate="print"/>
          <a:srcRect l="16925" t="26200" r="10626"/>
          <a:stretch>
            <a:fillRect/>
          </a:stretch>
        </p:blipFill>
        <p:spPr bwMode="auto">
          <a:xfrm>
            <a:off x="179512" y="4005064"/>
            <a:ext cx="3357281" cy="192367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43\Desktop\Т.Н.Гурина\профилактика правонарушений\СОВЕТ ПРОФИЛАКТИКИ\2016\фото\рейд 28.07.2016\Смолино Сирота 1.jpg"/>
          <p:cNvPicPr>
            <a:picLocks noChangeAspect="1" noChangeArrowheads="1"/>
          </p:cNvPicPr>
          <p:nvPr/>
        </p:nvPicPr>
        <p:blipFill>
          <a:blip r:embed="rId5" cstate="print"/>
          <a:srcRect l="21650" t="23400" r="26375"/>
          <a:stretch>
            <a:fillRect/>
          </a:stretch>
        </p:blipFill>
        <p:spPr bwMode="auto">
          <a:xfrm>
            <a:off x="3275856" y="4581128"/>
            <a:ext cx="2518940" cy="208823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user43\Desktop\Т.Н.Гурина\профилактика правонарушений\СОВЕТ ПРОФИЛАКТИКИ\2016\фото\рейд 28.07.2016\Березово Пашин 1.jpg"/>
          <p:cNvPicPr>
            <a:picLocks noChangeAspect="1" noChangeArrowheads="1"/>
          </p:cNvPicPr>
          <p:nvPr/>
        </p:nvPicPr>
        <p:blipFill>
          <a:blip r:embed="rId6" cstate="print"/>
          <a:srcRect l="7476" t="6601" r="12988"/>
          <a:stretch>
            <a:fillRect/>
          </a:stretch>
        </p:blipFill>
        <p:spPr bwMode="auto">
          <a:xfrm>
            <a:off x="6012160" y="4077072"/>
            <a:ext cx="2952327" cy="195013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918201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Zarema.Z_ova - альбом &quot;КЛИП-АРТ ДЛЯ Photoshop / ДЭКОР-Элементы украшений / Абстракция, сетки фракталы&quot; на Яндекс.Фотка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272"/>
          <a:stretch/>
        </p:blipFill>
        <p:spPr bwMode="auto">
          <a:xfrm>
            <a:off x="-228" y="4081578"/>
            <a:ext cx="9144226" cy="280380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6"/>
          <p:cNvGrpSpPr/>
          <p:nvPr/>
        </p:nvGrpSpPr>
        <p:grpSpPr>
          <a:xfrm>
            <a:off x="-228" y="0"/>
            <a:ext cx="9144226" cy="805666"/>
            <a:chOff x="1" y="-27385"/>
            <a:chExt cx="9180511" cy="806377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flipV="1">
              <a:off x="1" y="-27385"/>
              <a:ext cx="9180511" cy="806377"/>
            </a:xfrm>
            <a:prstGeom prst="round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C:\Users\Дизайнер\Desktop\Патриотическое воспитание\Флаг герб Кемеровского муниципального района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89350"/>
              <a:ext cx="504267" cy="643879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42844" y="1052738"/>
            <a:ext cx="8821529" cy="5662410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8496944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u="sng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b="1" u="sng" dirty="0" smtClean="0">
                <a:latin typeface="Times New Roman" pitchFamily="18" charset="0"/>
                <a:cs typeface="Times New Roman" pitchFamily="18" charset="0"/>
              </a:rPr>
              <a:t>Патриотическое</a:t>
            </a:r>
            <a:r>
              <a:rPr lang="en-US" sz="15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u="sng" dirty="0" smtClean="0">
                <a:latin typeface="Times New Roman" pitchFamily="18" charset="0"/>
                <a:cs typeface="Times New Roman" pitchFamily="18" charset="0"/>
              </a:rPr>
              <a:t>направление:                                                                    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ВСЕГО: 20 участников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 место: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«Живая память поколений»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(С.В. Бабаджанова, МБУ «ЦБС Кемеровского муниципального района»)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 место: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«Я – патриот»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(С.А. Ляшенко, МБУ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«ЦБС Кемеровского муниципального района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3 место: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«Знать, чтобы помнить, помнить, чтобы гордиться»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(С.А. Черепанова, учитель МБОУ «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Мазуровская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СОШ»)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1" u="sng" dirty="0" smtClean="0">
                <a:latin typeface="Times New Roman" pitchFamily="18" charset="0"/>
                <a:cs typeface="Times New Roman" pitchFamily="18" charset="0"/>
              </a:rPr>
              <a:t>Экологическое</a:t>
            </a:r>
            <a:r>
              <a:rPr lang="ru-RU" sz="1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u="sng" dirty="0" smtClean="0">
                <a:latin typeface="Times New Roman" pitchFamily="18" charset="0"/>
                <a:cs typeface="Times New Roman" pitchFamily="18" charset="0"/>
              </a:rPr>
              <a:t> направление: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 место: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«Изучение минеральных ресурсов Кемеровского района»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(С.В.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Бойкова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директор МБОУ «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Ягуновская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СОШ»)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 место: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«Из уст в уста»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(Т.Н.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Барахоева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учитель МКОУ «Березовская ООШ-и ППП»)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«Зеленая тропа»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(А.А. Тарасова,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учитель МКОУ «Березовская ООШ-и ППП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3 место: 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«Огород на участке»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(И.В.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Алейникова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воспитатель дошкольных групп МБОУ «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Ягуновская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СОШ»)</a:t>
            </a:r>
          </a:p>
          <a:p>
            <a:pPr marL="285750" indent="-285750">
              <a:buFontTx/>
              <a:buChar char="-"/>
            </a:pPr>
            <a:r>
              <a:rPr lang="ru-RU" sz="1500" b="1" u="sng" dirty="0" smtClean="0">
                <a:latin typeface="Times New Roman" pitchFamily="18" charset="0"/>
                <a:cs typeface="Times New Roman" pitchFamily="18" charset="0"/>
              </a:rPr>
              <a:t>Творческое направление: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 место: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«Юный журналист»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(Т.В. Трезубова, директор МБОУ «Пригородная ООШ»)</a:t>
            </a:r>
          </a:p>
          <a:p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              «По волнам содружества»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(Н.С. Борисова, МБУ «ДК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Елыкаевского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поселения»)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 место: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«Лето книжное будь со мной»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(С.В. Гавриленко, МБУ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ЦБС Кемеровского муниципального района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«Солнечные приключения»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(Е.Л.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Карамнова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ЦБС Кемеровского муниципального района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3 место: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«Приобщение детей к истории русской культуры через народные игры»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(О.Н. Палкина, МБУ  «ДК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Ягуновского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поселения»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«Этот удивительный мир»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(И.Ю. Ковалева, учитель МБОУ «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Ягуновская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СОШ»)</a:t>
            </a:r>
          </a:p>
          <a:p>
            <a:r>
              <a:rPr lang="ru-RU" sz="1500" b="1" u="sng" dirty="0" smtClean="0">
                <a:latin typeface="Times New Roman" pitchFamily="18" charset="0"/>
                <a:cs typeface="Times New Roman" pitchFamily="18" charset="0"/>
              </a:rPr>
              <a:t>Гран-при:</a:t>
            </a:r>
          </a:p>
          <a:p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«Сенсорная комната»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Бушмина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З.П., учитель МБОУ «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Ягуновская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СОШ»)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251110"/>
            <a:ext cx="8363596" cy="36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СОЦИАЛЬНЫХ ПРОЕКТОВ «ЛЕТО СО СМЫСЛОМ – 2016»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9476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1520" y="1077141"/>
            <a:ext cx="8712968" cy="2927923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2" name="Picture 14" descr="Zarema.Z_ova - альбом &quot;КЛИП-АРТ ДЛЯ Photoshop / ДЭКОР-Элементы украшений / Абстракция, сетки фракталы&quot; на Яндекс.Фотка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74"/>
          <a:stretch/>
        </p:blipFill>
        <p:spPr bwMode="auto">
          <a:xfrm>
            <a:off x="-228" y="4077072"/>
            <a:ext cx="9144226" cy="278092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6"/>
          <p:cNvGrpSpPr/>
          <p:nvPr/>
        </p:nvGrpSpPr>
        <p:grpSpPr>
          <a:xfrm>
            <a:off x="-228" y="0"/>
            <a:ext cx="9144226" cy="805666"/>
            <a:chOff x="1" y="-27385"/>
            <a:chExt cx="9180511" cy="806377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flipV="1">
              <a:off x="1" y="-27385"/>
              <a:ext cx="9180511" cy="806377"/>
            </a:xfrm>
            <a:prstGeom prst="round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C:\Users\Дизайнер\Desktop\Патриотическое воспитание\Флаг герб Кемеровского муниципального района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89350"/>
              <a:ext cx="504267" cy="643879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86510" y="223947"/>
              <a:ext cx="8396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АДМИНИСТРАЦИЯ КЕМЕРОВСКОГО МУНИЦИПАЛЬНОГО РАЙОНА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51398" y="152572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соответствии с Законом Кемеровской области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26.12.2009 № 136-ОЗ «Об организации и обеспечении </a:t>
            </a:r>
            <a:r>
              <a:rPr lang="ru-RU" sz="2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отдыха </a:t>
            </a:r>
            <a:r>
              <a:rPr lang="ru-RU" sz="20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оздоровления детей» и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постановлением Коллегии Администрации Кемеровской области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 18.02.2013 № 55 «О Порядке реализации мероприятий по организации и обеспечению отдыха и оздоровления детей».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3096"/>
            <a:ext cx="1598279" cy="222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589240"/>
            <a:ext cx="1025323" cy="102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62636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228" y="0"/>
            <a:ext cx="9144226" cy="805666"/>
            <a:chOff x="1" y="-27385"/>
            <a:chExt cx="9180511" cy="806377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flipV="1">
              <a:off x="1" y="-27385"/>
              <a:ext cx="9180511" cy="806377"/>
            </a:xfrm>
            <a:prstGeom prst="round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C:\Users\Дизайнер\Desktop\Патриотическое воспитание\Флаг герб Кемеровского муниципального района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89350"/>
              <a:ext cx="504267" cy="643879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86510" y="223947"/>
              <a:ext cx="8396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АДМИНИСТРАЦИЯ КЕМЕРОВСКОГО МУНИЦИПАЛЬНОГО РАЙОНА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196" y="759943"/>
            <a:ext cx="9166196" cy="60980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696" y="4509120"/>
            <a:ext cx="58898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b="1" i="1" dirty="0" smtClean="0">
                <a:solidFill>
                  <a:srgbClr val="1A4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200" b="1" i="1" dirty="0">
              <a:solidFill>
                <a:srgbClr val="1A4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5512" y="1094961"/>
            <a:ext cx="3729960" cy="2796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0296" y="1167630"/>
            <a:ext cx="3961664" cy="2981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553153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Zarema.Z_ova - альбом &quot;КЛИП-АРТ ДЛЯ Photoshop / ДЭКОР-Элементы украшений / Абстракция, сетки фракталы&quot; на Яндекс.Фотка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272"/>
          <a:stretch/>
        </p:blipFill>
        <p:spPr bwMode="auto">
          <a:xfrm>
            <a:off x="0" y="3933056"/>
            <a:ext cx="9144226" cy="280380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6"/>
          <p:cNvGrpSpPr/>
          <p:nvPr/>
        </p:nvGrpSpPr>
        <p:grpSpPr>
          <a:xfrm>
            <a:off x="-228" y="0"/>
            <a:ext cx="9144226" cy="805666"/>
            <a:chOff x="1" y="-27385"/>
            <a:chExt cx="9180511" cy="806377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flipV="1">
              <a:off x="1" y="-27385"/>
              <a:ext cx="9180511" cy="806377"/>
            </a:xfrm>
            <a:prstGeom prst="round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C:\Users\Дизайнер\Desktop\Патриотическое воспитание\Флаг герб Кемеровского муниципального района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89350"/>
              <a:ext cx="504267" cy="643879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43934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51110"/>
            <a:ext cx="8363596" cy="36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ЛЕТНЕЙ ОЗДОРОВИТЕЛЬНОЙ КАМПАНИИ 2016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0402936"/>
              </p:ext>
            </p:extLst>
          </p:nvPr>
        </p:nvGraphicFramePr>
        <p:xfrm>
          <a:off x="214282" y="701040"/>
          <a:ext cx="8715437" cy="615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047"/>
                <a:gridCol w="3980360"/>
                <a:gridCol w="923832"/>
                <a:gridCol w="923832"/>
                <a:gridCol w="2437366"/>
              </a:tblGrid>
              <a:tr h="468402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отдыха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детей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2015 г.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469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Лагеря дневного пребывания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1919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1852,2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 – 199 тыс. руб.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 –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1653,2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Родительская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плата – 1039 тыс.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4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Загородный отдых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 чел.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280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 – 810,8 тыс.руб.</a:t>
                      </a:r>
                    </a:p>
                  </a:txBody>
                  <a:tcPr marL="68580" marR="68580" marT="0" marB="0"/>
                </a:tc>
              </a:tr>
              <a:tr h="5681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Санаторный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отдых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 базе Д/С «Волшебная страна»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Металлплощалка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70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 – 40 тыс.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4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Палаточный лагерь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91чел.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171,8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Туристический сплав по реке Томь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 –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Туристический поход по Кузнецкому Алатау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 – 18,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4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Лагеря труда и отдыха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612 чел.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170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 – 505,8 тыс. руб. </a:t>
                      </a:r>
                    </a:p>
                  </a:txBody>
                  <a:tcPr marL="68580" marR="68580" marT="0" marB="0"/>
                </a:tc>
              </a:tr>
              <a:tr h="378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2563 чел.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 –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195,3тыс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Трудоустройство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275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 – 457 тыс. руб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ФБ  - 97,650 тыс.руб.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63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Игровые и спортивные площадки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1500 чел.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Итого: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 – 3391,2 тыс. руб. (100%)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 – 1152 тыс. руб. (41%)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ФБ  - 97,650 тыс.руб. (100%)</a:t>
                      </a:r>
                      <a:endParaRPr lang="ru-RU" sz="14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69476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Zarema.Z_ova - альбом &quot;КЛИП-АРТ ДЛЯ Photoshop / ДЭКОР-Элементы украшений / Абстракция, сетки фракталы&quot; на Яндекс.Фотка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74"/>
          <a:stretch/>
        </p:blipFill>
        <p:spPr bwMode="auto">
          <a:xfrm>
            <a:off x="-228" y="4077072"/>
            <a:ext cx="9144226" cy="278092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-228" y="0"/>
            <a:ext cx="9144226" cy="805666"/>
            <a:chOff x="1" y="-27385"/>
            <a:chExt cx="9180511" cy="806377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flipV="1">
              <a:off x="1" y="-27385"/>
              <a:ext cx="9180511" cy="806377"/>
            </a:xfrm>
            <a:prstGeom prst="round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C:\Users\Дизайнер\Desktop\Патриотическое воспитание\Флаг герб Кемеровского муниципального района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89350"/>
              <a:ext cx="504267" cy="643879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86510" y="223947"/>
              <a:ext cx="8396783" cy="462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РАБОТА  ПРИШКОЛЬНЫХ  ЛАГЕРЕЙ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14282" y="980728"/>
            <a:ext cx="7072362" cy="1876768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Всего: 1852,2 тыс. руб.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21 оздоровительный лагерь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1500 чел.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(2015 г. – 1919 чел.).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График работы  -  с 09.00 до 15.00 час. (выходной – воскресенье)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дней – 18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Стоимость питания – 110 руб./день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Сумма расходов – 1852,2 тыс. рублей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113944" y="2214554"/>
            <a:ext cx="4030056" cy="2084817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Сроки проведения: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смена – с 1 по 22 июня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(12 лагерей – 890 чел.)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смена – с 27.06. по 16.07.2016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лагеря – 180 чел.)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смена – с 1 по 20 августа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(6 лагерей – 430 чел.)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user43\Desktop\Т.Н.Гурина\мероприятия\каникулы\2015\ЛЕТО СО СМЫСЛОМ\проекты\мазуровская сош\IMG_17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377558"/>
            <a:ext cx="3274175" cy="2179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3" descr="P60290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93096"/>
            <a:ext cx="3236331" cy="2432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15800" y="2924944"/>
            <a:ext cx="4749565" cy="1080120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Стоимость за 18 дней: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льготных категорий – 540 руб.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без льгот – 1260 руб. </a:t>
            </a:r>
          </a:p>
        </p:txBody>
      </p:sp>
    </p:spTree>
    <p:extLst>
      <p:ext uri="{BB962C8B-B14F-4D97-AF65-F5344CB8AC3E}">
        <p14:creationId xmlns:p14="http://schemas.microsoft.com/office/powerpoint/2010/main" xmlns="" val="30496019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Zarema.Z_ova - альбом &quot;КЛИП-АРТ ДЛЯ Photoshop / ДЭКОР-Элементы украшений / Абстракция, сетки фракталы&quot; на Яндекс.Фотка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74"/>
          <a:stretch/>
        </p:blipFill>
        <p:spPr bwMode="auto">
          <a:xfrm>
            <a:off x="-228" y="4077072"/>
            <a:ext cx="9144226" cy="278092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6"/>
          <p:cNvGrpSpPr/>
          <p:nvPr/>
        </p:nvGrpSpPr>
        <p:grpSpPr>
          <a:xfrm>
            <a:off x="-228" y="0"/>
            <a:ext cx="9144226" cy="805666"/>
            <a:chOff x="1" y="-27385"/>
            <a:chExt cx="9180511" cy="806377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flipV="1">
              <a:off x="1" y="-27385"/>
              <a:ext cx="9180511" cy="806377"/>
            </a:xfrm>
            <a:prstGeom prst="round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C:\Users\Дизайнер\Desktop\Патриотическое воспитание\Флаг герб Кемеровского муниципального района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89350"/>
              <a:ext cx="504267" cy="643879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86510" y="223947"/>
              <a:ext cx="8396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ТВОРЧЕСКИЕ СМЕНЫ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154" name="AutoShape 2" descr="Картинки по запросу городошный спо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397" y="1052738"/>
            <a:ext cx="3960555" cy="2520278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196752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1 по 20 августа 2016 года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Разведчик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Елыкаево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Андреевка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Старочервово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Металлплощадка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Мазурово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4077072"/>
            <a:ext cx="3816424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3296" y="1074808"/>
            <a:ext cx="3675128" cy="2498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27170" y="3964102"/>
            <a:ext cx="3661253" cy="2561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950436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Zarema.Z_ova - альбом &quot;КЛИП-АРТ ДЛЯ Photoshop / ДЭКОР-Элементы украшений / Абстракция, сетки фракталы&quot; на Яндекс.Фотка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272"/>
          <a:stretch/>
        </p:blipFill>
        <p:spPr bwMode="auto">
          <a:xfrm>
            <a:off x="-228" y="4081578"/>
            <a:ext cx="9144226" cy="2803806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7" name="Группа 6"/>
          <p:cNvGrpSpPr/>
          <p:nvPr/>
        </p:nvGrpSpPr>
        <p:grpSpPr>
          <a:xfrm>
            <a:off x="-228" y="0"/>
            <a:ext cx="9144226" cy="805666"/>
            <a:chOff x="1" y="-27385"/>
            <a:chExt cx="9180511" cy="806377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flipV="1">
              <a:off x="1" y="-27385"/>
              <a:ext cx="9180511" cy="806377"/>
            </a:xfrm>
            <a:prstGeom prst="round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C:\Users\Дизайнер\Desktop\Патриотическое воспитание\Флаг герб Кемеровского муниципального района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89350"/>
              <a:ext cx="504267" cy="643879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1907704" y="161362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ЗАГОРОДНЫЙ    ОТДЫХ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785926"/>
            <a:ext cx="3929090" cy="55399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u="sng" dirty="0" smtClean="0">
                <a:latin typeface="Times New Roman" pitchFamily="18" charset="0"/>
                <a:cs typeface="Times New Roman" pitchFamily="18" charset="0"/>
              </a:rPr>
              <a:t> МБ – 810,8 </a:t>
            </a:r>
            <a:r>
              <a:rPr lang="ru-RU" sz="1500" b="1" u="sng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500" b="1" u="sng" dirty="0" smtClean="0">
                <a:latin typeface="Times New Roman" pitchFamily="18" charset="0"/>
                <a:cs typeface="Times New Roman" pitchFamily="18" charset="0"/>
              </a:rPr>
              <a:t>,, </a:t>
            </a:r>
          </a:p>
          <a:p>
            <a:pPr algn="ctr"/>
            <a:r>
              <a:rPr lang="ru-RU" sz="1500" b="1" u="sng" dirty="0" smtClean="0">
                <a:latin typeface="Times New Roman" pitchFamily="18" charset="0"/>
                <a:cs typeface="Times New Roman" pitchFamily="18" charset="0"/>
              </a:rPr>
              <a:t>Родительская  плата – 295,8 тыс. руб.</a:t>
            </a:r>
            <a:endParaRPr lang="ru-RU" sz="15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142984"/>
            <a:ext cx="3786214" cy="592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Загородным отдыхом охвачено – 198 детей (2015 г. – 350 чел.)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14282" y="4643446"/>
            <a:ext cx="4214842" cy="1714512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Загородный оздоровительный лагерь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«Чайка» </a:t>
            </a:r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Мыски (07.07-20.07.2016) -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путевок:</a:t>
            </a:r>
          </a:p>
          <a:p>
            <a:pPr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льготников – 2415,00 руб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 – 9660, 00 руб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644008" y="1007788"/>
            <a:ext cx="4464496" cy="2709244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Загородный оздоровительный лагерь «Юбилейный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г.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Березовский (2 смены по 10 дней) -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человек.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путевок: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льготников – 1625,00 руб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 – 6500, 00 руб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" descr="C:\Users\user43\Desktop\Т.Н.Гурина\мероприятия\каникулы\2015\фото\колосок 1 смена\3 отря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933056"/>
            <a:ext cx="4272043" cy="2633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85720" y="2500306"/>
            <a:ext cx="4178660" cy="1928826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Загородный оздоровительный лагерь «Колосок» </a:t>
            </a:r>
            <a:r>
              <a:rPr lang="ru-RU" alt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Яшкинский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-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детский центр «Артек» -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человек.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детские центры «Орленок» и «Океан» –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человека;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 –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человек</a:t>
            </a:r>
          </a:p>
        </p:txBody>
      </p:sp>
    </p:spTree>
    <p:extLst>
      <p:ext uri="{BB962C8B-B14F-4D97-AF65-F5344CB8AC3E}">
        <p14:creationId xmlns:p14="http://schemas.microsoft.com/office/powerpoint/2010/main" xmlns="" val="1965343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Zarema.Z_ova - альбом &quot;КЛИП-АРТ ДЛЯ Photoshop / ДЭКОР-Элементы украшений / Абстракция, сетки фракталы&quot; на Яндекс.Фотка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272"/>
          <a:stretch/>
        </p:blipFill>
        <p:spPr bwMode="auto">
          <a:xfrm>
            <a:off x="-228" y="4081578"/>
            <a:ext cx="9144226" cy="280380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6"/>
          <p:cNvGrpSpPr/>
          <p:nvPr/>
        </p:nvGrpSpPr>
        <p:grpSpPr>
          <a:xfrm>
            <a:off x="-228" y="0"/>
            <a:ext cx="9144226" cy="805666"/>
            <a:chOff x="1" y="-27385"/>
            <a:chExt cx="9180511" cy="806377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flipV="1">
              <a:off x="1" y="-27385"/>
              <a:ext cx="9180511" cy="806377"/>
            </a:xfrm>
            <a:prstGeom prst="round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C:\Users\Дизайнер\Desktop\Патриотическое воспитание\Флаг герб Кемеровского муниципального района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89350"/>
              <a:ext cx="504267" cy="643879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95536" y="1052738"/>
            <a:ext cx="8568836" cy="2785432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1432" y="1124745"/>
            <a:ext cx="85350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дошкольников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6-7 лет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20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 «Волшебная страна» 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Металлплощадка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(14.06. – 01.07.)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Родительская плата  - 89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рублей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</a:t>
            </a:r>
          </a:p>
          <a:p>
            <a:pPr marL="285750" indent="-28575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МБ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 тыс. руб.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251110"/>
            <a:ext cx="8363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САНАТОРНО-КУРОРТНОЕ ОЗДОРОВЛЕНИЕ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517386"/>
            <a:ext cx="3292608" cy="2112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4445253"/>
            <a:ext cx="2920547" cy="2190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0" name="Picture 2" descr="http://kuzbass85.ru/wp-content/uploads/2014/09/detsad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7960" y="2711439"/>
            <a:ext cx="3264446" cy="2176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703148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Zarema.Z_ova - альбом &quot;КЛИП-АРТ ДЛЯ Photoshop / ДЭКОР-Элементы украшений / Абстракция, сетки фракталы&quot; на Яндекс.Фотка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272"/>
          <a:stretch/>
        </p:blipFill>
        <p:spPr bwMode="auto">
          <a:xfrm>
            <a:off x="-228" y="4081578"/>
            <a:ext cx="9144226" cy="280380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6"/>
          <p:cNvGrpSpPr/>
          <p:nvPr/>
        </p:nvGrpSpPr>
        <p:grpSpPr>
          <a:xfrm>
            <a:off x="-228" y="0"/>
            <a:ext cx="9144226" cy="805666"/>
            <a:chOff x="1" y="-27385"/>
            <a:chExt cx="9180511" cy="806377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flipV="1">
              <a:off x="1" y="-27385"/>
              <a:ext cx="9180511" cy="806377"/>
            </a:xfrm>
            <a:prstGeom prst="round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C:\Users\Дизайнер\Desktop\Патриотическое воспитание\Флаг герб Кемеровского муниципального района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89350"/>
              <a:ext cx="504267" cy="643879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86510" y="223947"/>
              <a:ext cx="8396783" cy="462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МАЛОЗАТРАТНЫЕ ФОРМЫ 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42910" y="2500306"/>
            <a:ext cx="5941168" cy="648072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4348" y="2428868"/>
            <a:ext cx="5873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Палаточный лагерь на базе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Усть-Хмелевской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школы</a:t>
            </a:r>
            <a:endParaRPr lang="ru-RU" dirty="0" smtClean="0"/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профильных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(2015 г. - 2 смены)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9" descr="C:\Users\dmitriy\Desktop\фото для презентации\Новая папка\UhvLwjf21go.jpg"/>
          <p:cNvPicPr>
            <a:picLocks noChangeAspect="1" noChangeArrowheads="1"/>
          </p:cNvPicPr>
          <p:nvPr/>
        </p:nvPicPr>
        <p:blipFill>
          <a:blip r:embed="rId4" cstate="print"/>
          <a:srcRect l="7143" t="24088" b="14353"/>
          <a:stretch>
            <a:fillRect/>
          </a:stretch>
        </p:blipFill>
        <p:spPr bwMode="auto">
          <a:xfrm>
            <a:off x="4932040" y="836712"/>
            <a:ext cx="3816424" cy="15287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3" descr="C:\Users\dmitriy\Desktop\фото для презентации\Новая папка\DFY70h9oTYk.jpg"/>
          <p:cNvPicPr>
            <a:picLocks noChangeAspect="1" noChangeArrowheads="1"/>
          </p:cNvPicPr>
          <p:nvPr/>
        </p:nvPicPr>
        <p:blipFill>
          <a:blip r:embed="rId5" cstate="print"/>
          <a:srcRect t="6295"/>
          <a:stretch>
            <a:fillRect/>
          </a:stretch>
        </p:blipFill>
        <p:spPr bwMode="auto">
          <a:xfrm>
            <a:off x="467544" y="3381672"/>
            <a:ext cx="2079628" cy="2927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57158" y="1000108"/>
            <a:ext cx="4248472" cy="792087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Палаточные лагеря и туризм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Охват школьников – 146 чел.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699792" y="5157192"/>
            <a:ext cx="4140460" cy="1584176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Сроки профильных смен: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«Спортивная смена» (27.06-01.07);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«Юный журналист» (11.07-15.07);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«Трудные подростки» (18.07-22.07);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«Военно-патриотическая смена» (25.07-29.07);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«Юный эколог» (02.08-06.08);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«Трудные подростки» (08.08-12.08).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C:\Users\dmitriy\Desktop\фото для презентации\Новая папка\ePtgVdMq3f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852936"/>
            <a:ext cx="1794861" cy="26965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" descr="D:\2016 фото доопц\туризм май\IMG_08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429000"/>
            <a:ext cx="2255626" cy="16028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6929454" y="5857892"/>
            <a:ext cx="221454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 – 171, 8 тыс.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8780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Zarema.Z_ova - альбом &quot;КЛИП-АРТ ДЛЯ Photoshop / ДЭКОР-Элементы украшений / Абстракция, сетки фракталы&quot; на Яндекс.Фотка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272"/>
          <a:stretch/>
        </p:blipFill>
        <p:spPr bwMode="auto">
          <a:xfrm>
            <a:off x="-226" y="3645024"/>
            <a:ext cx="9144226" cy="280380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6"/>
          <p:cNvGrpSpPr/>
          <p:nvPr/>
        </p:nvGrpSpPr>
        <p:grpSpPr>
          <a:xfrm>
            <a:off x="-228" y="0"/>
            <a:ext cx="9144226" cy="805666"/>
            <a:chOff x="1" y="-27385"/>
            <a:chExt cx="9180511" cy="806377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flipV="1">
              <a:off x="1" y="-27385"/>
              <a:ext cx="9180511" cy="806377"/>
            </a:xfrm>
            <a:prstGeom prst="round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C:\Users\Дизайнер\Desktop\Патриотическое воспитание\Флаг герб Кемеровского муниципального района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89350"/>
              <a:ext cx="504267" cy="643879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86510" y="223947"/>
              <a:ext cx="8396783" cy="462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МАЛОЗАТРАТНЫЕ ФОРМЫ 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908720"/>
            <a:ext cx="8712968" cy="1584176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9" descr="C:\Users\dmitriy\Desktop\фото для презентации\Новая папка (6)\NcHZdehSb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3312705" cy="22101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5" descr="C:\Users\dmitriy\Desktop\фото для презентации\Новая папка (6)\ChBLijYpJA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933056"/>
            <a:ext cx="3304714" cy="2204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3" descr="C:\Users\dmitriy\Desktop\фото для презентации\Новая папка (6)\1Lfh00p6Eh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293096"/>
            <a:ext cx="3528392" cy="2354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47240"/>
          <p:cNvPicPr>
            <a:picLocks noChangeAspect="1" noChangeArrowheads="1"/>
          </p:cNvPicPr>
          <p:nvPr/>
        </p:nvPicPr>
        <p:blipFill>
          <a:blip r:embed="rId7" cstate="print"/>
          <a:srcRect l="9302" t="10210" r="11628" b="1302"/>
          <a:stretch>
            <a:fillRect/>
          </a:stretch>
        </p:blipFill>
        <p:spPr bwMode="auto">
          <a:xfrm>
            <a:off x="6156176" y="2204864"/>
            <a:ext cx="2448272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282" y="980728"/>
            <a:ext cx="8678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Сплав по реке Томь , МБ – 11,3 тыс. руб., родительская плата – 11,3 тыс.руб.</a:t>
            </a:r>
            <a:endParaRPr lang="ru-RU" dirty="0"/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августе  - 15 чел.   (совместно с клубом «Архистратиг»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д.Береговая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отец Даниил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Голоднов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Встреча воспитанников клуба «Архистратиг»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 «трудными» подростками в д. Береговая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8780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2539</TotalTime>
  <Words>1054</Words>
  <Application>Microsoft Office PowerPoint</Application>
  <PresentationFormat>Экран (4:3)</PresentationFormat>
  <Paragraphs>223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Дизайнер</dc:creator>
  <cp:lastModifiedBy>user43</cp:lastModifiedBy>
  <cp:revision>372</cp:revision>
  <dcterms:created xsi:type="dcterms:W3CDTF">2015-05-07T08:50:45Z</dcterms:created>
  <dcterms:modified xsi:type="dcterms:W3CDTF">2016-10-19T10:26:38Z</dcterms:modified>
</cp:coreProperties>
</file>