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34"/>
  </p:notesMasterIdLst>
  <p:handoutMasterIdLst>
    <p:handoutMasterId r:id="rId35"/>
  </p:handoutMasterIdLst>
  <p:sldIdLst>
    <p:sldId id="258" r:id="rId2"/>
    <p:sldId id="285" r:id="rId3"/>
    <p:sldId id="286" r:id="rId4"/>
    <p:sldId id="336" r:id="rId5"/>
    <p:sldId id="287" r:id="rId6"/>
    <p:sldId id="294" r:id="rId7"/>
    <p:sldId id="296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95" r:id="rId18"/>
    <p:sldId id="297" r:id="rId19"/>
    <p:sldId id="298" r:id="rId20"/>
    <p:sldId id="299" r:id="rId21"/>
    <p:sldId id="300" r:id="rId22"/>
    <p:sldId id="301" r:id="rId23"/>
    <p:sldId id="302" r:id="rId24"/>
    <p:sldId id="322" r:id="rId25"/>
    <p:sldId id="335" r:id="rId26"/>
    <p:sldId id="338" r:id="rId27"/>
    <p:sldId id="340" r:id="rId28"/>
    <p:sldId id="341" r:id="rId29"/>
    <p:sldId id="344" r:id="rId30"/>
    <p:sldId id="345" r:id="rId31"/>
    <p:sldId id="313" r:id="rId32"/>
    <p:sldId id="303" r:id="rId3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749023195594099E-2"/>
          <c:y val="0.18791109199754125"/>
          <c:w val="0.79973134858736949"/>
          <c:h val="0.754103461734341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06-4ECD-A302-E28B678B89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06-4ECD-A302-E28B678B898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06-4ECD-A302-E28B678B8985}"/>
              </c:ext>
            </c:extLst>
          </c:dPt>
          <c:dLbls>
            <c:dLbl>
              <c:idx val="0"/>
              <c:layout>
                <c:manualLayout>
                  <c:x val="1.8817205296821054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906-4ECD-A302-E28B678B8985}"/>
                </c:ext>
              </c:extLst>
            </c:dLbl>
            <c:dLbl>
              <c:idx val="1"/>
              <c:layout>
                <c:manualLayout>
                  <c:x val="1.1328964892400116E-2"/>
                  <c:y val="-1.25652668321808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06-4ECD-A302-E28B678B8985}"/>
                </c:ext>
              </c:extLst>
            </c:dLbl>
            <c:dLbl>
              <c:idx val="2"/>
              <c:layout>
                <c:manualLayout>
                  <c:x val="-9.4407045987408775E-3"/>
                  <c:y val="9.73991863641722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accent4"/>
                        </a:solidFill>
                      </a:rPr>
                      <a:t>Безвозмездные поступления</a:t>
                    </a:r>
                    <a:r>
                      <a:rPr lang="ru-RU" baseline="0" dirty="0">
                        <a:solidFill>
                          <a:schemeClr val="accent4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accent4"/>
                        </a:solidFill>
                      </a:rPr>
                      <a:t>51,3%</a:t>
                    </a:r>
                    <a:endParaRPr lang="ru-RU" baseline="0" dirty="0">
                      <a:solidFill>
                        <a:schemeClr val="accent4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847913823237455"/>
                      <c:h val="0.387109616696356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906-4ECD-A302-E28B678B898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277583</c:v>
                </c:pt>
                <c:pt idx="1">
                  <c:v>501756</c:v>
                </c:pt>
                <c:pt idx="2">
                  <c:v>821085.9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906-4ECD-A302-E28B678B8985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346118171610827E-2"/>
          <c:y val="8.7154271964901123E-2"/>
          <c:w val="0.93399703838706005"/>
          <c:h val="0.90722431389976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dPt>
            <c:idx val="0"/>
            <c:bubble3D val="0"/>
            <c:explosion val="44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9D-475F-8B3D-84B51CE080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9D-475F-8B3D-84B51CE08033}"/>
              </c:ext>
            </c:extLst>
          </c:dPt>
          <c:dPt>
            <c:idx val="2"/>
            <c:bubble3D val="0"/>
            <c:explosion val="2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9D-475F-8B3D-84B51CE08033}"/>
              </c:ext>
            </c:extLst>
          </c:dPt>
          <c:dPt>
            <c:idx val="3"/>
            <c:bubble3D val="0"/>
            <c:explosion val="2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89D-475F-8B3D-84B51CE08033}"/>
              </c:ext>
            </c:extLst>
          </c:dPt>
          <c:dPt>
            <c:idx val="4"/>
            <c:bubble3D val="0"/>
            <c:explosion val="1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A3F-4678-B690-B7BC6109C306}"/>
              </c:ext>
            </c:extLst>
          </c:dPt>
          <c:dLbls>
            <c:dLbl>
              <c:idx val="0"/>
              <c:layout>
                <c:manualLayout>
                  <c:x val="-0.17037622247896775"/>
                  <c:y val="-0.312236800521242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018225310399819"/>
                      <c:h val="0.160486725937913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89D-475F-8B3D-84B51CE08033}"/>
                </c:ext>
              </c:extLst>
            </c:dLbl>
            <c:dLbl>
              <c:idx val="1"/>
              <c:layout>
                <c:manualLayout>
                  <c:x val="-0.15499650139130719"/>
                  <c:y val="0.3457169693230135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89D-475F-8B3D-84B51CE08033}"/>
                </c:ext>
              </c:extLst>
            </c:dLbl>
            <c:dLbl>
              <c:idx val="2"/>
              <c:layout>
                <c:manualLayout>
                  <c:x val="-0.18313475338876864"/>
                  <c:y val="1.144876235936504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77553577530796"/>
                      <c:h val="0.237575125552292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89D-475F-8B3D-84B51CE08033}"/>
                </c:ext>
              </c:extLst>
            </c:dLbl>
            <c:dLbl>
              <c:idx val="3"/>
              <c:layout>
                <c:manualLayout>
                  <c:x val="0.13891960277923748"/>
                  <c:y val="-2.243183019791435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153564512717033"/>
                      <c:h val="0.145917968075679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89D-475F-8B3D-84B51CE08033}"/>
                </c:ext>
              </c:extLst>
            </c:dLbl>
            <c:dLbl>
              <c:idx val="4"/>
              <c:layout>
                <c:manualLayout>
                  <c:x val="0.26878443688672643"/>
                  <c:y val="7.4243831272590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A3F-4678-B690-B7BC6109C3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Упрощенная система налогооблажения</c:v>
                </c:pt>
                <c:pt idx="2">
                  <c:v>Государственная пошлина</c:v>
                </c:pt>
                <c:pt idx="3">
                  <c:v>Единый налог на вмененный доход</c:v>
                </c:pt>
                <c:pt idx="4">
                  <c:v>Прочие 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246455</c:v>
                </c:pt>
                <c:pt idx="1">
                  <c:v>16727</c:v>
                </c:pt>
                <c:pt idx="2">
                  <c:v>4500</c:v>
                </c:pt>
                <c:pt idx="3">
                  <c:v>5496</c:v>
                </c:pt>
                <c:pt idx="4">
                  <c:v>4405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89D-475F-8B3D-84B51CE08033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</a:t>
            </a:r>
          </a:p>
        </c:rich>
      </c:tx>
      <c:layout>
        <c:manualLayout>
          <c:xMode val="edge"/>
          <c:yMode val="edge"/>
          <c:x val="0.33538461538461628"/>
          <c:y val="9.7455341281699019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06588659058881"/>
          <c:y val="0.20866827854972314"/>
          <c:w val="0.81398176487299156"/>
          <c:h val="0.705386436540531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506466984343087E-2"/>
                  <c:y val="-0.37406684931298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C20-466D-A1F7-CC704813A861}"/>
                </c:ext>
              </c:extLst>
            </c:dLbl>
            <c:dLbl>
              <c:idx val="1"/>
              <c:layout>
                <c:manualLayout>
                  <c:x val="2.722940776038121E-3"/>
                  <c:y val="-0.39324376352697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20-466D-A1F7-CC704813A861}"/>
                </c:ext>
              </c:extLst>
            </c:dLbl>
            <c:dLbl>
              <c:idx val="2"/>
              <c:layout>
                <c:manualLayout>
                  <c:x val="1.9060585432266849E-2"/>
                  <c:y val="-0.38513600441313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C20-466D-A1F7-CC704813A861}"/>
                </c:ext>
              </c:extLst>
            </c:dLbl>
            <c:dLbl>
              <c:idx val="3"/>
              <c:layout>
                <c:manualLayout>
                  <c:x val="1.9060585432266849E-2"/>
                  <c:y val="-0.40260173686491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20-466D-A1F7-CC704813A86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227889</c:v>
                </c:pt>
                <c:pt idx="1">
                  <c:v>277583</c:v>
                </c:pt>
                <c:pt idx="2">
                  <c:v>284425</c:v>
                </c:pt>
                <c:pt idx="3">
                  <c:v>291380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C20-466D-A1F7-CC704813A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449856"/>
        <c:axId val="117451392"/>
        <c:axId val="0"/>
      </c:bar3DChart>
      <c:catAx>
        <c:axId val="11744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51392"/>
        <c:crosses val="autoZero"/>
        <c:auto val="1"/>
        <c:lblAlgn val="ctr"/>
        <c:lblOffset val="100"/>
        <c:noMultiLvlLbl val="0"/>
      </c:catAx>
      <c:valAx>
        <c:axId val="11745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4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898161073756167"/>
          <c:y val="0.16567725700354119"/>
          <c:w val="0.84062500000000073"/>
          <c:h val="0.823437756924350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6E-4CC1-A893-DF7AC2E4249E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6E-4CC1-A893-DF7AC2E4249E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6E-4CC1-A893-DF7AC2E4249E}"/>
              </c:ext>
            </c:extLst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6E-4CC1-A893-DF7AC2E4249E}"/>
              </c:ext>
            </c:extLst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86E-4CC1-A893-DF7AC2E4249E}"/>
              </c:ext>
            </c:extLst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86E-4CC1-A893-DF7AC2E4249E}"/>
              </c:ext>
            </c:extLst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86E-4CC1-A893-DF7AC2E4249E}"/>
              </c:ext>
            </c:extLst>
          </c:dPt>
          <c:dPt>
            <c:idx val="7"/>
            <c:bubble3D val="0"/>
            <c:explosion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86E-4CC1-A893-DF7AC2E4249E}"/>
              </c:ext>
            </c:extLst>
          </c:dPt>
          <c:dPt>
            <c:idx val="8"/>
            <c:bubble3D val="0"/>
            <c:explosion val="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86E-4CC1-A893-DF7AC2E4249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86E-4CC1-A893-DF7AC2E4249E}"/>
              </c:ext>
            </c:extLst>
          </c:dPt>
          <c:dLbls>
            <c:dLbl>
              <c:idx val="0"/>
              <c:layout>
                <c:manualLayout>
                  <c:x val="-0.16676112476841531"/>
                  <c:y val="-0.294840752866198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6E-4CC1-A893-DF7AC2E4249E}"/>
                </c:ext>
              </c:extLst>
            </c:dLbl>
            <c:dLbl>
              <c:idx val="1"/>
              <c:layout>
                <c:manualLayout>
                  <c:x val="-3.0774352086458442E-2"/>
                  <c:y val="0.184453109823581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/>
                      <a:t>Арендная плата за земельные участки,</a:t>
                    </a:r>
                    <a:r>
                      <a:rPr lang="ru-RU" sz="1100" baseline="0" dirty="0" smtClean="0"/>
                      <a:t> находящиеся в муниципальной собственности</a:t>
                    </a:r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0,7%</a:t>
                    </a:r>
                    <a:endParaRPr lang="ru-RU" sz="1100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962367015094422"/>
                      <c:h val="0.178738712086243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6E-4CC1-A893-DF7AC2E4249E}"/>
                </c:ext>
              </c:extLst>
            </c:dLbl>
            <c:dLbl>
              <c:idx val="2"/>
              <c:layout>
                <c:manualLayout>
                  <c:x val="-9.2833714788123259E-2"/>
                  <c:y val="0.3807454523096224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6E-4CC1-A893-DF7AC2E4249E}"/>
                </c:ext>
              </c:extLst>
            </c:dLbl>
            <c:dLbl>
              <c:idx val="3"/>
              <c:layout>
                <c:manualLayout>
                  <c:x val="-0.19198879640820754"/>
                  <c:y val="9.0577231874733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86E-4CC1-A893-DF7AC2E4249E}"/>
                </c:ext>
              </c:extLst>
            </c:dLbl>
            <c:dLbl>
              <c:idx val="4"/>
              <c:layout>
                <c:manualLayout>
                  <c:x val="-2.5389168191397487E-3"/>
                  <c:y val="-3.024849004382392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86E-4CC1-A893-DF7AC2E4249E}"/>
                </c:ext>
              </c:extLst>
            </c:dLbl>
            <c:dLbl>
              <c:idx val="5"/>
              <c:layout>
                <c:manualLayout>
                  <c:x val="-0.22661211715351656"/>
                  <c:y val="-2.376543594916497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855146364899752"/>
                      <c:h val="0.215676989675802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86E-4CC1-A893-DF7AC2E4249E}"/>
                </c:ext>
              </c:extLst>
            </c:dLbl>
            <c:dLbl>
              <c:idx val="6"/>
              <c:layout>
                <c:manualLayout>
                  <c:x val="0.20294970478878688"/>
                  <c:y val="-6.458192614982116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705403390024113"/>
                      <c:h val="0.167286035333598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186E-4CC1-A893-DF7AC2E4249E}"/>
                </c:ext>
              </c:extLst>
            </c:dLbl>
            <c:dLbl>
              <c:idx val="7"/>
              <c:layout>
                <c:manualLayout>
                  <c:x val="0.35261768171846364"/>
                  <c:y val="2.2633748523014246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67319228391503"/>
                      <c:h val="0.206623490266597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186E-4CC1-A893-DF7AC2E4249E}"/>
                </c:ext>
              </c:extLst>
            </c:dLbl>
            <c:dLbl>
              <c:idx val="8"/>
              <c:layout>
                <c:manualLayout>
                  <c:x val="0.35886902122856074"/>
                  <c:y val="0.2041635404172807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72590273112403"/>
                      <c:h val="0.163992914032745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186E-4CC1-A893-DF7AC2E4249E}"/>
                </c:ext>
              </c:extLst>
            </c:dLbl>
            <c:dLbl>
              <c:idx val="9"/>
              <c:layout>
                <c:manualLayout>
                  <c:x val="0.35648146478639325"/>
                  <c:y val="0.382510350038940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62646A-8941-4BE0-8F4B-C4A691A38961}" type="CATEGORYNAME">
                      <a:rPr lang="en-US" dirty="0"/>
                      <a:pPr>
                        <a:defRPr sz="11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baseline="0" dirty="0"/>
                      <a:t>
</a:t>
                    </a:r>
                    <a:endParaRPr lang="en-US" baseline="0" dirty="0" smtClean="0"/>
                  </a:p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2731834537475142"/>
                      <c:h val="0.126681090483310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186E-4CC1-A893-DF7AC2E424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424774</c:v>
                </c:pt>
                <c:pt idx="1">
                  <c:v>3833</c:v>
                </c:pt>
                <c:pt idx="2">
                  <c:v>4261</c:v>
                </c:pt>
                <c:pt idx="3">
                  <c:v>35500</c:v>
                </c:pt>
                <c:pt idx="4">
                  <c:v>2970</c:v>
                </c:pt>
                <c:pt idx="5">
                  <c:v>3500</c:v>
                </c:pt>
                <c:pt idx="6">
                  <c:v>20000</c:v>
                </c:pt>
                <c:pt idx="7">
                  <c:v>5000</c:v>
                </c:pt>
                <c:pt idx="8">
                  <c:v>1918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186E-4CC1-A893-DF7AC2E4249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510254</c:v>
                </c:pt>
                <c:pt idx="1">
                  <c:v>501756</c:v>
                </c:pt>
                <c:pt idx="2">
                  <c:v>502874</c:v>
                </c:pt>
                <c:pt idx="3">
                  <c:v>505099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26-43CC-AFAE-740990D551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8754688"/>
        <c:axId val="118798592"/>
        <c:axId val="0"/>
      </c:bar3DChart>
      <c:catAx>
        <c:axId val="11875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798592"/>
        <c:crosses val="autoZero"/>
        <c:auto val="1"/>
        <c:lblAlgn val="ctr"/>
        <c:lblOffset val="100"/>
        <c:noMultiLvlLbl val="0"/>
      </c:catAx>
      <c:valAx>
        <c:axId val="11879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75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491689205547215E-2"/>
          <c:y val="0.16484349379653723"/>
          <c:w val="0.84062500000000073"/>
          <c:h val="0.823437756924350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94-4754-91FD-DC46D8CB267E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94-4754-91FD-DC46D8CB26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94-4754-91FD-DC46D8CB26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94-4754-91FD-DC46D8CB267E}"/>
              </c:ext>
            </c:extLst>
          </c:dPt>
          <c:dLbls>
            <c:dLbl>
              <c:idx val="0"/>
              <c:layout>
                <c:manualLayout>
                  <c:x val="-1.1458200967218038E-16"/>
                  <c:y val="-4.21874974048045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594-4754-91FD-DC46D8CB267E}"/>
                </c:ext>
              </c:extLst>
            </c:dLbl>
            <c:dLbl>
              <c:idx val="1"/>
              <c:layout>
                <c:manualLayout>
                  <c:x val="2.0714339820329768E-2"/>
                  <c:y val="-0.323437480103501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Субвенции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79,8 %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594-4754-91FD-DC46D8CB267E}"/>
                </c:ext>
              </c:extLst>
            </c:dLbl>
            <c:dLbl>
              <c:idx val="2"/>
              <c:layout>
                <c:manualLayout>
                  <c:x val="-9.5589147982576575E-2"/>
                  <c:y val="1.874999884657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658599901574804"/>
                      <c:h val="0.236320297962580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594-4754-91FD-DC46D8CB267E}"/>
                </c:ext>
              </c:extLst>
            </c:dLbl>
            <c:dLbl>
              <c:idx val="3"/>
              <c:layout>
                <c:manualLayout>
                  <c:x val="-1.4192970160834983E-2"/>
                  <c:y val="9.2273616370963565E-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26368569947551"/>
                      <c:h val="0.198105548837010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594-4754-91FD-DC46D8CB267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 </c:v>
                </c:pt>
                <c:pt idx="3">
                  <c:v>Прочие безвозмездные поступления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54739</c:v>
                </c:pt>
                <c:pt idx="1">
                  <c:v>655453.9</c:v>
                </c:pt>
                <c:pt idx="2">
                  <c:v>100893</c:v>
                </c:pt>
                <c:pt idx="3">
                  <c:v>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594-4754-91FD-DC46D8CB267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invertIfNegative val="0"/>
          <c:dLbls>
            <c:dLbl>
              <c:idx val="0"/>
              <c:layout>
                <c:manualLayout>
                  <c:x val="1.2499999999999961E-2"/>
                  <c:y val="-5.859374639556186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86-4B75-8F00-5C70E8479DAB}"/>
                </c:ext>
              </c:extLst>
            </c:dLbl>
            <c:dLbl>
              <c:idx val="1"/>
              <c:layout>
                <c:manualLayout>
                  <c:x val="9.3750000000000118E-3"/>
                  <c:y val="-2.3437498558225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86-4B75-8F00-5C70E8479DAB}"/>
                </c:ext>
              </c:extLst>
            </c:dLbl>
            <c:dLbl>
              <c:idx val="2"/>
              <c:layout>
                <c:manualLayout>
                  <c:x val="1.2500000000000001E-2"/>
                  <c:y val="-4.6874997116449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86-4B75-8F00-5C70E8479DAB}"/>
                </c:ext>
              </c:extLst>
            </c:dLbl>
            <c:dLbl>
              <c:idx val="3"/>
              <c:layout>
                <c:manualLayout>
                  <c:x val="1.093749999999988E-2"/>
                  <c:y val="8.59365019676871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86-4B75-8F00-5C70E8479DA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1063262</c:v>
                </c:pt>
                <c:pt idx="1">
                  <c:v>821085.9</c:v>
                </c:pt>
                <c:pt idx="2">
                  <c:v>819488</c:v>
                </c:pt>
                <c:pt idx="3">
                  <c:v>816019.1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686-4B75-8F00-5C70E8479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012736"/>
        <c:axId val="119608448"/>
        <c:axId val="0"/>
      </c:bar3DChart>
      <c:catAx>
        <c:axId val="11901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608448"/>
        <c:crosses val="autoZero"/>
        <c:auto val="1"/>
        <c:lblAlgn val="ctr"/>
        <c:lblOffset val="100"/>
        <c:noMultiLvlLbl val="0"/>
      </c:catAx>
      <c:valAx>
        <c:axId val="11960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1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786755502279513"/>
          <c:y val="0.17276113960609774"/>
          <c:w val="0.83204933233281475"/>
          <c:h val="0.81774022628135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29-487B-9EA8-4F8406229BB7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29-487B-9EA8-4F8406229B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29-487B-9EA8-4F8406229BB7}"/>
              </c:ext>
            </c:extLst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29-487B-9EA8-4F8406229BB7}"/>
              </c:ext>
            </c:extLst>
          </c:dPt>
          <c:dPt>
            <c:idx val="4"/>
            <c:bubble3D val="0"/>
            <c:explosion val="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29-487B-9EA8-4F8406229BB7}"/>
              </c:ext>
            </c:extLst>
          </c:dPt>
          <c:dPt>
            <c:idx val="5"/>
            <c:bubble3D val="0"/>
            <c:explosion val="8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B29-487B-9EA8-4F8406229BB7}"/>
              </c:ext>
            </c:extLst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B29-487B-9EA8-4F8406229BB7}"/>
              </c:ext>
            </c:extLst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B29-487B-9EA8-4F8406229BB7}"/>
              </c:ext>
            </c:extLst>
          </c:dPt>
          <c:dPt>
            <c:idx val="8"/>
            <c:bubble3D val="0"/>
            <c:explosion val="6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B29-487B-9EA8-4F8406229BB7}"/>
              </c:ext>
            </c:extLst>
          </c:dPt>
          <c:dPt>
            <c:idx val="9"/>
            <c:bubble3D val="0"/>
            <c:explosion val="7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B29-487B-9EA8-4F8406229BB7}"/>
              </c:ext>
            </c:extLst>
          </c:dPt>
          <c:dPt>
            <c:idx val="10"/>
            <c:bubble3D val="0"/>
            <c:explosion val="8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B29-487B-9EA8-4F8406229BB7}"/>
              </c:ext>
            </c:extLst>
          </c:dPt>
          <c:dPt>
            <c:idx val="11"/>
            <c:bubble3D val="0"/>
            <c:explosion val="6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B29-487B-9EA8-4F8406229BB7}"/>
              </c:ext>
            </c:extLst>
          </c:dPt>
          <c:dPt>
            <c:idx val="12"/>
            <c:bubble3D val="0"/>
            <c:explosion val="11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38C2-4028-B18A-35611BBB75A6}"/>
              </c:ext>
            </c:extLst>
          </c:dPt>
          <c:dLbls>
            <c:dLbl>
              <c:idx val="0"/>
              <c:layout>
                <c:manualLayout>
                  <c:x val="3.624793316020359E-2"/>
                  <c:y val="-3.23211803322591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618903572648507"/>
                      <c:h val="0.129073097524510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B29-487B-9EA8-4F8406229BB7}"/>
                </c:ext>
              </c:extLst>
            </c:dLbl>
            <c:dLbl>
              <c:idx val="1"/>
              <c:layout>
                <c:manualLayout>
                  <c:x val="0.15967843011986232"/>
                  <c:y val="0.121549703909180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B29-487B-9EA8-4F8406229BB7}"/>
                </c:ext>
              </c:extLst>
            </c:dLbl>
            <c:dLbl>
              <c:idx val="2"/>
              <c:layout>
                <c:manualLayout>
                  <c:x val="0.14497514621181073"/>
                  <c:y val="-1.703885414568352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587796310456189"/>
                      <c:h val="0.220348991765576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B29-487B-9EA8-4F8406229BB7}"/>
                </c:ext>
              </c:extLst>
            </c:dLbl>
            <c:dLbl>
              <c:idx val="3"/>
              <c:layout>
                <c:manualLayout>
                  <c:x val="0.14829662740333696"/>
                  <c:y val="0.1826787493672720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экономика </a:t>
                    </a:r>
                    <a:endParaRPr lang="ru-RU" sz="1200" baseline="0" dirty="0" smtClean="0"/>
                  </a:p>
                  <a:p>
                    <a:r>
                      <a:rPr lang="ru-RU" sz="1200" baseline="0" dirty="0" smtClean="0"/>
                      <a:t>6,4%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B29-487B-9EA8-4F8406229BB7}"/>
                </c:ext>
              </c:extLst>
            </c:dLbl>
            <c:dLbl>
              <c:idx val="4"/>
              <c:layout>
                <c:manualLayout>
                  <c:x val="-0.18210347726678675"/>
                  <c:y val="5.765246755765754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B29-487B-9EA8-4F8406229BB7}"/>
                </c:ext>
              </c:extLst>
            </c:dLbl>
            <c:dLbl>
              <c:idx val="5"/>
              <c:layout>
                <c:manualLayout>
                  <c:x val="-0.2811181165465923"/>
                  <c:y val="-0.2038866603788375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B29-487B-9EA8-4F8406229BB7}"/>
                </c:ext>
              </c:extLst>
            </c:dLbl>
            <c:dLbl>
              <c:idx val="6"/>
              <c:layout>
                <c:manualLayout>
                  <c:x val="0.17930915337152692"/>
                  <c:y val="-0.179009072024723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aseline="0" dirty="0" smtClean="0"/>
                      <a:t>Культура, кинематография </a:t>
                    </a:r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10,1%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B29-487B-9EA8-4F8406229BB7}"/>
                </c:ext>
              </c:extLst>
            </c:dLbl>
            <c:dLbl>
              <c:idx val="7"/>
              <c:layout>
                <c:manualLayout>
                  <c:x val="0"/>
                  <c:y val="5.966969067490757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B29-487B-9EA8-4F8406229BB7}"/>
                </c:ext>
              </c:extLst>
            </c:dLbl>
            <c:dLbl>
              <c:idx val="8"/>
              <c:layout>
                <c:manualLayout>
                  <c:x val="0.20285212427762442"/>
                  <c:y val="5.469721645199875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B29-487B-9EA8-4F8406229BB7}"/>
                </c:ext>
              </c:extLst>
            </c:dLbl>
            <c:dLbl>
              <c:idx val="9"/>
              <c:layout>
                <c:manualLayout>
                  <c:x val="-0.10730311540343342"/>
                  <c:y val="0.1317705669070876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B29-487B-9EA8-4F8406229BB7}"/>
                </c:ext>
              </c:extLst>
            </c:dLbl>
            <c:dLbl>
              <c:idx val="10"/>
              <c:layout>
                <c:manualLayout>
                  <c:x val="-0.12142194637756944"/>
                  <c:y val="-3.232108244890831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1B29-487B-9EA8-4F8406229BB7}"/>
                </c:ext>
              </c:extLst>
            </c:dLbl>
            <c:dLbl>
              <c:idx val="11"/>
              <c:layout>
                <c:manualLayout>
                  <c:x val="8.7536752039643048E-2"/>
                  <c:y val="-8.7018298900907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1B29-487B-9EA8-4F8406229BB7}"/>
                </c:ext>
              </c:extLst>
            </c:dLbl>
            <c:dLbl>
              <c:idx val="12"/>
              <c:layout>
                <c:manualLayout>
                  <c:x val="0.16090045966848801"/>
                  <c:y val="-2.3619350442168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Межбюджетные трансферты</a:t>
                    </a:r>
                    <a:r>
                      <a:rPr lang="ru-RU" sz="1200" baseline="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
</a:t>
                    </a:r>
                    <a:r>
                      <a:rPr lang="ru-RU" sz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7,6%</a:t>
                    </a:r>
                    <a:endParaRPr lang="ru-RU" sz="1200" baseline="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252743517316183"/>
                      <c:h val="0.146476757304691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8C2-4028-B18A-35611BBB75A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 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118842.8</c:v>
                </c:pt>
                <c:pt idx="1">
                  <c:v>2088.6</c:v>
                </c:pt>
                <c:pt idx="2">
                  <c:v>1796</c:v>
                </c:pt>
                <c:pt idx="3">
                  <c:v>106336.2</c:v>
                </c:pt>
                <c:pt idx="4">
                  <c:v>154449</c:v>
                </c:pt>
                <c:pt idx="5">
                  <c:v>580274.6</c:v>
                </c:pt>
                <c:pt idx="6">
                  <c:v>167321</c:v>
                </c:pt>
                <c:pt idx="7">
                  <c:v>20114</c:v>
                </c:pt>
                <c:pt idx="8">
                  <c:v>313992.7</c:v>
                </c:pt>
                <c:pt idx="9">
                  <c:v>48002</c:v>
                </c:pt>
                <c:pt idx="10">
                  <c:v>2010</c:v>
                </c:pt>
                <c:pt idx="11">
                  <c:v>21818</c:v>
                </c:pt>
                <c:pt idx="12">
                  <c:v>128650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1B29-487B-9EA8-4F8406229BB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269281212836001E-2"/>
          <c:y val="1.794150322180664E-2"/>
          <c:w val="0.91701745053876538"/>
          <c:h val="0.830971507305410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 из областного бюджета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27494266004741E-2"/>
                  <c:y val="7.549118656916384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D81B96-23FB-49A9-AB44-0E323990E214}" type="VALUE">
                      <a:rPr lang="en-US" smtClean="0"/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6.7143589661221525E-2"/>
                      <c:h val="4.447640614359423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2B1-4595-8DF9-84422A855233}"/>
                </c:ext>
              </c:extLst>
            </c:dLbl>
            <c:dLbl>
              <c:idx val="1"/>
              <c:layout>
                <c:manualLayout>
                  <c:x val="1.1999109717348756E-2"/>
                  <c:y val="1.9813699707133705E-7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25,4</a:t>
                    </a:r>
                  </a:p>
                  <a:p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119-4C38-9293-B8D263BB6BB5}"/>
                </c:ext>
              </c:extLst>
            </c:dLbl>
            <c:dLbl>
              <c:idx val="2"/>
              <c:layout>
                <c:manualLayout>
                  <c:x val="0"/>
                  <c:y val="1.761437903964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119-4C38-9293-B8D263BB6BB5}"/>
                </c:ext>
              </c:extLst>
            </c:dLbl>
            <c:dLbl>
              <c:idx val="4"/>
              <c:layout>
                <c:manualLayout>
                  <c:x val="1.0284951186298933E-2"/>
                  <c:y val="-2.5163398628059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10-4294-8783-83166FA20B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48.9</c:v>
                </c:pt>
                <c:pt idx="1">
                  <c:v>25.4</c:v>
                </c:pt>
                <c:pt idx="2">
                  <c:v>87</c:v>
                </c:pt>
                <c:pt idx="3">
                  <c:v>149</c:v>
                </c:pt>
                <c:pt idx="4">
                  <c:v>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119-4C38-9293-B8D263BB6B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"Сбербанка России"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119-4C38-9293-B8D263BB6BB5}"/>
                </c:ext>
              </c:extLst>
            </c:dLbl>
            <c:dLbl>
              <c:idx val="3"/>
              <c:layout>
                <c:manualLayout>
                  <c:x val="1.3713268248398578E-2"/>
                  <c:y val="2.5163398628059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467-4D60-A5A4-4648B868DB5C}"/>
                </c:ext>
              </c:extLst>
            </c:dLbl>
            <c:dLbl>
              <c:idx val="4"/>
              <c:layout>
                <c:manualLayout>
                  <c:x val="8.5707926552491109E-3"/>
                  <c:y val="-7.5490195884179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467-4D60-A5A4-4648B868DB5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120</c:v>
                </c:pt>
                <c:pt idx="1">
                  <c:v>130</c:v>
                </c:pt>
                <c:pt idx="2">
                  <c:v>130</c:v>
                </c:pt>
                <c:pt idx="3">
                  <c:v>130</c:v>
                </c:pt>
                <c:pt idx="4">
                  <c:v>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119-4C38-9293-B8D263BB6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488704"/>
        <c:axId val="122490240"/>
        <c:axId val="0"/>
      </c:bar3DChart>
      <c:catAx>
        <c:axId val="12248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490240"/>
        <c:crosses val="autoZero"/>
        <c:auto val="1"/>
        <c:lblAlgn val="ctr"/>
        <c:lblOffset val="100"/>
        <c:noMultiLvlLbl val="0"/>
      </c:catAx>
      <c:valAx>
        <c:axId val="12249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48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0.58119</cdr:x>
      <cdr:y>0.20584</cdr:y>
    </cdr:from>
    <cdr:to>
      <cdr:x>0.87298</cdr:x>
      <cdr:y>0.25315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963137" y="1154971"/>
          <a:ext cx="2993923" cy="2654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0.49333</cdr:x>
      <cdr:y>0.36951</cdr:y>
    </cdr:from>
    <cdr:to>
      <cdr:x>0.57068</cdr:x>
      <cdr:y>0.4137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5028" y="1864901"/>
          <a:ext cx="573088" cy="223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0.49044</cdr:x>
      <cdr:y>0.48681</cdr:y>
    </cdr:from>
    <cdr:to>
      <cdr:x>0.56779</cdr:x>
      <cdr:y>0.53837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33640" y="2456919"/>
          <a:ext cx="573077" cy="260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1"/>
              </a:solidFill>
            </a:rPr>
            <a:t>130,0</a:t>
          </a:r>
          <a:endParaRPr lang="ru-RU" sz="11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17" tIns="45208" rIns="90417" bIns="452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17" tIns="45208" rIns="90417" bIns="45208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185"/>
            <a:ext cx="2945293" cy="497040"/>
          </a:xfrm>
          <a:prstGeom prst="rect">
            <a:avLst/>
          </a:prstGeom>
        </p:spPr>
        <p:txBody>
          <a:bodyPr vert="horz" lIns="90417" tIns="45208" rIns="90417" bIns="452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815" y="9431185"/>
            <a:ext cx="2945293" cy="497040"/>
          </a:xfrm>
          <a:prstGeom prst="rect">
            <a:avLst/>
          </a:prstGeom>
        </p:spPr>
        <p:txBody>
          <a:bodyPr vert="horz" lIns="90417" tIns="45208" rIns="90417" bIns="45208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262" tIns="45130" rIns="90262" bIns="451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262" tIns="45130" rIns="90262" bIns="45130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2" tIns="45130" rIns="90262" bIns="4513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40" y="4778509"/>
            <a:ext cx="5437827" cy="3908689"/>
          </a:xfrm>
          <a:prstGeom prst="rect">
            <a:avLst/>
          </a:prstGeom>
        </p:spPr>
        <p:txBody>
          <a:bodyPr vert="horz" lIns="90262" tIns="45130" rIns="90262" bIns="4513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185"/>
            <a:ext cx="2945293" cy="497040"/>
          </a:xfrm>
          <a:prstGeom prst="rect">
            <a:avLst/>
          </a:prstGeom>
        </p:spPr>
        <p:txBody>
          <a:bodyPr vert="horz" lIns="90262" tIns="45130" rIns="90262" bIns="451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815" y="9431185"/>
            <a:ext cx="2945293" cy="497040"/>
          </a:xfrm>
          <a:prstGeom prst="rect">
            <a:avLst/>
          </a:prstGeom>
        </p:spPr>
        <p:txBody>
          <a:bodyPr vert="horz" lIns="90262" tIns="45130" rIns="90262" bIns="45130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A318A-8825-4994-A24A-7B6052325B8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2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57" y="887931"/>
            <a:ext cx="8915399" cy="803564"/>
          </a:xfrm>
        </p:spPr>
        <p:txBody>
          <a:bodyPr>
            <a:noAutofit/>
          </a:bodyPr>
          <a:lstStyle/>
          <a:p>
            <a:r>
              <a:rPr lang="ru-RU" sz="2600" dirty="0" smtClean="0"/>
              <a:t>Проект бюджета Кемеровского муниципального района на 2018 год и плановый период 2019-2020 годов 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816925"/>
            <a:ext cx="8915399" cy="409298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Общие характеристики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Межбюджетные отношения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98" y="2390382"/>
            <a:ext cx="2946070" cy="29460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2232" y="216568"/>
            <a:ext cx="1768642" cy="39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96917"/>
              </p:ext>
            </p:extLst>
          </p:nvPr>
        </p:nvGraphicFramePr>
        <p:xfrm>
          <a:off x="1626650" y="1096942"/>
          <a:ext cx="10272156" cy="554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8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069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</a:t>
                      </a:r>
                      <a:r>
                        <a:rPr lang="ru-RU" sz="1200" dirty="0" smtClean="0">
                          <a:ln>
                            <a:noFill/>
                          </a:ln>
                        </a:rPr>
                        <a:t>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510 254,00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501 756,00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502 874,00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505 099,00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405 913,00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424 774,00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425 715,00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427 940,00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3 833,00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3 833,00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4 438,00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4 438,00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84018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27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558332225"/>
              </p:ext>
            </p:extLst>
          </p:nvPr>
        </p:nvGraphicFramePr>
        <p:xfrm>
          <a:off x="1543792" y="1116281"/>
          <a:ext cx="10260281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5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392444348"/>
              </p:ext>
            </p:extLst>
          </p:nvPr>
        </p:nvGraphicFramePr>
        <p:xfrm>
          <a:off x="2601911" y="1515979"/>
          <a:ext cx="8178383" cy="453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08045" y="1544576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30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432634"/>
              </p:ext>
            </p:extLst>
          </p:nvPr>
        </p:nvGraphicFramePr>
        <p:xfrm>
          <a:off x="1721923" y="1413168"/>
          <a:ext cx="10272156" cy="3475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82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62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25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940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669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1 063 262,00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821 085,90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819 488,00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816 019,10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223 388,60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54 739,00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48 088,00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83 106,20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662 089,90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655 453,90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658 168,00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661 885,10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 бюджета)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3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84 377,30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100 893,00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103 232,00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114 134,00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80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899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116351016"/>
              </p:ext>
            </p:extLst>
          </p:nvPr>
        </p:nvGraphicFramePr>
        <p:xfrm>
          <a:off x="2091377" y="1289681"/>
          <a:ext cx="94259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443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174156634"/>
              </p:ext>
            </p:extLst>
          </p:nvPr>
        </p:nvGraphicFramePr>
        <p:xfrm>
          <a:off x="2601912" y="120655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1912" y="129841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643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1"/>
            <a:ext cx="8915399" cy="1254826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мероприятия по мобилизации доходов </a:t>
            </a:r>
            <a:r>
              <a:rPr lang="ru-RU" sz="3200" dirty="0" smtClean="0"/>
              <a:t>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9612" y="1864427"/>
            <a:ext cx="9715000" cy="486294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штабов по финансовому мониторингу и выработке стабилизационных мер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Ежемесячный мониторинг задолженности в бюджет с целью выявления крупных должников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перечня налогоплательщиков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Внедрение механизмов взыскания долгов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Усиление </a:t>
            </a:r>
            <a:r>
              <a:rPr lang="ru-RU" dirty="0" err="1" smtClean="0"/>
              <a:t>претензионно</a:t>
            </a:r>
            <a:r>
              <a:rPr lang="ru-RU" dirty="0" smtClean="0"/>
              <a:t>-исковой работы с налогоплательщиками и осуществление мер принудительного взыскания задолженности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Выявление лиц</a:t>
            </a:r>
            <a:r>
              <a:rPr lang="ru-RU" dirty="0"/>
              <a:t>, осуществляющих предпринимательскую деятельность без регистрации, постановки их на учет в налоговых органах и привлечение к уплате налогов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Рост </a:t>
            </a:r>
            <a:r>
              <a:rPr lang="ru-RU" dirty="0"/>
              <a:t>налогооблагаемой базы по земельному налогу и налогу на имущество физических лиц за счет выявления и постановки на налоговых учет неучтенных объектов </a:t>
            </a:r>
            <a:r>
              <a:rPr lang="ru-RU" dirty="0" smtClean="0"/>
              <a:t>налогообложения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</a:t>
            </a:r>
            <a:r>
              <a:rPr lang="ru-RU" dirty="0"/>
              <a:t>мероприятий по выявлению собственников земельных участков и другого недвижимого имущества и привлечения их к </a:t>
            </a:r>
            <a:r>
              <a:rPr lang="ru-RU" dirty="0" smtClean="0"/>
              <a:t>налогообложению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ыявление </a:t>
            </a:r>
            <a:r>
              <a:rPr lang="ru-RU" dirty="0"/>
              <a:t>неиспользуемых основных фондов </a:t>
            </a:r>
            <a:r>
              <a:rPr lang="ru-RU" dirty="0" smtClean="0"/>
              <a:t>муниципальных </a:t>
            </a:r>
            <a:r>
              <a:rPr lang="ru-RU" dirty="0"/>
              <a:t>учреждений и принятие соответствующих мер по их продаже или сдаче в </a:t>
            </a:r>
            <a:r>
              <a:rPr lang="ru-RU" dirty="0" smtClean="0"/>
              <a:t>аренду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98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6468"/>
            <a:ext cx="8915399" cy="6491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3. Расходы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436913"/>
            <a:ext cx="8407340" cy="263632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Динамика расходов бюджета района на выполнение основных функций государства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Структура расходов бюджета по разделам и подразделам функциональной классификации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7"/>
          <a:stretch/>
        </p:blipFill>
        <p:spPr>
          <a:xfrm>
            <a:off x="7975195" y="3609264"/>
            <a:ext cx="3529416" cy="243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084" y="92056"/>
            <a:ext cx="9499869" cy="1092571"/>
          </a:xfrm>
        </p:spPr>
        <p:txBody>
          <a:bodyPr>
            <a:noAutofit/>
          </a:bodyPr>
          <a:lstStyle/>
          <a:p>
            <a:r>
              <a:rPr lang="ru-RU" sz="3200" dirty="0"/>
              <a:t>Динамика расходов бюджета района на выполнение основных функций </a:t>
            </a:r>
            <a:r>
              <a:rPr lang="ru-RU" sz="3200" dirty="0" smtClean="0"/>
              <a:t>государства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08693"/>
              </p:ext>
            </p:extLst>
          </p:nvPr>
        </p:nvGraphicFramePr>
        <p:xfrm>
          <a:off x="1600201" y="1469367"/>
          <a:ext cx="10405751" cy="5295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9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9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6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14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81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64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17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00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7812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991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2017 год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56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1 827 692,70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1 665 824,90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91,1%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1 672 767,00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1 678 688,10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9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119 700,50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118 842,80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118 842,80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118 842,80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113,7%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8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3 399,00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52,8%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94 575,20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106 336,20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106 336,20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106 336,20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348 970,10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154 449,00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177 349,00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148 049,00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591 212,20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580 274,60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98,1%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590 336,60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597 829,60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156 776,50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167 321,00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106,7%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172 514,00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175 021,00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29 085,40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20 114,00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69,2%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45,9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324 087,10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313 992,70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96,9%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316 683,20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320 318,90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21 262,30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225,8%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38 947,00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7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648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156,2%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5426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120 709,00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128 650,00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90 869,00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69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Условно</a:t>
                      </a:r>
                      <a:r>
                        <a:rPr lang="ru-RU" sz="1200" b="0" i="0" u="none" strike="noStrike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 утвержденные расходы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199,1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674143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18420" y="119236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095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38795" y="241465"/>
            <a:ext cx="10367159" cy="1124197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Структура расходов бюджета по разделам </a:t>
            </a:r>
            <a:r>
              <a:rPr lang="ru-RU" sz="3200" dirty="0" smtClean="0"/>
              <a:t>функциональной </a:t>
            </a:r>
            <a:r>
              <a:rPr lang="ru-RU" sz="3200" dirty="0"/>
              <a:t>классификации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603131596"/>
              </p:ext>
            </p:extLst>
          </p:nvPr>
        </p:nvGraphicFramePr>
        <p:xfrm>
          <a:off x="1756610" y="1503947"/>
          <a:ext cx="10249343" cy="521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35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8685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1. Общие характеристики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009274"/>
            <a:ext cx="8915399" cy="123486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Основные параметры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внутренние заимствования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приоритеты бюджетной и налоговой политики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14" y="3556961"/>
            <a:ext cx="5144708" cy="28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74309"/>
              </p:ext>
            </p:extLst>
          </p:nvPr>
        </p:nvGraphicFramePr>
        <p:xfrm>
          <a:off x="1733796" y="1579423"/>
          <a:ext cx="10272158" cy="502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2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3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75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6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93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926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1 827 692,70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1 665 824,90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1 672 767,00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1 678 688,10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119 700,50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118 842,80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118 842,80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118 842,80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36 654,60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36 873,80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36 873,80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36 873,80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проведения выборов и референдумов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76 704,80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72 643,00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72 643,00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72 643,00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963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58185"/>
              </p:ext>
            </p:extLst>
          </p:nvPr>
        </p:nvGraphicFramePr>
        <p:xfrm>
          <a:off x="1733796" y="1650074"/>
          <a:ext cx="10200906" cy="509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8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78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1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08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37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9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6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5674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35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274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79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4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99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гражданская оборона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4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94 575,20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106 336,20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106 336,20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106 336,20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78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3 271,20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3 017,20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3 017,20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3 017,20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Водное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63 334,30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11 090,30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348 970,10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154 449,00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177 349,00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148 049,00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14 778,10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308 259,50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144 975,00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167 875,00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138 575,00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25 932,50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06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25253"/>
              </p:ext>
            </p:extLst>
          </p:nvPr>
        </p:nvGraphicFramePr>
        <p:xfrm>
          <a:off x="1733796" y="1591298"/>
          <a:ext cx="10272158" cy="5199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2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3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75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6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93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926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20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591 212,20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580 274,60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590 336,60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597 829,60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35 651,00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37 288,30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38 350,30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39 450,30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436 752,20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444 361,30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453 361,30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459 754,30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61416,6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37 212,00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37 212,00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37 212,00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57 150,90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61 263,00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61 263,00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61 263,00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156 776,50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167 321,00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172 514,00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175 021,00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107 596,20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114 331,00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119 524,00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122 031,00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46 201,30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29 085,40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4 095,40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24 990,00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11 914,00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324 087,10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313 992,70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316 683,20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320 318,90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34 624,50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36 246,00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36 246,00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36 246,00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138 181,20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137 389,80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137 766,60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137 820,60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136 149,00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125 310,90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127 624,60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131 206,30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10 578,40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541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37976"/>
              </p:ext>
            </p:extLst>
          </p:nvPr>
        </p:nvGraphicFramePr>
        <p:xfrm>
          <a:off x="1733796" y="1733796"/>
          <a:ext cx="10200906" cy="403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8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78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1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08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37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9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6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5674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35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2123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36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21 262,30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38 947,00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19 771,30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19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19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3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120 709,00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128 650,00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90 497,00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90 869,00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433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120 709,00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128 650,00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90 497,00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90 869,00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8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46 000,0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199,1%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13587529"/>
                  </a:ext>
                </a:extLst>
              </a:tr>
              <a:tr h="256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Условно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утвержденные расходы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745518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528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833" y="892651"/>
            <a:ext cx="10058400" cy="4275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Так выглядит бюджет Кемеровского муниципального района в разрезе муниципальных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357704"/>
              </p:ext>
            </p:extLst>
          </p:nvPr>
        </p:nvGraphicFramePr>
        <p:xfrm>
          <a:off x="1910833" y="1550939"/>
          <a:ext cx="9893240" cy="465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68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всего,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1 665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824,9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1 672 767,0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1 678 688,1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расходы на реализацию муниципальных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574 306,5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1 585 140,0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1 590 983,7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18 416,9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18 824,6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19 222,3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"Жилище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молодых семей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детей-сирот 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детей оставшихся без попечения родителей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16 639,9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17 047,6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17 445,3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инфраструктура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53 893,0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53 893,0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53 893,0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"Строительство, реконструкция и капитальный ремонт объектов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"Энергосбережение социальной инфраструктуры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 имуществом"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101 ,0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24 101,0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24 101,0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выполнения функций органов местного самоуправления, функций подведомственных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19 256,0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19 256,0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19 256,0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125091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274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832318"/>
              </p:ext>
            </p:extLst>
          </p:nvPr>
        </p:nvGraphicFramePr>
        <p:xfrm>
          <a:off x="1910833" y="1246906"/>
          <a:ext cx="9893240" cy="507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 по землеустройству, землепользованию, управлению имуществом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"Культура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153 379,9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153 379,9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153 379,9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культуры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153 359,9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153 359,9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153 359,9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"Образование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602 031,6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602 031,6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601 911,6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2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дошкольного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35 950,3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35 950,3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35 950,3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общего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413 954,4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413 954,4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413 954,4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78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дополнительного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35 841,0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35 841,0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35 841,0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"Социальные гарантии в системе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38 626,0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38 626,0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38 506,0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17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прочих учреждений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00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"Лето"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1 904,0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"Организация воспитательного и образовательного процесса в детских домах и школах-интернатах"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21 906,9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21 906,9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21 906,9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18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0560"/>
              </p:ext>
            </p:extLst>
          </p:nvPr>
        </p:nvGraphicFramePr>
        <p:xfrm>
          <a:off x="1910833" y="1238900"/>
          <a:ext cx="9893240" cy="539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физической культуры и спорта. Молодое поколение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24 561,0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24 561,0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24 561,0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образовательных программ в сфере спорта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0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массового спорта и физической культуры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82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22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"Молодое поколение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поддержка населения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252 642,1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254 924,9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258 282,9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36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"Меры социальной поддержки гражданам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199 502,3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201 785,1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205 143,1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"Акции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"Материальная поддержка малоимущих граждан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органов местного самоуправления и их подведомственных учреждений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46 521,0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46 521,0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46 521,0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"Дополнительное пенсионное обеспечение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"Доступная среда"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69825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81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521554"/>
              </p:ext>
            </p:extLst>
          </p:nvPr>
        </p:nvGraphicFramePr>
        <p:xfrm>
          <a:off x="1686297" y="1235034"/>
          <a:ext cx="10094025" cy="4923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7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58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4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68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16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85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9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 условий жизни и деятельности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0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пожарной безопасности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"Снижение рисков и смягчение последствий чрезвычайных ситуаций природного и техногенного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"Борьба с преступностью и профилактика правонарушений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водохозяйственного комплекса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людей на водных объектах (зима, лето) и лесных пожаров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"Формирование запаса медикаментов для проведения мероприятий по ликвидации медико-санитарных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последствий чрезвычайных ситуаций радиационного и химического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"Мобилизационная подготовка"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"Противодействие экстремизму и терроризму"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5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394938"/>
              </p:ext>
            </p:extLst>
          </p:nvPr>
        </p:nvGraphicFramePr>
        <p:xfrm>
          <a:off x="1887082" y="1238900"/>
          <a:ext cx="9893240" cy="4944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3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«Муниципальный контроль"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субъектов малого и среднего предпринимательства в Кемеровском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"Финансовая поддержка агропромышленного комплекса и социального развития села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6 016,0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6 016,0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6 016,0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агропромышленного комплекса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"Социальная поддержка молодых семей и молодых специалистов на строительство (приобретение) жилья в сельской местности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47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Ветеранского подворья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учреждений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хозяйства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"Информационная политика и работа с общественностью муниципального образования "Кемеровский муниципальный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29 152,0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29 152,0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29 152,0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"Взаимодействие со средствами массовой информации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64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92349"/>
              </p:ext>
            </p:extLst>
          </p:nvPr>
        </p:nvGraphicFramePr>
        <p:xfrm>
          <a:off x="1887082" y="1238900"/>
          <a:ext cx="9893240" cy="510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"Информатизация администрации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4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"Материальное стимулирование организаций и отдельных категорий граждан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"Мероприятия, направленные на доступность органов местного самоуправления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"Жилищно-коммунальный комплекс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171 109,0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194 009,0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164 709,0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"Подготовка к зиме объектов жилищно-коммунального хозяйства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27 554,5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17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"Модернизация объектов коммунальной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30 451,5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02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жилищно-коммунального комплекса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136 003,0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106 703,0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"Благоустройство территории и дорожная деятельность Кемеровского муниципального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77 890,0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77 890,0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77 890,0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"Дорожное хозяйство"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"Благоустройство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территории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921" y="1842136"/>
            <a:ext cx="2562605" cy="25421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05064"/>
            <a:ext cx="8915399" cy="7138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параметры бюджета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82" y="2894755"/>
            <a:ext cx="3247840" cy="322185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4054642" y="4987979"/>
            <a:ext cx="1812937" cy="60731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1 665 824,9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2625" y="4227650"/>
            <a:ext cx="1793174" cy="475403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1 600 424,9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1716373" y="3103195"/>
            <a:ext cx="1001824" cy="1146930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18197" y="3063526"/>
            <a:ext cx="744983" cy="118659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03901" y="3564786"/>
            <a:ext cx="939930" cy="149441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085145" y="3579566"/>
            <a:ext cx="818756" cy="147963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843941" y="619821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65 400,0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6593555" y="5291638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Доходы в расчете на 1 человека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33 958 руб. 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9508589" y="4756093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Расходы в расчете на 1 человека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35 345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12" y="1396590"/>
            <a:ext cx="2052191" cy="2035774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5096059" y="2678490"/>
            <a:ext cx="1707088" cy="50603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1 606 787,0тыс.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90734" y="3400778"/>
            <a:ext cx="1646752" cy="49446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 1 672 767,0тыс.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556469" y="2749550"/>
            <a:ext cx="1401082" cy="324239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1 678 688,1тыс.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806622" y="2070863"/>
            <a:ext cx="1403935" cy="335246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1 612 498,1тыс.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12835" y="2380218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9768491" y="92653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год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318907" y="139464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год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5135823" y="1990760"/>
            <a:ext cx="935816" cy="711945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71638" y="1990760"/>
            <a:ext cx="703450" cy="71910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751399" y="2322133"/>
            <a:ext cx="1045151" cy="108411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209227" y="2337633"/>
            <a:ext cx="508179" cy="111424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8837486" y="1508125"/>
            <a:ext cx="853910" cy="56892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708916" y="1501032"/>
            <a:ext cx="471751" cy="569831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1032747" y="1789694"/>
            <a:ext cx="897316" cy="97868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10585361" y="1780153"/>
            <a:ext cx="436655" cy="96939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5973119" y="443889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65 980,0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9405646" y="3472690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66 190,0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023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03647"/>
              </p:ext>
            </p:extLst>
          </p:nvPr>
        </p:nvGraphicFramePr>
        <p:xfrm>
          <a:off x="1887082" y="1238900"/>
          <a:ext cx="9893240" cy="4727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29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80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"Энергосбережение и повышение энергоэффективности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02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дорожного движения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9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муниципальными финансами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155 468,0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711,0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172 219,0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3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сбалансированности и устойчивости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бюджетной системы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133 650,0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95 497,0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95 869,0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условий для повышения эффективности расходов бюджета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16.3.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 долгом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22 114,0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30 350,0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819138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2601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4. Межбюджетные отношения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73772"/>
              </p:ext>
            </p:extLst>
          </p:nvPr>
        </p:nvGraphicFramePr>
        <p:xfrm>
          <a:off x="2030524" y="1677389"/>
          <a:ext cx="9619016" cy="48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5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4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8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1 600 424,9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1 606 787,0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1 612 498,1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3672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</a:rPr>
                        <a:t>в том числе получаемые</a:t>
                      </a:r>
                      <a:endParaRPr lang="ru-RU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бюджета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субъекта Российской Федерации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710 192,9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706 256,0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661 885,1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3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54 739,0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48 088,0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655 453,9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658 168,0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661 885,1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бюджетов сельских поселений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100 893,0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103 232,0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114 134,0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Осуществление части полномочий по решению вопросов местного значения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90 893,0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93 232,0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104 134,0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Иные 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10 000,0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7 000,0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</a:rPr>
                        <a:t> 000,0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64387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Расходы</a:t>
                      </a:r>
                      <a:endParaRPr lang="ru-RU" sz="1400" b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1 665 824,9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1 672 767,0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1 678 688,1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в том числе</a:t>
                      </a:r>
                      <a:endParaRPr lang="ru-RU" sz="1400" b="0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направляемые в бюджеты</a:t>
                      </a:r>
                      <a:r>
                        <a:rPr lang="ru-RU" sz="1400" b="1" i="1" baseline="0" dirty="0" smtClean="0"/>
                        <a:t> сельских поселений</a:t>
                      </a:r>
                      <a:endParaRPr lang="ru-RU" sz="1400" b="1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130</a:t>
                      </a:r>
                      <a:r>
                        <a:rPr lang="ru-RU" sz="1400" b="1" i="1" baseline="0" dirty="0" smtClean="0"/>
                        <a:t> 738,6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92 608,2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93 057,6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128 650,0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90 497,0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90 869,0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2 088,6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2 111,2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2 188,6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39196" y="12922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042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589" y="598719"/>
            <a:ext cx="8915399" cy="6254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5. Муниципальный долг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883" y="2529409"/>
            <a:ext cx="2396237" cy="1794584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02525946"/>
              </p:ext>
            </p:extLst>
          </p:nvPr>
        </p:nvGraphicFramePr>
        <p:xfrm>
          <a:off x="2032000" y="1881909"/>
          <a:ext cx="7408883" cy="504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2714" y="1420244"/>
            <a:ext cx="79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31904" y="3426701"/>
            <a:ext cx="7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148,9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360940" y="3580589"/>
            <a:ext cx="700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155,4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690607" y="2936362"/>
            <a:ext cx="78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217,0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60557" y="2067145"/>
            <a:ext cx="791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279,0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233397" y="1860620"/>
            <a:ext cx="626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341,0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618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48097"/>
            <a:ext cx="9179235" cy="649184"/>
          </a:xfrm>
        </p:spPr>
        <p:txBody>
          <a:bodyPr>
            <a:normAutofit/>
          </a:bodyPr>
          <a:lstStyle/>
          <a:p>
            <a:r>
              <a:rPr lang="ru-RU" sz="3200" dirty="0"/>
              <a:t>Муниципальные внутренние </a:t>
            </a:r>
            <a:r>
              <a:rPr lang="ru-RU" sz="3200" dirty="0" smtClean="0"/>
              <a:t>заимствования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31487"/>
              </p:ext>
            </p:extLst>
          </p:nvPr>
        </p:nvGraphicFramePr>
        <p:xfrm>
          <a:off x="2030682" y="1496274"/>
          <a:ext cx="9737765" cy="437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1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50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23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78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74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46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917,0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61 592 ,5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-83,0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592,5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6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-83,0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- 407,5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3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9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145 000,0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-115 600,0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-130 000,0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-137 000,0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-145 000,0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80914" y="11759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  <a:r>
              <a:rPr lang="ru-RU" sz="1400" dirty="0" smtClean="0"/>
              <a:t>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12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55221"/>
            <a:ext cx="8915399" cy="1100447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приоритеты бюджетной </a:t>
            </a:r>
            <a:r>
              <a:rPr lang="ru-RU" sz="3200" dirty="0" smtClean="0"/>
              <a:t>и налоговой политики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15291" y="1722974"/>
            <a:ext cx="61264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Обеспечение устойчивости бюджета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Недопущение увеличения действующих и принятия новых расходных обязательств, не обеспеченных финансовыми источниками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Повышение качества формирования муниципальных заданий учреждений путем ведения единого регионального перечня государственных (муниципальных)услуг и работ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Обеспечение непрерывности внутреннего муниципального финансового контроля на всех этапах бюджетного процесса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Обеспечение полного и своевременного поступления денежных средств в бюджет Кемеровского муниципального района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Расширение </a:t>
            </a:r>
            <a:r>
              <a:rPr lang="ru-RU" sz="1600" dirty="0"/>
              <a:t>мероприятий по мобилизации дополнительных налоговых поступлений в </a:t>
            </a:r>
            <a:r>
              <a:rPr lang="ru-RU" sz="1600" dirty="0" smtClean="0"/>
              <a:t>бюджет района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Сокращение объемов задолженности </a:t>
            </a:r>
            <a:r>
              <a:rPr lang="ru-RU" sz="1600" dirty="0" smtClean="0"/>
              <a:t>по налоговым доходам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Повышение предпринимательской активности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02"/>
          <a:stretch/>
        </p:blipFill>
        <p:spPr>
          <a:xfrm>
            <a:off x="7837713" y="1839766"/>
            <a:ext cx="4033697" cy="4103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975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3346"/>
            <a:ext cx="8915399" cy="63730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2. Доходы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609725"/>
            <a:ext cx="6436035" cy="354990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Структура доходов бюджета района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Безвозмездные поступления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мероприятия по мобилизации доходов бюджета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9" y="2058901"/>
            <a:ext cx="2117306" cy="31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29589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доходов бюджета района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77996"/>
              </p:ext>
            </p:extLst>
          </p:nvPr>
        </p:nvGraphicFramePr>
        <p:xfrm>
          <a:off x="2004348" y="1061884"/>
          <a:ext cx="9870977" cy="247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1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39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17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31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62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887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8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2019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1 801 405,00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1 600 424,90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1 606 787,00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1 612 498,10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227 889,00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277 583,00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284 425,00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291 380,00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510 254,00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501 756,00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502 874,00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505 099,00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5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1 063 262,00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821 085,90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819 488,00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816 019,10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12047658"/>
              </p:ext>
            </p:extLst>
          </p:nvPr>
        </p:nvGraphicFramePr>
        <p:xfrm>
          <a:off x="1888958" y="4036422"/>
          <a:ext cx="6340642" cy="261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87792" y="78833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3609264"/>
            <a:ext cx="3962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Уменьшение доходов в 2018 году связано с уменьшением безвозмездных </a:t>
            </a:r>
            <a:r>
              <a:rPr lang="ru-RU" sz="1600" dirty="0"/>
              <a:t>поступлений </a:t>
            </a:r>
            <a:r>
              <a:rPr lang="ru-RU" sz="1600" dirty="0" smtClean="0"/>
              <a:t>из </a:t>
            </a:r>
            <a:r>
              <a:rPr lang="ru-RU" sz="1600" dirty="0"/>
              <a:t>областного бюджета по </a:t>
            </a:r>
            <a:r>
              <a:rPr lang="ru-RU" sz="1600" dirty="0" smtClean="0"/>
              <a:t>дотации и субсидии. Увеличение налоговых доходов </a:t>
            </a:r>
            <a:r>
              <a:rPr lang="ru-RU" sz="1600" dirty="0"/>
              <a:t>связано </a:t>
            </a:r>
            <a:r>
              <a:rPr lang="ru-RU" sz="1600" dirty="0" smtClean="0"/>
              <a:t>с увеличением дополнительного норматива отчислений. Уменьшение неналоговых доходов связано с уменьшением поступлений доходов </a:t>
            </a:r>
            <a:r>
              <a:rPr lang="ru-RU" sz="1600" dirty="0"/>
              <a:t>от </a:t>
            </a:r>
            <a:r>
              <a:rPr lang="ru-RU" sz="1600" dirty="0" smtClean="0"/>
              <a:t>продажи </a:t>
            </a:r>
            <a:r>
              <a:rPr lang="ru-RU" sz="1600" dirty="0"/>
              <a:t>земельных участков и </a:t>
            </a:r>
            <a:r>
              <a:rPr lang="ru-RU" sz="1600" dirty="0" smtClean="0"/>
              <a:t>имущества.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74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189439"/>
              </p:ext>
            </p:extLst>
          </p:nvPr>
        </p:nvGraphicFramePr>
        <p:xfrm>
          <a:off x="1607575" y="1413168"/>
          <a:ext cx="10386505" cy="3497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08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31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62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815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431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9752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2020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31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2019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1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227 889,00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277 583,00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284 425,00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291 380,00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 (НДФЛ)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213 424,00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246 455,00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252 614,00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258 864,00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Упрощенная система налогоблажения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16 727,00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17 396,00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18 091,00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доход (ЕНВД)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 (ЕСХН)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 (Патент)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1 755,00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54387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914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397036200"/>
              </p:ext>
            </p:extLst>
          </p:nvPr>
        </p:nvGraphicFramePr>
        <p:xfrm>
          <a:off x="1157200" y="2123420"/>
          <a:ext cx="6145300" cy="451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3178439879"/>
              </p:ext>
            </p:extLst>
          </p:nvPr>
        </p:nvGraphicFramePr>
        <p:xfrm>
          <a:off x="7068167" y="1654522"/>
          <a:ext cx="4664075" cy="421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2438400" y="1600200"/>
            <a:ext cx="368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Структура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30038" y="2000310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870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4627</TotalTime>
  <Words>4703</Words>
  <Application>Microsoft Office PowerPoint</Application>
  <PresentationFormat>Произвольный</PresentationFormat>
  <Paragraphs>1819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Легкий дым</vt:lpstr>
      <vt:lpstr>Проект бюджета Кемеровского муниципального района на 2018 год и плановый период 2019-2020 годов </vt:lpstr>
      <vt:lpstr>Раздел 1. Общие характеристики бюджета</vt:lpstr>
      <vt:lpstr>Основные параметры бюджета</vt:lpstr>
      <vt:lpstr>Муниципальные внутренние заимствования</vt:lpstr>
      <vt:lpstr>Основные приоритеты бюджетной и налоговой политики</vt:lpstr>
      <vt:lpstr>Раздел 2. Доходы бюджета</vt:lpstr>
      <vt:lpstr>Структура доходов бюджета района</vt:lpstr>
      <vt:lpstr>Налоговые доходы</vt:lpstr>
      <vt:lpstr>Налоговые доходы</vt:lpstr>
      <vt:lpstr>Неналоговые доходы</vt:lpstr>
      <vt:lpstr>Неналоговые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Основные мероприятия по мобилизации доходов бюджета</vt:lpstr>
      <vt:lpstr>Раздел 3. Расходы бюджета</vt:lpstr>
      <vt:lpstr>Динамика расходов бюджета района на выполнение основных функций государства</vt:lpstr>
      <vt:lpstr>Структура расходов бюджета по 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Раздел 4. Межбюджетные отношения</vt:lpstr>
      <vt:lpstr>Раздел 5. Муниципальный долг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Игнатий Карташов</cp:lastModifiedBy>
  <cp:revision>1324</cp:revision>
  <cp:lastPrinted>2017-11-24T07:09:41Z</cp:lastPrinted>
  <dcterms:created xsi:type="dcterms:W3CDTF">2014-07-28T07:22:52Z</dcterms:created>
  <dcterms:modified xsi:type="dcterms:W3CDTF">2018-02-12T03:35:10Z</dcterms:modified>
</cp:coreProperties>
</file>