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3"/>
  </p:notesMasterIdLst>
  <p:handoutMasterIdLst>
    <p:handoutMasterId r:id="rId34"/>
  </p:handoutMasterIdLst>
  <p:sldIdLst>
    <p:sldId id="258" r:id="rId2"/>
    <p:sldId id="285" r:id="rId3"/>
    <p:sldId id="286" r:id="rId4"/>
    <p:sldId id="336" r:id="rId5"/>
    <p:sldId id="287" r:id="rId6"/>
    <p:sldId id="294" r:id="rId7"/>
    <p:sldId id="29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22" r:id="rId25"/>
    <p:sldId id="335" r:id="rId26"/>
    <p:sldId id="338" r:id="rId27"/>
    <p:sldId id="340" r:id="rId28"/>
    <p:sldId id="341" r:id="rId29"/>
    <p:sldId id="344" r:id="rId30"/>
    <p:sldId id="313" r:id="rId31"/>
    <p:sldId id="303" r:id="rId3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4660"/>
  </p:normalViewPr>
  <p:slideViewPr>
    <p:cSldViewPr snapToGrid="0">
      <p:cViewPr>
        <p:scale>
          <a:sx n="104" d="100"/>
          <a:sy n="104" d="100"/>
        </p:scale>
        <p:origin x="-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43E-2"/>
          <c:y val="0.18791109199754102"/>
          <c:w val="0.79973134858736994"/>
          <c:h val="0.754103461734341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1.881720529682104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328964892400107E-2"/>
                  <c:y val="-1.2565266832180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9.4407297399601142E-3"/>
                  <c:y val="1.2565431730695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C0D020-00D9-452F-B94D-894D11037A03}" type="CATEGORYNAME">
                      <a:rPr lang="ru-RU">
                        <a:solidFill>
                          <a:schemeClr val="accent4"/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4"/>
                        </a:solidFill>
                      </a:rPr>
                      <a:t>
</a:t>
                    </a:r>
                    <a:fld id="{B4D4E10B-CC60-460A-90CF-D6F894968DD8}" type="PERCENTAGE">
                      <a:rPr lang="ru-RU" baseline="0">
                        <a:solidFill>
                          <a:schemeClr val="accent4"/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47908794993606"/>
                      <c:h val="0.21744210742940362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230970</c:v>
                </c:pt>
                <c:pt idx="1">
                  <c:v>431700</c:v>
                </c:pt>
                <c:pt idx="2">
                  <c:v>854094.8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46398060306247E-2"/>
          <c:y val="9.2775686100234692E-2"/>
          <c:w val="0.93399703838706005"/>
          <c:h val="0.90722431389976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037622247896775"/>
                  <c:y val="-0.312236800521242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18225310399819"/>
                      <c:h val="0.1604867259379130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73643272094123"/>
                  <c:y val="0.1266877521337028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77553577530796"/>
                      <c:h val="0.2375751255522928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891960277923734"/>
                  <c:y val="-2.243183019791431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459179680756792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6878443688672643"/>
                  <c:y val="7.424383127259076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Единый налог на вмененный доход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211880</c:v>
                </c:pt>
                <c:pt idx="1">
                  <c:v>11300</c:v>
                </c:pt>
                <c:pt idx="2">
                  <c:v>4880</c:v>
                </c:pt>
                <c:pt idx="3">
                  <c:v>2910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</a:p>
        </c:rich>
      </c:tx>
      <c:layout>
        <c:manualLayout>
          <c:xMode val="edge"/>
          <c:yMode val="edge"/>
          <c:x val="0.33538461538461539"/>
          <c:y val="9.745534128169888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7"/>
          <c:y val="0.20866827854972303"/>
          <c:w val="0.81398176487299201"/>
          <c:h val="0.7053864365405312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2.4506466984343091E-2"/>
                  <c:y val="-0.374066849312987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506466984343091E-2"/>
                  <c:y val="-0.31185047371416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614703880190605E-2"/>
                  <c:y val="-0.324844678625870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783526208304968E-2"/>
                  <c:y val="-0.33929584478828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162807.1</c:v>
                </c:pt>
                <c:pt idx="1">
                  <c:v>230970</c:v>
                </c:pt>
                <c:pt idx="2">
                  <c:v>247665</c:v>
                </c:pt>
                <c:pt idx="3">
                  <c:v>267640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555328"/>
        <c:axId val="71630848"/>
        <c:axId val="0"/>
      </c:bar3DChart>
      <c:catAx>
        <c:axId val="7155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630848"/>
        <c:crosses val="autoZero"/>
        <c:auto val="1"/>
        <c:lblAlgn val="ctr"/>
        <c:lblOffset val="100"/>
        <c:noMultiLvlLbl val="0"/>
      </c:catAx>
      <c:valAx>
        <c:axId val="7163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155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774385774370106"/>
          <c:y val="0.17473068198007649"/>
          <c:w val="0.84062499999999996"/>
          <c:h val="0.82343775692435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6676112476841531"/>
                  <c:y val="-0.294840752866198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1914349129424454E-2"/>
                  <c:y val="6.788930493005815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6.9315840375132012E-2"/>
                  <c:y val="0.25625983543304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4692635611051981E-2"/>
                  <c:y val="-1.353801133113182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4721271279022477E-2"/>
                  <c:y val="2.633588126371168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5179239243057766E-2"/>
                  <c:y val="-0.18526578614850234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50915496368957"/>
                      <c:h val="0.2858416100971469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3.894347532976921E-2"/>
                  <c:y val="-0.1082955361614231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6592103081777149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0662349026659704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15401595726276893"/>
                  <c:y val="-3.235913164821808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304120</c:v>
                </c:pt>
                <c:pt idx="1">
                  <c:v>4145</c:v>
                </c:pt>
                <c:pt idx="2">
                  <c:v>3655</c:v>
                </c:pt>
                <c:pt idx="3">
                  <c:v>24550</c:v>
                </c:pt>
                <c:pt idx="4">
                  <c:v>3800</c:v>
                </c:pt>
                <c:pt idx="5">
                  <c:v>3460</c:v>
                </c:pt>
                <c:pt idx="6">
                  <c:v>53560</c:v>
                </c:pt>
                <c:pt idx="7">
                  <c:v>33000</c:v>
                </c:pt>
                <c:pt idx="8">
                  <c:v>1645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270427.09999999998</c:v>
                </c:pt>
                <c:pt idx="1">
                  <c:v>431700</c:v>
                </c:pt>
                <c:pt idx="2">
                  <c:v>434575</c:v>
                </c:pt>
                <c:pt idx="3">
                  <c:v>481725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227648"/>
        <c:axId val="73337088"/>
        <c:axId val="0"/>
      </c:bar3DChart>
      <c:catAx>
        <c:axId val="73227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337088"/>
        <c:crosses val="autoZero"/>
        <c:auto val="1"/>
        <c:lblAlgn val="ctr"/>
        <c:lblOffset val="100"/>
        <c:noMultiLvlLbl val="0"/>
      </c:catAx>
      <c:valAx>
        <c:axId val="7333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3227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1689205547166E-2"/>
          <c:y val="0.16484349379653704"/>
          <c:w val="0.84062499999999996"/>
          <c:h val="0.82343775692435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1.1458200967217994E-16"/>
                  <c:y val="-4.218749740480454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375000000000003E-2"/>
                  <c:y val="-2.1484125491921689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71433982032974E-2"/>
                  <c:y val="-0.3234374801035014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9.5589147982576575E-2"/>
                  <c:y val="1.874999884657979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19297016083499E-2"/>
                  <c:y val="9.2273616370963565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19810554883701098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77601</c:v>
                </c:pt>
                <c:pt idx="1">
                  <c:v>12767.7</c:v>
                </c:pt>
                <c:pt idx="2">
                  <c:v>679868.2</c:v>
                </c:pt>
                <c:pt idx="3">
                  <c:v>77200</c:v>
                </c:pt>
                <c:pt idx="4">
                  <c:v>6500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71E-2"/>
                  <c:y val="-5.85937463955618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3749999999999997E-3"/>
                  <c:y val="-2.3437498558225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500000000000001E-2"/>
                  <c:y val="-4.6874997116449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37499999999885E-2"/>
                  <c:y val="8.593650196768675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1580280.9</c:v>
                </c:pt>
                <c:pt idx="1">
                  <c:v>854094.8</c:v>
                </c:pt>
                <c:pt idx="2">
                  <c:v>843321.1</c:v>
                </c:pt>
                <c:pt idx="3">
                  <c:v>812238.8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044544"/>
        <c:axId val="76062720"/>
        <c:axId val="0"/>
      </c:bar3DChart>
      <c:catAx>
        <c:axId val="760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62720"/>
        <c:crosses val="autoZero"/>
        <c:auto val="1"/>
        <c:lblAlgn val="ctr"/>
        <c:lblOffset val="100"/>
        <c:noMultiLvlLbl val="0"/>
      </c:catAx>
      <c:valAx>
        <c:axId val="76062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04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95472451258585"/>
          <c:y val="0.18006350566853355"/>
          <c:w val="0.83204933233281397"/>
          <c:h val="0.817740226281349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6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8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6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3.6247933160203534E-2"/>
                  <c:y val="-3.232118033225916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18903572648507"/>
                      <c:h val="0.129073097524510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9739274995480199"/>
                  <c:y val="-7.458711334363457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813090691032286"/>
                  <c:y val="0.1218256184612698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567190552800706"/>
                  <c:y val="7.955958756654350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7083785478704522"/>
                  <c:y val="-0.3207245873776287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7930915337152681"/>
                  <c:y val="-0.1790090720247230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5.96696906749075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20285212427762442"/>
                  <c:y val="5.469721645199868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0730311540343336"/>
                  <c:y val="0.1317705669070877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14219463775693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7536752039642979E-2"/>
                  <c:y val="-8.7018298900907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6090045966848801"/>
                  <c:y val="-2.36193504421684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53E7DF-66A6-4E7D-B2FC-46F186AF7003}" type="CATEGORYNAME">
                      <a:rPr lang="ru-RU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fld id="{BFF0E441-1A29-475D-94E6-C5460CC55B03}" type="PERCENTAGE">
                      <a:rPr lang="ru-RU" baseline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pPr>
                        <a:defRPr sz="1330" b="1" i="0" u="none" strike="noStrike" kern="1200" spc="0" baseline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107660</c:v>
                </c:pt>
                <c:pt idx="1">
                  <c:v>2398.5</c:v>
                </c:pt>
                <c:pt idx="2">
                  <c:v>72580</c:v>
                </c:pt>
                <c:pt idx="3">
                  <c:v>159451</c:v>
                </c:pt>
                <c:pt idx="4">
                  <c:v>645971.69999999995</c:v>
                </c:pt>
                <c:pt idx="5">
                  <c:v>132285</c:v>
                </c:pt>
                <c:pt idx="6">
                  <c:v>18123</c:v>
                </c:pt>
                <c:pt idx="7">
                  <c:v>285411.7</c:v>
                </c:pt>
                <c:pt idx="8">
                  <c:v>1342</c:v>
                </c:pt>
                <c:pt idx="9">
                  <c:v>2033</c:v>
                </c:pt>
                <c:pt idx="10">
                  <c:v>6125</c:v>
                </c:pt>
                <c:pt idx="11">
                  <c:v>138868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6.2851753403008159E-17"/>
                  <c:y val="1.2581897451026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46.7</c:v>
                </c:pt>
                <c:pt idx="1">
                  <c:v>22.5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Централизованные и товарные кредиты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16</c:v>
                </c:pt>
                <c:pt idx="1">
                  <c:v>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35</c:v>
                </c:pt>
                <c:pt idx="1">
                  <c:v>29</c:v>
                </c:pt>
                <c:pt idx="2">
                  <c:v>43.3</c:v>
                </c:pt>
                <c:pt idx="3">
                  <c:v>36.799999999999997</c:v>
                </c:pt>
                <c:pt idx="4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6843648"/>
        <c:axId val="136845184"/>
        <c:axId val="0"/>
      </c:bar3DChart>
      <c:catAx>
        <c:axId val="13684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845184"/>
        <c:crosses val="autoZero"/>
        <c:auto val="1"/>
        <c:lblAlgn val="ctr"/>
        <c:lblOffset val="100"/>
        <c:noMultiLvlLbl val="0"/>
      </c:catAx>
      <c:valAx>
        <c:axId val="13684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84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3" rIns="91247" bIns="456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91" y="4822825"/>
            <a:ext cx="5510213" cy="3944938"/>
          </a:xfrm>
          <a:prstGeom prst="rect">
            <a:avLst/>
          </a:prstGeom>
        </p:spPr>
        <p:txBody>
          <a:bodyPr vert="horz" lIns="91247" tIns="45623" rIns="91247" bIns="456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t>19.04.2017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t>19.04.2017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t>19.04.2017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t>19.04.2017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t>19.04.2017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2769" y="787255"/>
            <a:ext cx="8915399" cy="803564"/>
          </a:xfrm>
        </p:spPr>
        <p:txBody>
          <a:bodyPr>
            <a:noAutofit/>
          </a:bodyPr>
          <a:lstStyle/>
          <a:p>
            <a:r>
              <a:rPr lang="ru-RU" sz="2800" dirty="0" smtClean="0"/>
              <a:t>Бюджет </a:t>
            </a:r>
            <a:r>
              <a:rPr lang="ru-RU" sz="2800" dirty="0" smtClean="0"/>
              <a:t>Кемеровского муниципального района </a:t>
            </a:r>
            <a:r>
              <a:rPr lang="ru-RU" sz="2800" dirty="0"/>
              <a:t>на 2015 год и на плановый период 2016 и 2017 </a:t>
            </a:r>
            <a:r>
              <a:rPr lang="ru-RU" sz="2800" dirty="0" smtClean="0"/>
              <a:t>годов </a:t>
            </a:r>
            <a:r>
              <a:rPr lang="ru-RU" sz="2800" dirty="0"/>
              <a:t>в </a:t>
            </a:r>
            <a:r>
              <a:rPr lang="ru-RU" sz="2800" dirty="0" smtClean="0"/>
              <a:t>соответствии с Решением </a:t>
            </a:r>
            <a:r>
              <a:rPr lang="ru-RU" sz="2800" dirty="0"/>
              <a:t>Совета народных депутатов Кемеровского муниципального </a:t>
            </a:r>
            <a:r>
              <a:rPr lang="ru-RU" sz="2800" dirty="0" smtClean="0"/>
              <a:t>района от 23.12.2014 №387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2232" y="216568"/>
            <a:ext cx="1768642" cy="39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87389"/>
              </p:ext>
            </p:extLst>
          </p:nvPr>
        </p:nvGraphicFramePr>
        <p:xfrm>
          <a:off x="1760023" y="1118384"/>
          <a:ext cx="10272156" cy="554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4038765"/>
                <a:gridCol w="749300"/>
                <a:gridCol w="762000"/>
                <a:gridCol w="850900"/>
                <a:gridCol w="762000"/>
                <a:gridCol w="927100"/>
                <a:gridCol w="800100"/>
                <a:gridCol w="906979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270 427,1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431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434 575,0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481 725,0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152 601,5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304 120,0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318 740,0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333 840,0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4 258,5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4 145,0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6 057,7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25 236,1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24 550,0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8 755,0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36 530,0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5 887,9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3 875,0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3 366,9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35 886,9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57 930,0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35 142,7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34 450,0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35 930,0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1 690,5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7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787058852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5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747029635"/>
              </p:ext>
            </p:extLst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0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727"/>
              </p:ext>
            </p:extLst>
          </p:nvPr>
        </p:nvGraphicFramePr>
        <p:xfrm>
          <a:off x="1721923" y="1413168"/>
          <a:ext cx="10272156" cy="421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3218213"/>
                <a:gridCol w="973777"/>
                <a:gridCol w="950026"/>
                <a:gridCol w="950026"/>
                <a:gridCol w="926275"/>
                <a:gridCol w="902525"/>
                <a:gridCol w="1009402"/>
                <a:gridCol w="866900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1 580 280,9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854 094,8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843 321,1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812 238,8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215 481,0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77 601,0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34 693,0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34 773,0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329 439,4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12 767,7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660 998,0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679 868,2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681 022,5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678 860,2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 бюджета)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77 337,9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78 032,9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78 742,9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36 785,0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св.200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-1 410,3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899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02852546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521568501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мероприятия по мобилизации доходов </a:t>
            </a:r>
            <a:r>
              <a:rPr lang="ru-RU" sz="3200" dirty="0" smtClean="0"/>
              <a:t>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01933"/>
            <a:ext cx="8915399" cy="433449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Поиск новых источников доходов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Проведение 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dirty="0" smtClean="0"/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неиспользуемых основных фондов </a:t>
            </a:r>
            <a:r>
              <a:rPr lang="ru-RU" dirty="0" smtClean="0"/>
              <a:t>муниципальных </a:t>
            </a:r>
            <a:r>
              <a:rPr lang="ru-RU" dirty="0"/>
              <a:t>учреждений и принятие соответствующих мер по их продаже или сдаче в </a:t>
            </a:r>
            <a:r>
              <a:rPr lang="ru-RU" dirty="0" smtClean="0"/>
              <a:t>аренду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Выявление «серых» схем в работе предприятий и привлечение их к ответственности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98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3. Расходы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5" y="241465"/>
            <a:ext cx="9499869" cy="1124197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расходов бюджета района на выполнение основных функций </a:t>
            </a:r>
            <a:r>
              <a:rPr lang="ru-RU" sz="3200" dirty="0" smtClean="0"/>
              <a:t>государства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85513"/>
              </p:ext>
            </p:extLst>
          </p:nvPr>
        </p:nvGraphicFramePr>
        <p:xfrm>
          <a:off x="1733798" y="1638799"/>
          <a:ext cx="10272156" cy="5054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893"/>
                <a:gridCol w="2911255"/>
                <a:gridCol w="849037"/>
                <a:gridCol w="849037"/>
                <a:gridCol w="1064286"/>
                <a:gridCol w="884912"/>
                <a:gridCol w="1028412"/>
                <a:gridCol w="849037"/>
                <a:gridCol w="1064287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2 039 647,7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1 572 853,9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77,1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1 569 332,2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1 595 860,9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106 976,3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107 660,0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107 654,3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107 645,0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200" b="0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 198,5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475,0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48,2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98 765,3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72 580,0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73,5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73 265,0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73 975,0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292 697,2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159 451,0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159 951,0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159 951,0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888 948,3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129 859,9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14 790,4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18 123,0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122,5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1200" b="0" i="0" u="none" strike="noStrike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 123,0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18 123,0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297 303,2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285 411,7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288 443,7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286 471,7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1 945,6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2 059,0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01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138 868,0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70,5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1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r>
              <a:rPr lang="ru-RU" sz="3200" dirty="0"/>
              <a:t>Структура расходов бюджета по разделам и подразделам функциональной 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545973712"/>
              </p:ext>
            </p:extLst>
          </p:nvPr>
        </p:nvGraphicFramePr>
        <p:xfrm>
          <a:off x="1756610" y="1503947"/>
          <a:ext cx="10249343" cy="521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1. Общие характеристики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86993"/>
              </p:ext>
            </p:extLst>
          </p:nvPr>
        </p:nvGraphicFramePr>
        <p:xfrm>
          <a:off x="1733796" y="1579423"/>
          <a:ext cx="10272158" cy="494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2 039 647,7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1 572 853,9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77,1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1 569 332,2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99,8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1 595 860,9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106 976,3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107 660,0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107 654,3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107 645,0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890,4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2 468,9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2 406,0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2 406,0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34 984,8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38 231,0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109,3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38 231,0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38 231,0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915,2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995,3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1 033,0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1 018,0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1 018,0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66 721,7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55 088,0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82,6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55 088,0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55 088,0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2 198,5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2 177,7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2 198,5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96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1264"/>
              </p:ext>
            </p:extLst>
          </p:nvPr>
        </p:nvGraphicFramePr>
        <p:xfrm>
          <a:off x="1733796" y="1591298"/>
          <a:ext cx="10272158" cy="4938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985,8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48,2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гражданская оборона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685,8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475,0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158,3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102,1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485,0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98 765,3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72 580,0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73 265,0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73 975,0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13 500,8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16 000,0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118,5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16 000,0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3 197,8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2 952,0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2 952,0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2 952,0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216,5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43 040,0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133,6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43 735,0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44 445,0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49 850,2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9 907,0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9 907,0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9 907,0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292 697,2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159 451,0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159 951,0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100,3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159 951,0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27 243,4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11 778,0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12 278,0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12 278,0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247 468,3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673,0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673,0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673,0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17 985,5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0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56642"/>
              </p:ext>
            </p:extLst>
          </p:nvPr>
        </p:nvGraphicFramePr>
        <p:xfrm>
          <a:off x="1733796" y="1591298"/>
          <a:ext cx="10272158" cy="498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888 948,3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645 971,7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287 417,8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44 821,0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37 321,0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37 321,0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544 866,8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548 160,0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555 660,0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555 660,0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56 369,0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52 696,0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52 696,0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52 696,0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859,9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132 285,0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94 739,2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79 269,0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83,7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79 269,0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79 269,0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2 604,7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2 979,0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114,4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32 516,0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50 037,0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153,9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50 037,0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50 037,0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14 790,4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18 123,0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122,5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18 123,0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18 123,0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6 838,4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9 715,0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142,1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9 715,0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9 715,0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5 133,0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5 589,0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108,9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5 589,0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5 589,0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297</a:t>
                      </a:r>
                      <a:r>
                        <a:rPr lang="ru-RU" sz="11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303,2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285 411,7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288 443,7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286 471,7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99,3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3 927,7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3 946,0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3 946,0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3 946,0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30 033,2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31 501,0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104,9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31 501,0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31 501,0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185 288,6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177 106,7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177 874,7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179 180,7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68 655,3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63 168,0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65 432,0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62 154,0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9 398,4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9 690,0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9 690,0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9 690,0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4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39127"/>
              </p:ext>
            </p:extLst>
          </p:nvPr>
        </p:nvGraphicFramePr>
        <p:xfrm>
          <a:off x="1733796" y="1591298"/>
          <a:ext cx="10272158" cy="3830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1 945,6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103,6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1 842,0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72,9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1 342,0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2 059,0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2 059,0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98,7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2 033,0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6 069,5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6 125,0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138 868,0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70,5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196 889,5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138 868,0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70,5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111 125,0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5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выглядит бюджет Кемеровского муниципального района в разрезе муниципальных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83239"/>
              </p:ext>
            </p:extLst>
          </p:nvPr>
        </p:nvGraphicFramePr>
        <p:xfrm>
          <a:off x="1910833" y="1550939"/>
          <a:ext cx="9893240" cy="509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1326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1 339 187,4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1 343 414,4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1 342 152,4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24 902,0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25 134,0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25 024,0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4 078,0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4 578,0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20 324,0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38 680,0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33 680,0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33 680,0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21 775,0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21 775,0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775,0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16 930,0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16 930,0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16 930,0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125091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63333"/>
              </p:ext>
            </p:extLst>
          </p:nvPr>
        </p:nvGraphicFramePr>
        <p:xfrm>
          <a:off x="1910833" y="1246906"/>
          <a:ext cx="9893240" cy="4636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138 852,9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138 852,9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852,9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138 832,9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138 832,9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613 724,0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613 724,0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33 821,0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33 821,0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33 821,0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361 435,0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361 435,0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361 435,0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29 379,0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45 551,0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45 551,0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45 551,0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"Лето"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99 259,0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99 259,0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99 259,0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61799"/>
              </p:ext>
            </p:extLst>
          </p:nvPr>
        </p:nvGraphicFramePr>
        <p:xfrm>
          <a:off x="1910833" y="1238900"/>
          <a:ext cx="9893240" cy="502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20 567,7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20 567,7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20 567,7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1 262,0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1 262,0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18 991,0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220 151,9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223 451,9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221 589,9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172 428,9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175 728,9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173 866,9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41 191,0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41 191,0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3 946,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21410"/>
              </p:ext>
            </p:extLst>
          </p:nvPr>
        </p:nvGraphicFramePr>
        <p:xfrm>
          <a:off x="1887082" y="1238900"/>
          <a:ext cx="9893240" cy="5259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сельского здравоохранения Кемеровского муниципального района"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12 853,9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12 853,9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12 853,9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первичной специализированной медико-санитарной помощи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"Анти ВИЧ/СПИД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10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"Неотложные меры борьбы с туберкулезом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90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"Счастливое материнство и детство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льготными лекарственными средствами и изделиями медицинского назначения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3808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"Вакцинопрофилактика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610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"Профилактика инфекционных заболеваний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43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населения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70,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58933"/>
              </p:ext>
            </p:extLst>
          </p:nvPr>
        </p:nvGraphicFramePr>
        <p:xfrm>
          <a:off x="1887082" y="1238900"/>
          <a:ext cx="9893240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00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7 331,0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1 629,0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«Обеспечение деятельности учреждений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11 588,0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11 588,0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11 588,0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2 533,0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4407"/>
              </p:ext>
            </p:extLst>
          </p:nvPr>
        </p:nvGraphicFramePr>
        <p:xfrm>
          <a:off x="1887082" y="1238900"/>
          <a:ext cx="9893240" cy="5453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2015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172 792,0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792,0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172 792,0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«Развитие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127 792,0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127 792,0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127 792,0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44 445,0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921" y="1842136"/>
            <a:ext cx="2562605" cy="2542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параметры бюджета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82" y="2894755"/>
            <a:ext cx="3247840" cy="322185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054642" y="4987979"/>
            <a:ext cx="1812937" cy="60731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1 572 853,9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625" y="4227650"/>
            <a:ext cx="1793174" cy="475403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1 516 764,8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716373" y="3103195"/>
            <a:ext cx="1001824" cy="1146930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8197" y="3063526"/>
            <a:ext cx="744983" cy="118659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901" y="3564786"/>
            <a:ext cx="939930" cy="149441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085145" y="3579566"/>
            <a:ext cx="818756" cy="147963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43941" y="619821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56 089,1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6593555" y="5291638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в расчете на 1 человека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32 352 руб.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9508589" y="4756093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Расходы в расчете на 1 человека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33 548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12" y="1396590"/>
            <a:ext cx="2052191" cy="203577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096059" y="2678490"/>
            <a:ext cx="1707088" cy="50603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1 525 561,1тыс.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90734" y="3400778"/>
            <a:ext cx="1646752" cy="49446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1 569 332,2 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56469" y="2749550"/>
            <a:ext cx="1401082" cy="324239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1 595 860,9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806622" y="2070863"/>
            <a:ext cx="1403935" cy="335246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1 561 603,8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2835" y="2380218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9768491" y="92653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18907" y="139464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135823" y="1990760"/>
            <a:ext cx="935816" cy="711945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71638" y="1990760"/>
            <a:ext cx="703450" cy="71910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51399" y="2322133"/>
            <a:ext cx="1045151" cy="108411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9227" y="2337633"/>
            <a:ext cx="508179" cy="111424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8837486" y="1508125"/>
            <a:ext cx="853910" cy="56892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08916" y="1501032"/>
            <a:ext cx="471751" cy="569831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032747" y="1789694"/>
            <a:ext cx="897316" cy="97868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0585361" y="1780153"/>
            <a:ext cx="436655" cy="96939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973119" y="443889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43 771,1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9405646" y="3472690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34 257,1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4. Межбюджетные отношения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66780"/>
              </p:ext>
            </p:extLst>
          </p:nvPr>
        </p:nvGraphicFramePr>
        <p:xfrm>
          <a:off x="2030524" y="1677389"/>
          <a:ext cx="96190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897"/>
                <a:gridCol w="1520042"/>
                <a:gridCol w="1365662"/>
                <a:gridCol w="138941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2015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2016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1 516 764,8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1 525 561,1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1 561 603,8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67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в том числе получаемые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27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бюджета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субъекта Российской Федерации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770 256,9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728 503,2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726 420,9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77 601,0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34 693,0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34 773,0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12 767,7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12 767,7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12 767,7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679 868,2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681 022,5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678 860,2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бюджетов сельских поселений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77 337,9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78 032,9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78 742,9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77 337,9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r>
                        <a:rPr lang="ru-RU" sz="1400" b="0" i="0" baseline="0" dirty="0" smtClean="0">
                          <a:solidFill>
                            <a:schemeClr val="tx1"/>
                          </a:solidFill>
                        </a:rPr>
                        <a:t> 032,9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78 742,9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</a:t>
                      </a:r>
                      <a:endParaRPr lang="ru-RU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1 572 853,9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1 569 332,2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1 595 860,9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в том числе</a:t>
                      </a:r>
                      <a:endParaRPr lang="ru-RU" sz="1400" b="0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направляемые в бюджеты</a:t>
                      </a:r>
                      <a:r>
                        <a:rPr lang="ru-RU" sz="1400" b="1" i="1" baseline="0" dirty="0" smtClean="0"/>
                        <a:t> сельских поселений</a:t>
                      </a:r>
                      <a:endParaRPr lang="ru-RU" sz="1400" b="1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141</a:t>
                      </a:r>
                      <a:r>
                        <a:rPr lang="ru-RU" sz="1400" b="1" i="1" baseline="0" dirty="0" smtClean="0"/>
                        <a:t> 266,5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113 523,5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113 323,5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138 868,0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111 125,0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111 125,0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2 398,5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2 398,5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2 198,5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5. Муниципальный долг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31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29506198"/>
              </p:ext>
            </p:extLst>
          </p:nvPr>
        </p:nvGraphicFramePr>
        <p:xfrm>
          <a:off x="2032000" y="1573612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099799" y="1497187"/>
            <a:ext cx="573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97,7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398744" y="3043209"/>
            <a:ext cx="573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51,9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36407" y="3350986"/>
            <a:ext cx="573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43,3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74070" y="3524550"/>
            <a:ext cx="573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36,8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11733" y="3831547"/>
            <a:ext cx="573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27,0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/>
              <a:t>Муниципальные внутренние </a:t>
            </a:r>
            <a:r>
              <a:rPr lang="ru-RU" sz="3200" dirty="0" smtClean="0"/>
              <a:t>заимствования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08212"/>
              </p:ext>
            </p:extLst>
          </p:nvPr>
        </p:nvGraphicFramePr>
        <p:xfrm>
          <a:off x="1818123" y="1496274"/>
          <a:ext cx="9950324" cy="4370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031"/>
                <a:gridCol w="1329935"/>
                <a:gridCol w="1221122"/>
                <a:gridCol w="1269483"/>
                <a:gridCol w="13057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51 869,6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43 266,4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36 766,4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261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22 467,8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-233,6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-233,6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394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160 457,2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5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smtClean="0">
                          <a:effectLst/>
                          <a:latin typeface="Times New Roman" panose="02020603050405020304" pitchFamily="18" charset="0"/>
                        </a:rPr>
                        <a:t>-137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989,4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-233,6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-233,6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43 500,0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37 000,0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27 000,0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8656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107 000,0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127 000,0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137 000,0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-76 000,0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-63 500,0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-90 000,0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Иные источники внутреннего финансирования дефицитов бюджетов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8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401,8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возврат бюджетных кредитов, предоставленных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юридическим лицам из бюджетов муниципальных районов в валюте Российской Федерации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401,8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759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  <a:r>
              <a:rPr lang="ru-RU" sz="1400" dirty="0" smtClean="0"/>
              <a:t>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приоритеты бюджетной </a:t>
            </a:r>
            <a:r>
              <a:rPr lang="ru-RU" sz="3200" dirty="0" smtClean="0"/>
              <a:t>и налоговой политики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75802" y="1722974"/>
            <a:ext cx="52118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Обеспечение полного и своевременного поступления денежных средств в </a:t>
            </a:r>
            <a:r>
              <a:rPr lang="ru-RU" dirty="0" smtClean="0"/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Расширение </a:t>
            </a:r>
            <a:r>
              <a:rPr lang="ru-RU" dirty="0"/>
              <a:t>мероприятий по мобилизации дополнительных налоговых поступлений в 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Сокращение объемов задолженности по </a:t>
            </a:r>
            <a:r>
              <a:rPr lang="ru-RU" dirty="0" smtClean="0"/>
              <a:t>доходам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Гарантированное исполнение действующих расходных обязательств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программно-целевым методом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Оптимизация и повышение эффективности использования финансовых ресурсов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</a:t>
            </a:r>
            <a:r>
              <a:rPr lang="ru-RU" dirty="0"/>
              <a:t>прозрачности </a:t>
            </a:r>
            <a:r>
              <a:rPr lang="ru-RU" dirty="0" smtClean="0"/>
              <a:t>бюджета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251911" y="1839766"/>
            <a:ext cx="4619500" cy="4290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2. Доходы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09725"/>
            <a:ext cx="6436035" cy="354990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мероприятия по мобилизации доходов бюджета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доходов бюджета района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77148"/>
              </p:ext>
            </p:extLst>
          </p:nvPr>
        </p:nvGraphicFramePr>
        <p:xfrm>
          <a:off x="2004348" y="1197807"/>
          <a:ext cx="9870977" cy="2191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748"/>
                <a:gridCol w="1048791"/>
                <a:gridCol w="1020666"/>
                <a:gridCol w="1113932"/>
                <a:gridCol w="1011751"/>
                <a:gridCol w="1080655"/>
                <a:gridCol w="1033153"/>
                <a:gridCol w="1116281"/>
              </a:tblGrid>
              <a:tr h="352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723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2014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2015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013 515,1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516 764,8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525 561,1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1 561 603,8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162 807,1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247 665,0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267 640,0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270 427,1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431 700,0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434 575,0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725,0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1 580 280,9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854 094,8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843 321,1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812 238,8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44760247"/>
              </p:ext>
            </p:extLst>
          </p:nvPr>
        </p:nvGraphicFramePr>
        <p:xfrm>
          <a:off x="1888958" y="3624084"/>
          <a:ext cx="6726122" cy="303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1543" y="918403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361947" y="3609264"/>
            <a:ext cx="35371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Уменьшение доходов в 2015 году связано с уменьшением безвозмездных </a:t>
            </a:r>
            <a:r>
              <a:rPr lang="ru-RU" sz="1600" dirty="0"/>
              <a:t>поступлений от сельских </a:t>
            </a:r>
            <a:r>
              <a:rPr lang="ru-RU" sz="1600" dirty="0" smtClean="0"/>
              <a:t>поселений и из </a:t>
            </a:r>
            <a:r>
              <a:rPr lang="ru-RU" sz="1600" dirty="0"/>
              <a:t>областного бюджета по </a:t>
            </a:r>
            <a:r>
              <a:rPr lang="ru-RU" sz="1600" dirty="0" smtClean="0"/>
              <a:t>дотации и субсидии. Увеличение налоговых и неналоговых доходов </a:t>
            </a:r>
            <a:r>
              <a:rPr lang="ru-RU" sz="1600" dirty="0"/>
              <a:t>связано с перераспределением доходов между </a:t>
            </a:r>
            <a:r>
              <a:rPr lang="ru-RU" sz="1600" dirty="0" smtClean="0"/>
              <a:t>районом и сельскими </a:t>
            </a:r>
            <a:r>
              <a:rPr lang="ru-RU" sz="1600" dirty="0"/>
              <a:t>поселениями </a:t>
            </a:r>
            <a:r>
              <a:rPr lang="ru-RU" sz="1600" dirty="0" smtClean="0"/>
              <a:t>согласно Федерального закона №383-ФЗ.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74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758281"/>
              </p:ext>
            </p:extLst>
          </p:nvPr>
        </p:nvGraphicFramePr>
        <p:xfrm>
          <a:off x="1721923" y="1413168"/>
          <a:ext cx="10272156" cy="4180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3408218"/>
                <a:gridCol w="890650"/>
                <a:gridCol w="843148"/>
                <a:gridCol w="950026"/>
                <a:gridCol w="926275"/>
                <a:gridCol w="938151"/>
                <a:gridCol w="843148"/>
                <a:gridCol w="997528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2014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2015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2014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2015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162 807,1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230 970,0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247 665,0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267 640,0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143 857,9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211 880,0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227 735,0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246 860,0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4 902,6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11 536,3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11 300,0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11 800,0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12 305,0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перерасчеты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4387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91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647745191"/>
              </p:ext>
            </p:extLst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814389884"/>
              </p:ext>
            </p:extLst>
          </p:nvPr>
        </p:nvGraphicFramePr>
        <p:xfrm>
          <a:off x="7068167" y="1654522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Структура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70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3305</TotalTime>
  <Words>4244</Words>
  <Application>Microsoft Office PowerPoint</Application>
  <PresentationFormat>Произвольный</PresentationFormat>
  <Paragraphs>1710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Легкий дым</vt:lpstr>
      <vt:lpstr>Бюджет Кемеровского муниципального района на 2015 год и на плановый период 2016 и 2017 годов в соответствии с Решением Совета народных депутатов Кемеровского муниципального района от 23.12.2014 №387</vt:lpstr>
      <vt:lpstr>Раздел 1. Общие характеристики бюджета</vt:lpstr>
      <vt:lpstr>Основные параметры бюджета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и подразделам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Данила Зайцев</cp:lastModifiedBy>
  <cp:revision>1187</cp:revision>
  <cp:lastPrinted>2015-03-25T07:29:10Z</cp:lastPrinted>
  <dcterms:created xsi:type="dcterms:W3CDTF">2014-07-28T07:22:52Z</dcterms:created>
  <dcterms:modified xsi:type="dcterms:W3CDTF">2017-04-19T09:21:43Z</dcterms:modified>
</cp:coreProperties>
</file>